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7" r:id="rId5"/>
    <p:sldId id="267" r:id="rId6"/>
    <p:sldId id="259" r:id="rId7"/>
    <p:sldId id="260" r:id="rId8"/>
    <p:sldId id="261" r:id="rId9"/>
    <p:sldId id="262" r:id="rId10"/>
    <p:sldId id="263" r:id="rId11"/>
    <p:sldId id="268" r:id="rId12"/>
    <p:sldId id="264" r:id="rId13"/>
    <p:sldId id="298" r:id="rId14"/>
    <p:sldId id="274" r:id="rId15"/>
    <p:sldId id="270" r:id="rId16"/>
    <p:sldId id="271" r:id="rId17"/>
    <p:sldId id="272" r:id="rId18"/>
    <p:sldId id="273" r:id="rId19"/>
    <p:sldId id="269" r:id="rId20"/>
    <p:sldId id="275" r:id="rId21"/>
    <p:sldId id="276" r:id="rId22"/>
    <p:sldId id="277" r:id="rId23"/>
    <p:sldId id="278" r:id="rId24"/>
    <p:sldId id="281" r:id="rId25"/>
    <p:sldId id="279" r:id="rId26"/>
    <p:sldId id="280" r:id="rId27"/>
    <p:sldId id="286" r:id="rId28"/>
    <p:sldId id="287" r:id="rId29"/>
    <p:sldId id="295" r:id="rId30"/>
    <p:sldId id="290" r:id="rId31"/>
    <p:sldId id="288" r:id="rId32"/>
    <p:sldId id="289" r:id="rId33"/>
    <p:sldId id="291" r:id="rId34"/>
    <p:sldId id="294" r:id="rId35"/>
    <p:sldId id="296" r:id="rId36"/>
    <p:sldId id="282" r:id="rId37"/>
    <p:sldId id="283" r:id="rId38"/>
    <p:sldId id="284" r:id="rId39"/>
    <p:sldId id="292" r:id="rId40"/>
    <p:sldId id="29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5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5DE4E3-9370-4E18-B589-B906CB1BC6DE}"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B32A3A-F3AB-4063-8F69-DBA987C65ED4}" type="slidenum">
              <a:rPr lang="en-US"/>
              <a:pPr>
                <a:defRPr/>
              </a:pPr>
              <a:t>‹#›</a:t>
            </a:fld>
            <a:endParaRPr lang="en-US"/>
          </a:p>
        </p:txBody>
      </p:sp>
    </p:spTree>
    <p:extLst>
      <p:ext uri="{BB962C8B-B14F-4D97-AF65-F5344CB8AC3E}">
        <p14:creationId xmlns:p14="http://schemas.microsoft.com/office/powerpoint/2010/main" val="91318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F3DCE1-A5AC-4F77-8E06-EBA3ECC8554B}"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7D556-47B7-43BD-9E52-797EBB267A96}" type="slidenum">
              <a:rPr lang="en-US"/>
              <a:pPr>
                <a:defRPr/>
              </a:pPr>
              <a:t>‹#›</a:t>
            </a:fld>
            <a:endParaRPr lang="en-US"/>
          </a:p>
        </p:txBody>
      </p:sp>
    </p:spTree>
    <p:extLst>
      <p:ext uri="{BB962C8B-B14F-4D97-AF65-F5344CB8AC3E}">
        <p14:creationId xmlns:p14="http://schemas.microsoft.com/office/powerpoint/2010/main" val="127100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C34511-B12F-496C-BEF7-DFBE7F2960C3}"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16BB5-1302-472E-972C-5F82FD4C6E5C}" type="slidenum">
              <a:rPr lang="en-US"/>
              <a:pPr>
                <a:defRPr/>
              </a:pPr>
              <a:t>‹#›</a:t>
            </a:fld>
            <a:endParaRPr lang="en-US"/>
          </a:p>
        </p:txBody>
      </p:sp>
    </p:spTree>
    <p:extLst>
      <p:ext uri="{BB962C8B-B14F-4D97-AF65-F5344CB8AC3E}">
        <p14:creationId xmlns:p14="http://schemas.microsoft.com/office/powerpoint/2010/main" val="252525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D7378-2136-4A6C-BFBB-AD715E04E1E4}"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58E221-D93E-4ABC-9702-1E5D641F2BB8}" type="slidenum">
              <a:rPr lang="en-US"/>
              <a:pPr>
                <a:defRPr/>
              </a:pPr>
              <a:t>‹#›</a:t>
            </a:fld>
            <a:endParaRPr lang="en-US"/>
          </a:p>
        </p:txBody>
      </p:sp>
    </p:spTree>
    <p:extLst>
      <p:ext uri="{BB962C8B-B14F-4D97-AF65-F5344CB8AC3E}">
        <p14:creationId xmlns:p14="http://schemas.microsoft.com/office/powerpoint/2010/main" val="213371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92599B-51F2-4DA3-AF62-98E07F85868D}"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28BDC-0CCB-4879-ABF2-432F15F93E78}" type="slidenum">
              <a:rPr lang="en-US"/>
              <a:pPr>
                <a:defRPr/>
              </a:pPr>
              <a:t>‹#›</a:t>
            </a:fld>
            <a:endParaRPr lang="en-US"/>
          </a:p>
        </p:txBody>
      </p:sp>
    </p:spTree>
    <p:extLst>
      <p:ext uri="{BB962C8B-B14F-4D97-AF65-F5344CB8AC3E}">
        <p14:creationId xmlns:p14="http://schemas.microsoft.com/office/powerpoint/2010/main" val="286878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F71991-DA5C-455C-B456-5586AB48831F}"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834E39-A3FD-4370-909F-1F937C250250}" type="slidenum">
              <a:rPr lang="en-US"/>
              <a:pPr>
                <a:defRPr/>
              </a:pPr>
              <a:t>‹#›</a:t>
            </a:fld>
            <a:endParaRPr lang="en-US"/>
          </a:p>
        </p:txBody>
      </p:sp>
    </p:spTree>
    <p:extLst>
      <p:ext uri="{BB962C8B-B14F-4D97-AF65-F5344CB8AC3E}">
        <p14:creationId xmlns:p14="http://schemas.microsoft.com/office/powerpoint/2010/main" val="1303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1E7DEA-36DB-40E6-9E6E-A13867E856F5}" type="datetimeFigureOut">
              <a:rPr lang="en-US"/>
              <a:pPr>
                <a:defRPr/>
              </a:pPr>
              <a:t>11/27/2011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D5CEED-2CA6-456C-91D2-F850C224A62C}" type="slidenum">
              <a:rPr lang="en-US"/>
              <a:pPr>
                <a:defRPr/>
              </a:pPr>
              <a:t>‹#›</a:t>
            </a:fld>
            <a:endParaRPr lang="en-US"/>
          </a:p>
        </p:txBody>
      </p:sp>
    </p:spTree>
    <p:extLst>
      <p:ext uri="{BB962C8B-B14F-4D97-AF65-F5344CB8AC3E}">
        <p14:creationId xmlns:p14="http://schemas.microsoft.com/office/powerpoint/2010/main" val="9044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CD496A-F92D-49F4-A4C3-2FA8BCE95F83}" type="datetimeFigureOut">
              <a:rPr lang="en-US"/>
              <a:pPr>
                <a:defRPr/>
              </a:pPr>
              <a:t>11/27/2011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3447FE-0D5C-4328-94D4-806B950947EB}" type="slidenum">
              <a:rPr lang="en-US"/>
              <a:pPr>
                <a:defRPr/>
              </a:pPr>
              <a:t>‹#›</a:t>
            </a:fld>
            <a:endParaRPr lang="en-US"/>
          </a:p>
        </p:txBody>
      </p:sp>
    </p:spTree>
    <p:extLst>
      <p:ext uri="{BB962C8B-B14F-4D97-AF65-F5344CB8AC3E}">
        <p14:creationId xmlns:p14="http://schemas.microsoft.com/office/powerpoint/2010/main" val="117893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852825-8F0D-4239-9749-FBC8BCA0095B}" type="datetimeFigureOut">
              <a:rPr lang="en-US"/>
              <a:pPr>
                <a:defRPr/>
              </a:pPr>
              <a:t>11/27/2011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468186-EDD7-4BEC-A2AD-7DB5FA8CEDBA}" type="slidenum">
              <a:rPr lang="en-US"/>
              <a:pPr>
                <a:defRPr/>
              </a:pPr>
              <a:t>‹#›</a:t>
            </a:fld>
            <a:endParaRPr lang="en-US"/>
          </a:p>
        </p:txBody>
      </p:sp>
    </p:spTree>
    <p:extLst>
      <p:ext uri="{BB962C8B-B14F-4D97-AF65-F5344CB8AC3E}">
        <p14:creationId xmlns:p14="http://schemas.microsoft.com/office/powerpoint/2010/main" val="42044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91E53F-2C5B-4D56-94A6-96D7FAFCE05F}"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021D3E-D6A0-4EC8-87C3-477CD17FF83C}" type="slidenum">
              <a:rPr lang="en-US"/>
              <a:pPr>
                <a:defRPr/>
              </a:pPr>
              <a:t>‹#›</a:t>
            </a:fld>
            <a:endParaRPr lang="en-US"/>
          </a:p>
        </p:txBody>
      </p:sp>
    </p:spTree>
    <p:extLst>
      <p:ext uri="{BB962C8B-B14F-4D97-AF65-F5344CB8AC3E}">
        <p14:creationId xmlns:p14="http://schemas.microsoft.com/office/powerpoint/2010/main" val="406237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462810-15EF-4ACB-896C-9862FEA8A66F}"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2C3DA0-D7A4-4607-837D-D5414EF3F150}" type="slidenum">
              <a:rPr lang="en-US"/>
              <a:pPr>
                <a:defRPr/>
              </a:pPr>
              <a:t>‹#›</a:t>
            </a:fld>
            <a:endParaRPr lang="en-US"/>
          </a:p>
        </p:txBody>
      </p:sp>
    </p:spTree>
    <p:extLst>
      <p:ext uri="{BB962C8B-B14F-4D97-AF65-F5344CB8AC3E}">
        <p14:creationId xmlns:p14="http://schemas.microsoft.com/office/powerpoint/2010/main" val="55581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01716A-0750-435D-955D-EE8D5CC18AC1}" type="datetimeFigureOut">
              <a:rPr lang="en-US"/>
              <a:pPr>
                <a:defRPr/>
              </a:pPr>
              <a:t>11/27/2011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ECD9D-D949-496D-818F-4FB73F75C05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274320"/>
            <a:ext cx="8305800" cy="1470025"/>
          </a:xfrm>
        </p:spPr>
        <p:txBody>
          <a:bodyPr/>
          <a:lstStyle/>
          <a:p>
            <a:pPr algn="l" eaLnBrk="1" hangingPunct="1"/>
            <a:r>
              <a:rPr lang="en-US" b="1" dirty="0"/>
              <a:t>Tactile ASL and Fingerspelling</a:t>
            </a:r>
          </a:p>
        </p:txBody>
      </p:sp>
      <p:sp>
        <p:nvSpPr>
          <p:cNvPr id="3" name="Subtitle 2"/>
          <p:cNvSpPr>
            <a:spLocks noGrp="1"/>
          </p:cNvSpPr>
          <p:nvPr>
            <p:ph type="subTitle" idx="1"/>
          </p:nvPr>
        </p:nvSpPr>
        <p:spPr>
          <a:xfrm>
            <a:off x="457200" y="1371600"/>
            <a:ext cx="6400800" cy="1752600"/>
          </a:xfrm>
        </p:spPr>
        <p:txBody>
          <a:bodyPr rtlCol="0">
            <a:normAutofit/>
          </a:bodyPr>
          <a:lstStyle/>
          <a:p>
            <a:pPr eaLnBrk="1" fontAlgn="auto" hangingPunct="1">
              <a:spcAft>
                <a:spcPts val="0"/>
              </a:spcAft>
              <a:buFont typeface="Arial" pitchFamily="34" charset="0"/>
              <a:buNone/>
              <a:defRPr/>
            </a:pPr>
            <a:endParaRPr lang="en-US" dirty="0" smtClean="0"/>
          </a:p>
          <a:p>
            <a:pPr algn="l" eaLnBrk="1" fontAlgn="auto" hangingPunct="1">
              <a:spcAft>
                <a:spcPts val="0"/>
              </a:spcAft>
              <a:buFont typeface="Arial" pitchFamily="34" charset="0"/>
              <a:buNone/>
              <a:defRPr/>
            </a:pPr>
            <a:r>
              <a:rPr lang="en-US" b="1" dirty="0" smtClean="0">
                <a:solidFill>
                  <a:schemeClr val="tx1"/>
                </a:solidFill>
                <a:latin typeface="Arial" pitchFamily="34" charset="0"/>
                <a:cs typeface="Arial" pitchFamily="34" charset="0"/>
              </a:rPr>
              <a:t>Chapter 4.1.6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US" b="1" dirty="0" smtClean="0"/>
              <a:t>Answers vs. Awareness</a:t>
            </a:r>
          </a:p>
        </p:txBody>
      </p:sp>
      <p:sp>
        <p:nvSpPr>
          <p:cNvPr id="10243"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cs typeface="Arial" pitchFamily="34" charset="0"/>
              </a:rPr>
              <a:t>DB people are only now forming stable communities within which to negotiate and shape their language, thus TASL is a very new variety of ASL.</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For SSPs it is important to be aware of new ways of signing that you observe among DB people and to notice how you yourself can be more clear.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2286000"/>
            <a:ext cx="8229600" cy="1143000"/>
          </a:xfrm>
        </p:spPr>
        <p:txBody>
          <a:bodyPr/>
          <a:lstStyle/>
          <a:p>
            <a:pPr algn="l" eaLnBrk="1" hangingPunct="1"/>
            <a:r>
              <a:rPr lang="en-US" sz="5400" b="1" dirty="0" smtClean="0"/>
              <a:t>TASL &amp; DESCRIPTIONS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US" b="1" dirty="0" smtClean="0"/>
              <a:t>Tactile Classifiers &amp; Maps</a:t>
            </a:r>
          </a:p>
        </p:txBody>
      </p:sp>
      <p:sp>
        <p:nvSpPr>
          <p:cNvPr id="12291" name="Content Placeholder 2"/>
          <p:cNvSpPr>
            <a:spLocks noGrp="1"/>
          </p:cNvSpPr>
          <p:nvPr>
            <p:ph idx="1"/>
          </p:nvPr>
        </p:nvSpPr>
        <p:spPr>
          <a:xfrm>
            <a:off x="457200" y="1371600"/>
            <a:ext cx="8610600" cy="4602163"/>
          </a:xfrm>
        </p:spPr>
        <p:txBody>
          <a:bodyPr/>
          <a:lstStyle/>
          <a:p>
            <a:pPr marL="0" indent="0" eaLnBrk="1" hangingPunct="1">
              <a:buNone/>
            </a:pPr>
            <a:r>
              <a:rPr lang="en-US" b="1" dirty="0" smtClean="0">
                <a:latin typeface="Arial" pitchFamily="34" charset="0"/>
                <a:cs typeface="Arial" pitchFamily="34" charset="0"/>
              </a:rPr>
              <a:t>Classifiers and describing space are especially different in TASL than in visual Sign Language.</a:t>
            </a:r>
          </a:p>
          <a:p>
            <a:pPr eaLnBrk="1" hangingPunct="1"/>
            <a:endParaRPr lang="en-US" sz="800" b="1" dirty="0" smtClean="0">
              <a:latin typeface="Arial" pitchFamily="34" charset="0"/>
              <a:cs typeface="Arial" pitchFamily="34" charset="0"/>
            </a:endParaRPr>
          </a:p>
          <a:p>
            <a:pPr marL="0" indent="0" eaLnBrk="1" hangingPunct="1">
              <a:buNone/>
            </a:pPr>
            <a:r>
              <a:rPr lang="en-US" sz="3200" b="1" dirty="0" smtClean="0">
                <a:latin typeface="Arial" pitchFamily="34" charset="0"/>
                <a:cs typeface="Arial" pitchFamily="34" charset="0"/>
              </a:rPr>
              <a:t>You will, for example, sometimes need to use both hands to show relationships regardless of whether the DB person typically reads using only one hand.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39200" cy="1143000"/>
          </a:xfrm>
        </p:spPr>
        <p:txBody>
          <a:bodyPr/>
          <a:lstStyle/>
          <a:p>
            <a:pPr algn="l"/>
            <a:r>
              <a:rPr lang="en-US" b="1" dirty="0" smtClean="0"/>
              <a:t>Tactile</a:t>
            </a:r>
            <a:r>
              <a:rPr lang="en-US" sz="3200" b="1" dirty="0" smtClean="0"/>
              <a:t> </a:t>
            </a:r>
            <a:r>
              <a:rPr lang="en-US" b="1" dirty="0" smtClean="0"/>
              <a:t>Classifiers</a:t>
            </a:r>
            <a:r>
              <a:rPr lang="en-US" sz="3200" b="1" dirty="0" smtClean="0"/>
              <a:t> </a:t>
            </a:r>
            <a:r>
              <a:rPr lang="en-US" b="1" dirty="0" smtClean="0"/>
              <a:t>&amp;</a:t>
            </a:r>
            <a:r>
              <a:rPr lang="en-US" sz="3200" b="1" dirty="0" smtClean="0"/>
              <a:t> </a:t>
            </a:r>
            <a:r>
              <a:rPr lang="en-US" b="1" dirty="0" smtClean="0"/>
              <a:t>Maps,</a:t>
            </a:r>
            <a:r>
              <a:rPr lang="en-US" sz="3200" b="1" dirty="0" smtClean="0"/>
              <a:t> </a:t>
            </a:r>
            <a:r>
              <a:rPr lang="en-US" b="1" dirty="0" smtClean="0"/>
              <a:t>cont.</a:t>
            </a:r>
            <a:endParaRPr lang="en-US" dirty="0"/>
          </a:p>
        </p:txBody>
      </p:sp>
      <p:sp>
        <p:nvSpPr>
          <p:cNvPr id="3" name="Content Placeholder 2"/>
          <p:cNvSpPr>
            <a:spLocks noGrp="1"/>
          </p:cNvSpPr>
          <p:nvPr>
            <p:ph idx="1"/>
          </p:nvPr>
        </p:nvSpPr>
        <p:spPr>
          <a:xfrm>
            <a:off x="457200" y="1371600"/>
            <a:ext cx="7924800" cy="4525963"/>
          </a:xfrm>
        </p:spPr>
        <p:txBody>
          <a:bodyPr/>
          <a:lstStyle/>
          <a:p>
            <a:pPr marL="0" indent="0">
              <a:buNone/>
            </a:pPr>
            <a:r>
              <a:rPr lang="en-US" b="1" dirty="0" smtClean="0">
                <a:latin typeface="Arial" pitchFamily="34" charset="0"/>
                <a:cs typeface="Arial" pitchFamily="34" charset="0"/>
              </a:rPr>
              <a:t>In the next two slides the SSP reaches for the ‘other hand’ and then shows the relationship of the parts being considered.</a:t>
            </a:r>
          </a:p>
        </p:txBody>
      </p:sp>
    </p:spTree>
    <p:extLst>
      <p:ext uri="{BB962C8B-B14F-4D97-AF65-F5344CB8AC3E}">
        <p14:creationId xmlns:p14="http://schemas.microsoft.com/office/powerpoint/2010/main" val="66437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686800" cy="1143000"/>
          </a:xfrm>
        </p:spPr>
        <p:txBody>
          <a:bodyPr/>
          <a:lstStyle/>
          <a:p>
            <a:pPr algn="l" eaLnBrk="1" hangingPunct="1"/>
            <a:r>
              <a:rPr lang="en-US" b="1" dirty="0" smtClean="0"/>
              <a:t>The</a:t>
            </a:r>
            <a:r>
              <a:rPr lang="en-US" sz="3200" b="1" dirty="0" smtClean="0"/>
              <a:t> </a:t>
            </a:r>
            <a:r>
              <a:rPr lang="en-US" b="1" dirty="0" smtClean="0"/>
              <a:t>Clerk</a:t>
            </a:r>
            <a:r>
              <a:rPr lang="en-US" sz="3200" b="1" dirty="0" smtClean="0"/>
              <a:t> </a:t>
            </a:r>
            <a:r>
              <a:rPr lang="en-US" b="1" dirty="0"/>
              <a:t>D</a:t>
            </a:r>
            <a:r>
              <a:rPr lang="en-US" b="1" dirty="0" smtClean="0"/>
              <a:t>escribing</a:t>
            </a:r>
            <a:r>
              <a:rPr lang="en-US" sz="3200" b="1" dirty="0" smtClean="0"/>
              <a:t> </a:t>
            </a:r>
            <a:r>
              <a:rPr lang="en-US" b="1" dirty="0" smtClean="0"/>
              <a:t>the</a:t>
            </a:r>
            <a:r>
              <a:rPr lang="en-US" sz="3200" b="1" dirty="0" smtClean="0"/>
              <a:t> </a:t>
            </a:r>
            <a:r>
              <a:rPr lang="en-US" b="1" dirty="0" smtClean="0"/>
              <a:t>Object</a:t>
            </a:r>
          </a:p>
        </p:txBody>
      </p:sp>
      <p:pic>
        <p:nvPicPr>
          <p:cNvPr id="13315" name="Content Placeholder 4" descr="20110118175712 lite interp_Capture_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28800"/>
            <a:ext cx="8045450" cy="4525963"/>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b="1" dirty="0" smtClean="0"/>
              <a:t>Two Hands </a:t>
            </a:r>
            <a:r>
              <a:rPr lang="en-US" b="1" dirty="0"/>
              <a:t>D</a:t>
            </a:r>
            <a:r>
              <a:rPr lang="en-US" b="1" dirty="0" smtClean="0"/>
              <a:t>escribing the Fit</a:t>
            </a:r>
          </a:p>
        </p:txBody>
      </p:sp>
      <p:pic>
        <p:nvPicPr>
          <p:cNvPr id="14339" name="Content Placeholder 3" descr="20110118175712 lite interp_Capture_1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28800"/>
            <a:ext cx="8045450" cy="4525963"/>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b="1" dirty="0" smtClean="0"/>
              <a:t>Maps</a:t>
            </a:r>
          </a:p>
        </p:txBody>
      </p:sp>
      <p:sp>
        <p:nvSpPr>
          <p:cNvPr id="15363" name="Content Placeholder 2"/>
          <p:cNvSpPr>
            <a:spLocks noGrp="1"/>
          </p:cNvSpPr>
          <p:nvPr>
            <p:ph idx="1"/>
          </p:nvPr>
        </p:nvSpPr>
        <p:spPr>
          <a:xfrm>
            <a:off x="457200" y="1371600"/>
            <a:ext cx="8229600" cy="4525963"/>
          </a:xfrm>
        </p:spPr>
        <p:txBody>
          <a:bodyPr/>
          <a:lstStyle/>
          <a:p>
            <a:pPr eaLnBrk="1" hangingPunct="1"/>
            <a:r>
              <a:rPr lang="en-US" b="1" dirty="0" smtClean="0">
                <a:latin typeface="+mj-lt"/>
              </a:rPr>
              <a:t>Other times, using the DB listener’s own hand as a base classifier or map will be the most clear.  (See Discourse Part III: Orientation &amp; Scale.)  </a:t>
            </a:r>
          </a:p>
          <a:p>
            <a:pPr marL="0" indent="0" eaLnBrk="1" hangingPunct="1">
              <a:buNone/>
            </a:pPr>
            <a:endParaRPr lang="en-US" sz="800" b="1" dirty="0" smtClean="0">
              <a:latin typeface="+mj-lt"/>
            </a:endParaRPr>
          </a:p>
          <a:p>
            <a:pPr eaLnBrk="1" hangingPunct="1"/>
            <a:r>
              <a:rPr lang="en-US" b="1" dirty="0" smtClean="0">
                <a:latin typeface="+mj-lt"/>
              </a:rPr>
              <a:t>In the next 2 slides the SSP describes the office kitchen, locating the door, sink, tables, and chairs,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b="1" dirty="0" smtClean="0"/>
              <a:t>“The door we just came </a:t>
            </a:r>
            <a:r>
              <a:rPr lang="en-US" b="1" dirty="0" smtClean="0"/>
              <a:t>in</a:t>
            </a:r>
            <a:r>
              <a:rPr lang="en-US" b="1" dirty="0" smtClean="0"/>
              <a:t>…</a:t>
            </a:r>
            <a:endParaRPr lang="en-US" b="1" dirty="0" smtClean="0"/>
          </a:p>
        </p:txBody>
      </p:sp>
      <p:pic>
        <p:nvPicPr>
          <p:cNvPr id="16387" name="Content Placeholder 3" descr="MVI_6536.jpg"/>
          <p:cNvPicPr>
            <a:picLocks noGrp="1" noChangeAspect="1"/>
          </p:cNvPicPr>
          <p:nvPr>
            <p:ph idx="1"/>
          </p:nvPr>
        </p:nvPicPr>
        <p:blipFill>
          <a:blip r:embed="rId2">
            <a:extLst>
              <a:ext uri="{28A0092B-C50C-407E-A947-70E740481C1C}">
                <a14:useLocalDpi xmlns:a14="http://schemas.microsoft.com/office/drawing/2010/main" val="0"/>
              </a:ext>
            </a:extLst>
          </a:blip>
          <a:srcRect l="5074" r="5519" b="19057"/>
          <a:stretch>
            <a:fillRect/>
          </a:stretch>
        </p:blipFill>
        <p:spPr>
          <a:xfrm>
            <a:off x="640080" y="1357313"/>
            <a:ext cx="7315200" cy="4967287"/>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VI_6536-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371600"/>
            <a:ext cx="6705600" cy="50292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7411" name="Title 4"/>
          <p:cNvSpPr>
            <a:spLocks noGrp="1"/>
          </p:cNvSpPr>
          <p:nvPr>
            <p:ph type="title"/>
          </p:nvPr>
        </p:nvSpPr>
        <p:spPr/>
        <p:txBody>
          <a:bodyPr/>
          <a:lstStyle/>
          <a:p>
            <a:pPr algn="l" eaLnBrk="1" hangingPunct="1"/>
            <a:r>
              <a:rPr lang="en-US" b="1" dirty="0" smtClean="0"/>
              <a:t>...is 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2286000"/>
            <a:ext cx="8534400" cy="1638300"/>
          </a:xfrm>
        </p:spPr>
        <p:txBody>
          <a:bodyPr/>
          <a:lstStyle/>
          <a:p>
            <a:pPr algn="l" eaLnBrk="1" hangingPunct="1"/>
            <a:r>
              <a:rPr lang="en-US" sz="5400" b="1" dirty="0" smtClean="0"/>
              <a:t>TASL: HAND POSITIONS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dirty="0" smtClean="0"/>
              <a:t>Overview</a:t>
            </a:r>
          </a:p>
        </p:txBody>
      </p:sp>
      <p:sp>
        <p:nvSpPr>
          <p:cNvPr id="3075" name="Content Placeholder 2"/>
          <p:cNvSpPr>
            <a:spLocks noGrp="1"/>
          </p:cNvSpPr>
          <p:nvPr>
            <p:ph idx="1"/>
          </p:nvPr>
        </p:nvSpPr>
        <p:spPr>
          <a:xfrm>
            <a:off x="457200" y="1371600"/>
            <a:ext cx="8534400" cy="4525963"/>
          </a:xfrm>
        </p:spPr>
        <p:txBody>
          <a:bodyPr/>
          <a:lstStyle/>
          <a:p>
            <a:pPr marL="0" indent="0" eaLnBrk="1" hangingPunct="1">
              <a:buNone/>
            </a:pPr>
            <a:r>
              <a:rPr lang="en-US" b="1" dirty="0" smtClean="0">
                <a:latin typeface="Arial" pitchFamily="34" charset="0"/>
                <a:cs typeface="Arial" pitchFamily="34" charset="0"/>
              </a:rPr>
              <a:t>Research on how DB people use Sign Language has barely begun.  Some DB people grew up deaf using fairly traditional ASL, while many others grew up using some variation of ASL and some grew up with English as a first language.  This mixture is being influenced by adaptation to the tactile modality.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algn="l" eaLnBrk="1" hangingPunct="1"/>
            <a:r>
              <a:rPr lang="en-US" b="1" dirty="0" smtClean="0"/>
              <a:t>Fingerspelling Alone</a:t>
            </a:r>
          </a:p>
        </p:txBody>
      </p:sp>
      <p:sp>
        <p:nvSpPr>
          <p:cNvPr id="19459" name="Content Placeholder 3"/>
          <p:cNvSpPr>
            <a:spLocks noGrp="1"/>
          </p:cNvSpPr>
          <p:nvPr>
            <p:ph idx="1"/>
          </p:nvPr>
        </p:nvSpPr>
        <p:spPr>
          <a:xfrm>
            <a:off x="457200" y="1371600"/>
            <a:ext cx="8229600" cy="4525963"/>
          </a:xfrm>
        </p:spPr>
        <p:txBody>
          <a:bodyPr/>
          <a:lstStyle/>
          <a:p>
            <a:pPr eaLnBrk="1" hangingPunct="1"/>
            <a:r>
              <a:rPr lang="en-US" b="1" dirty="0" smtClean="0">
                <a:latin typeface="Arial" pitchFamily="34" charset="0"/>
                <a:cs typeface="Arial" pitchFamily="34" charset="0"/>
              </a:rPr>
              <a:t>A few DB people communicate receptively using only fingerspelling.</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A few hard-of-hearing DB people use fingerspelling as backup when they cannot quite make out a word.</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The position for reading fingerspelling in these instances will vary.</a:t>
            </a:r>
          </a:p>
          <a:p>
            <a:pPr eaLnBrk="1" hangingPunct="1"/>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eaLnBrk="1" hangingPunct="1"/>
            <a:r>
              <a:rPr lang="en-US" b="1" dirty="0" smtClean="0"/>
              <a:t>Reading TASL</a:t>
            </a:r>
          </a:p>
        </p:txBody>
      </p:sp>
      <p:sp>
        <p:nvSpPr>
          <p:cNvPr id="20483"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cs typeface="Arial" pitchFamily="34" charset="0"/>
              </a:rPr>
              <a:t>In reading Sign Language the DB person may use one hand or two.</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In using one hand, the DB person places their receptive hand on top of the signer’s dominant hand.  Typically this will be two right-handed signers so the left-hand (receptive) of the DB person is on the right hand (dominant) of the signer.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G_6355.JPG"/>
          <p:cNvPicPr>
            <a:picLocks noChangeAspect="1"/>
          </p:cNvPicPr>
          <p:nvPr/>
        </p:nvPicPr>
        <p:blipFill>
          <a:blip r:embed="rId2">
            <a:extLst>
              <a:ext uri="{28A0092B-C50C-407E-A947-70E740481C1C}">
                <a14:useLocalDpi xmlns:a14="http://schemas.microsoft.com/office/drawing/2010/main" val="0"/>
              </a:ext>
            </a:extLst>
          </a:blip>
          <a:srcRect l="8415" t="3333" b="20000"/>
          <a:stretch>
            <a:fillRect/>
          </a:stretch>
        </p:blipFill>
        <p:spPr bwMode="auto">
          <a:xfrm>
            <a:off x="457200" y="457200"/>
            <a:ext cx="5392738" cy="60198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b="1" dirty="0" smtClean="0"/>
              <a:t>Elements of TASL</a:t>
            </a:r>
          </a:p>
        </p:txBody>
      </p:sp>
      <p:sp>
        <p:nvSpPr>
          <p:cNvPr id="22531" name="Content Placeholder 2"/>
          <p:cNvSpPr>
            <a:spLocks noGrp="1"/>
          </p:cNvSpPr>
          <p:nvPr>
            <p:ph idx="1"/>
          </p:nvPr>
        </p:nvSpPr>
        <p:spPr>
          <a:xfrm>
            <a:off x="457200" y="1371600"/>
            <a:ext cx="8686800" cy="4525963"/>
          </a:xfrm>
        </p:spPr>
        <p:txBody>
          <a:bodyPr/>
          <a:lstStyle/>
          <a:p>
            <a:pPr marL="0" indent="0" eaLnBrk="1" hangingPunct="1">
              <a:buNone/>
            </a:pPr>
            <a:r>
              <a:rPr lang="en-US" b="1" dirty="0" smtClean="0">
                <a:latin typeface="Arial" pitchFamily="34" charset="0"/>
                <a:cs typeface="Arial" pitchFamily="34" charset="0"/>
              </a:rPr>
              <a:t>Elements of TASL include</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Movement (including rhythm)</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Tension (intensity)</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Percussion (e.g. one hand striking another)</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Location</a:t>
            </a:r>
          </a:p>
          <a:p>
            <a:pPr marL="0" indent="0" eaLnBrk="1" hangingPunct="1">
              <a:buNone/>
            </a:pPr>
            <a:endParaRPr lang="en-US" sz="800" b="1" dirty="0">
              <a:latin typeface="Arial" pitchFamily="34" charset="0"/>
              <a:cs typeface="Arial" pitchFamily="34" charset="0"/>
            </a:endParaRPr>
          </a:p>
          <a:p>
            <a:pPr eaLnBrk="1" hangingPunct="1"/>
            <a:r>
              <a:rPr lang="en-US" b="1" dirty="0" err="1" smtClean="0">
                <a:latin typeface="Arial" pitchFamily="34" charset="0"/>
                <a:cs typeface="Arial" pitchFamily="34" charset="0"/>
              </a:rPr>
              <a:t>Handshape</a:t>
            </a:r>
            <a:r>
              <a:rPr lang="en-US" b="1"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b="1" dirty="0" smtClean="0"/>
              <a:t>Hand on Hand</a:t>
            </a:r>
          </a:p>
        </p:txBody>
      </p:sp>
      <p:sp>
        <p:nvSpPr>
          <p:cNvPr id="23555"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cs typeface="Arial" pitchFamily="34" charset="0"/>
              </a:rPr>
              <a:t>Where the DB person’s reading hand is placed on the signer’s need not be exact.</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In general the DB person’s thumb and little finger do most of the 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IMG_6347.JPG"/>
          <p:cNvPicPr>
            <a:picLocks noChangeAspect="1"/>
          </p:cNvPicPr>
          <p:nvPr/>
        </p:nvPicPr>
        <p:blipFill>
          <a:blip r:embed="rId2">
            <a:extLst>
              <a:ext uri="{28A0092B-C50C-407E-A947-70E740481C1C}">
                <a14:useLocalDpi xmlns:a14="http://schemas.microsoft.com/office/drawing/2010/main" val="0"/>
              </a:ext>
            </a:extLst>
          </a:blip>
          <a:srcRect l="27499" t="15556" r="10001" b="5556"/>
          <a:stretch>
            <a:fillRect/>
          </a:stretch>
        </p:blipFill>
        <p:spPr bwMode="auto">
          <a:xfrm>
            <a:off x="640080" y="457200"/>
            <a:ext cx="6300788" cy="5965825"/>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G_5344.JPG"/>
          <p:cNvPicPr>
            <a:picLocks noChangeAspect="1"/>
          </p:cNvPicPr>
          <p:nvPr/>
        </p:nvPicPr>
        <p:blipFill>
          <a:blip r:embed="rId2">
            <a:extLst>
              <a:ext uri="{28A0092B-C50C-407E-A947-70E740481C1C}">
                <a14:useLocalDpi xmlns:a14="http://schemas.microsoft.com/office/drawing/2010/main" val="0"/>
              </a:ext>
            </a:extLst>
          </a:blip>
          <a:srcRect l="39999" t="25555" r="12593" b="46667"/>
          <a:stretch>
            <a:fillRect/>
          </a:stretch>
        </p:blipFill>
        <p:spPr bwMode="auto">
          <a:xfrm>
            <a:off x="640080" y="914400"/>
            <a:ext cx="7019925" cy="5483225"/>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US" b="1" dirty="0" smtClean="0"/>
              <a:t>Two-Handed</a:t>
            </a:r>
          </a:p>
        </p:txBody>
      </p:sp>
      <p:sp>
        <p:nvSpPr>
          <p:cNvPr id="26627" name="Content Placeholder 2"/>
          <p:cNvSpPr>
            <a:spLocks noGrp="1"/>
          </p:cNvSpPr>
          <p:nvPr>
            <p:ph idx="1"/>
          </p:nvPr>
        </p:nvSpPr>
        <p:spPr>
          <a:xfrm>
            <a:off x="457200" y="1371600"/>
            <a:ext cx="8229600" cy="4525963"/>
          </a:xfrm>
        </p:spPr>
        <p:txBody>
          <a:bodyPr/>
          <a:lstStyle/>
          <a:p>
            <a:pPr eaLnBrk="1" hangingPunct="1"/>
            <a:r>
              <a:rPr lang="en-US" b="1" dirty="0" smtClean="0">
                <a:latin typeface="+mj-lt"/>
              </a:rPr>
              <a:t>Some DB people use both hands to read Sign Language.  This may be because they are new at reading signs tactually, because the person signing to them is new at TASL, or from personal preference.</a:t>
            </a:r>
          </a:p>
          <a:p>
            <a:pPr marL="0" indent="0" eaLnBrk="1" hangingPunct="1">
              <a:buNone/>
            </a:pPr>
            <a:endParaRPr lang="en-US" sz="800" b="1" dirty="0" smtClean="0">
              <a:latin typeface="+mj-lt"/>
            </a:endParaRPr>
          </a:p>
          <a:p>
            <a:pPr eaLnBrk="1" hangingPunct="1"/>
            <a:r>
              <a:rPr lang="en-US" b="1" dirty="0" smtClean="0">
                <a:latin typeface="+mj-lt"/>
              </a:rPr>
              <a:t>Be sure to sit close enough to get comfortable.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IMG_0116.JPG"/>
          <p:cNvPicPr>
            <a:picLocks noGrp="1" noChangeAspect="1"/>
          </p:cNvPicPr>
          <p:nvPr>
            <p:ph idx="4294967295"/>
          </p:nvPr>
        </p:nvPicPr>
        <p:blipFill>
          <a:blip r:embed="rId2">
            <a:extLst>
              <a:ext uri="{28A0092B-C50C-407E-A947-70E740481C1C}">
                <a14:useLocalDpi xmlns:a14="http://schemas.microsoft.com/office/drawing/2010/main" val="0"/>
              </a:ext>
            </a:extLst>
          </a:blip>
          <a:srcRect l="36110" t="18520" r="33585" b="12453"/>
          <a:stretch>
            <a:fillRect/>
          </a:stretch>
        </p:blipFill>
        <p:spPr>
          <a:xfrm>
            <a:off x="457200" y="1219200"/>
            <a:ext cx="2819400" cy="4816475"/>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7651" name="Picture 4" descr="IMG_0138.JPG"/>
          <p:cNvPicPr>
            <a:picLocks noChangeAspect="1"/>
          </p:cNvPicPr>
          <p:nvPr/>
        </p:nvPicPr>
        <p:blipFill>
          <a:blip r:embed="rId3">
            <a:extLst>
              <a:ext uri="{28A0092B-C50C-407E-A947-70E740481C1C}">
                <a14:useLocalDpi xmlns:a14="http://schemas.microsoft.com/office/drawing/2010/main" val="0"/>
              </a:ext>
            </a:extLst>
          </a:blip>
          <a:srcRect l="30833" t="24445" r="12500" b="4443"/>
          <a:stretch>
            <a:fillRect/>
          </a:stretch>
        </p:blipFill>
        <p:spPr bwMode="auto">
          <a:xfrm>
            <a:off x="3657600" y="1219200"/>
            <a:ext cx="5100637" cy="48006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0"/>
            <a:ext cx="8229600" cy="1143000"/>
          </a:xfrm>
        </p:spPr>
        <p:txBody>
          <a:bodyPr/>
          <a:lstStyle/>
          <a:p>
            <a:pPr algn="l" eaLnBrk="1" hangingPunct="1"/>
            <a:r>
              <a:rPr lang="en-US" sz="5400" b="1" dirty="0" smtClean="0"/>
              <a:t>POSTIOINING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dirty="0" smtClean="0"/>
              <a:t>Language</a:t>
            </a:r>
          </a:p>
        </p:txBody>
      </p:sp>
      <p:sp>
        <p:nvSpPr>
          <p:cNvPr id="3" name="Content Placeholder 2"/>
          <p:cNvSpPr>
            <a:spLocks noGrp="1"/>
          </p:cNvSpPr>
          <p:nvPr>
            <p:ph idx="1"/>
          </p:nvPr>
        </p:nvSpPr>
        <p:spPr>
          <a:xfrm>
            <a:off x="457200" y="1371600"/>
            <a:ext cx="8382000" cy="4525963"/>
          </a:xfrm>
        </p:spPr>
        <p:txBody>
          <a:bodyPr rtlCol="0">
            <a:noAutofit/>
          </a:bodyPr>
          <a:lstStyle/>
          <a:p>
            <a:pPr marL="0" indent="0" eaLnBrk="1" fontAlgn="auto" hangingPunct="1">
              <a:spcAft>
                <a:spcPts val="0"/>
              </a:spcAft>
              <a:buNone/>
              <a:defRPr/>
            </a:pPr>
            <a:r>
              <a:rPr lang="en-US" b="1" dirty="0" smtClean="0">
                <a:latin typeface="Arial" pitchFamily="34" charset="0"/>
                <a:cs typeface="Arial" pitchFamily="34" charset="0"/>
              </a:rPr>
              <a:t>What DB people use is being called Tactile ASL or TASL.  It is at first, an adaptation of the varieties of ASL (visual ASL) to the tactile modality, but as it is used by DB people in their daily lives it is also evolving to suit the experience, beliefs, values and ultimately the World View of DB people (vs. Deaf people).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eaLnBrk="1" hangingPunct="1"/>
            <a:r>
              <a:rPr lang="en-US" b="1" dirty="0" smtClean="0"/>
              <a:t>Positioning </a:t>
            </a:r>
          </a:p>
        </p:txBody>
      </p:sp>
      <p:sp>
        <p:nvSpPr>
          <p:cNvPr id="29699"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cs typeface="Arial" pitchFamily="34" charset="0"/>
              </a:rPr>
              <a:t>While sitting, it is important to be close enough to be comfortable without twisting your back.</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One common position is to sit with alternating legs.</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Another is to sit close facing each other but with legs side-by-side.  (See following slides.)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IMG_0121.JPG"/>
          <p:cNvPicPr>
            <a:picLocks noChangeAspect="1"/>
          </p:cNvPicPr>
          <p:nvPr/>
        </p:nvPicPr>
        <p:blipFill>
          <a:blip r:embed="rId2">
            <a:extLst>
              <a:ext uri="{28A0092B-C50C-407E-A947-70E740481C1C}">
                <a14:useLocalDpi xmlns:a14="http://schemas.microsoft.com/office/drawing/2010/main" val="0"/>
              </a:ext>
            </a:extLst>
          </a:blip>
          <a:srcRect l="14999" t="43333" r="12500"/>
          <a:stretch>
            <a:fillRect/>
          </a:stretch>
        </p:blipFill>
        <p:spPr bwMode="auto">
          <a:xfrm>
            <a:off x="640080" y="1676400"/>
            <a:ext cx="7799388" cy="45720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IMG_6413.JPG"/>
          <p:cNvPicPr>
            <a:picLocks noChangeAspect="1"/>
          </p:cNvPicPr>
          <p:nvPr/>
        </p:nvPicPr>
        <p:blipFill>
          <a:blip r:embed="rId2" cstate="print">
            <a:extLst>
              <a:ext uri="{28A0092B-C50C-407E-A947-70E740481C1C}">
                <a14:useLocalDpi xmlns:a14="http://schemas.microsoft.com/office/drawing/2010/main" val="0"/>
              </a:ext>
            </a:extLst>
          </a:blip>
          <a:srcRect l="44144" t="25555" r="5301" b="29080"/>
          <a:stretch>
            <a:fillRect/>
          </a:stretch>
        </p:blipFill>
        <p:spPr bwMode="auto">
          <a:xfrm>
            <a:off x="640080" y="2514600"/>
            <a:ext cx="3315253" cy="3966792"/>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1747" name="TextBox 4"/>
          <p:cNvSpPr txBox="1">
            <a:spLocks noChangeArrowheads="1"/>
          </p:cNvSpPr>
          <p:nvPr/>
        </p:nvSpPr>
        <p:spPr bwMode="auto">
          <a:xfrm>
            <a:off x="457200" y="548640"/>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Arial" pitchFamily="34" charset="0"/>
                <a:cs typeface="Arial" pitchFamily="34" charset="0"/>
              </a:rPr>
              <a:t>Here the DB </a:t>
            </a:r>
            <a:r>
              <a:rPr lang="en-US" sz="3200" b="1" dirty="0" smtClean="0">
                <a:latin typeface="Arial" pitchFamily="34" charset="0"/>
                <a:cs typeface="Arial" pitchFamily="34" charset="0"/>
              </a:rPr>
              <a:t>woman is </a:t>
            </a:r>
            <a:r>
              <a:rPr lang="en-US" sz="3200" b="1" dirty="0">
                <a:latin typeface="Arial" pitchFamily="34" charset="0"/>
                <a:cs typeface="Arial" pitchFamily="34" charset="0"/>
              </a:rPr>
              <a:t>listening with one </a:t>
            </a:r>
          </a:p>
          <a:p>
            <a:pPr eaLnBrk="1" hangingPunct="1"/>
            <a:r>
              <a:rPr lang="en-US" sz="3200" b="1" dirty="0">
                <a:latin typeface="Arial" pitchFamily="34" charset="0"/>
                <a:cs typeface="Arial" pitchFamily="34" charset="0"/>
              </a:rPr>
              <a:t>hand, but the two </a:t>
            </a:r>
            <a:r>
              <a:rPr lang="en-US" sz="3200" b="1" dirty="0" smtClean="0">
                <a:latin typeface="Arial" pitchFamily="34" charset="0"/>
                <a:cs typeface="Arial" pitchFamily="34" charset="0"/>
              </a:rPr>
              <a:t>are </a:t>
            </a:r>
            <a:r>
              <a:rPr lang="en-US" sz="3200" b="1" dirty="0">
                <a:latin typeface="Arial" pitchFamily="34" charset="0"/>
                <a:cs typeface="Arial" pitchFamily="34" charset="0"/>
              </a:rPr>
              <a:t>seated </a:t>
            </a:r>
            <a:r>
              <a:rPr lang="en-US" sz="3200" b="1" dirty="0" smtClean="0">
                <a:latin typeface="Arial" pitchFamily="34" charset="0"/>
                <a:cs typeface="Arial" pitchFamily="34" charset="0"/>
              </a:rPr>
              <a:t>comfortably </a:t>
            </a:r>
            <a:r>
              <a:rPr lang="en-US" sz="3200" b="1" dirty="0">
                <a:latin typeface="Arial" pitchFamily="34" charset="0"/>
                <a:cs typeface="Arial" pitchFamily="34" charset="0"/>
              </a:rPr>
              <a:t>close </a:t>
            </a:r>
            <a:r>
              <a:rPr lang="en-US" sz="3200" b="1" dirty="0" smtClean="0">
                <a:latin typeface="Arial" pitchFamily="34" charset="0"/>
                <a:cs typeface="Arial" pitchFamily="34" charset="0"/>
              </a:rPr>
              <a:t>to </a:t>
            </a:r>
            <a:r>
              <a:rPr lang="en-US" sz="3200" b="1" dirty="0">
                <a:latin typeface="Arial" pitchFamily="34" charset="0"/>
                <a:cs typeface="Arial" pitchFamily="34" charset="0"/>
              </a:rPr>
              <a:t>one another </a:t>
            </a:r>
            <a:r>
              <a:rPr lang="en-US" sz="3200" b="1" dirty="0" smtClean="0">
                <a:latin typeface="Arial" pitchFamily="34" charset="0"/>
                <a:cs typeface="Arial" pitchFamily="34" charset="0"/>
              </a:rPr>
              <a:t>side-by-side</a:t>
            </a:r>
            <a:r>
              <a:rPr lang="en-US" sz="3200" b="1"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pPr algn="l" eaLnBrk="1" hangingPunct="1"/>
            <a:r>
              <a:rPr lang="en-US" b="1" dirty="0" smtClean="0"/>
              <a:t>TASL and Ergonomics</a:t>
            </a:r>
          </a:p>
        </p:txBody>
      </p:sp>
      <p:sp>
        <p:nvSpPr>
          <p:cNvPr id="32771" name="Content Placeholder 3"/>
          <p:cNvSpPr>
            <a:spLocks noGrp="1"/>
          </p:cNvSpPr>
          <p:nvPr>
            <p:ph idx="1"/>
          </p:nvPr>
        </p:nvSpPr>
        <p:spPr>
          <a:xfrm>
            <a:off x="457200" y="1371600"/>
            <a:ext cx="8458200" cy="4525963"/>
          </a:xfrm>
        </p:spPr>
        <p:txBody>
          <a:bodyPr/>
          <a:lstStyle/>
          <a:p>
            <a:pPr eaLnBrk="1" hangingPunct="1"/>
            <a:r>
              <a:rPr lang="en-US" b="1" dirty="0" smtClean="0">
                <a:latin typeface="Arial" pitchFamily="34" charset="0"/>
                <a:cs typeface="Arial" pitchFamily="34" charset="0"/>
              </a:rPr>
              <a:t>There is another PowerPoint presentation focused on ergonomics (how we best use our</a:t>
            </a:r>
            <a:r>
              <a:rPr lang="en-US" sz="1800" b="1" dirty="0" smtClean="0">
                <a:latin typeface="Arial" pitchFamily="34" charset="0"/>
                <a:cs typeface="Arial" pitchFamily="34" charset="0"/>
              </a:rPr>
              <a:t> </a:t>
            </a:r>
            <a:r>
              <a:rPr lang="en-US" b="1" dirty="0" smtClean="0">
                <a:latin typeface="Arial" pitchFamily="34" charset="0"/>
                <a:cs typeface="Arial" pitchFamily="34" charset="0"/>
              </a:rPr>
              <a:t>bodies</a:t>
            </a:r>
            <a:r>
              <a:rPr lang="en-US" sz="1800" b="1" dirty="0" smtClean="0">
                <a:latin typeface="Arial" pitchFamily="34" charset="0"/>
                <a:cs typeface="Arial" pitchFamily="34" charset="0"/>
              </a:rPr>
              <a:t> </a:t>
            </a:r>
            <a:r>
              <a:rPr lang="en-US" b="1" dirty="0" smtClean="0">
                <a:latin typeface="Arial" pitchFamily="34" charset="0"/>
                <a:cs typeface="Arial" pitchFamily="34" charset="0"/>
              </a:rPr>
              <a:t>in</a:t>
            </a:r>
            <a:r>
              <a:rPr lang="en-US" sz="1800" b="1" dirty="0" smtClean="0">
                <a:latin typeface="Arial" pitchFamily="34" charset="0"/>
                <a:cs typeface="Arial" pitchFamily="34" charset="0"/>
              </a:rPr>
              <a:t> </a:t>
            </a:r>
            <a:r>
              <a:rPr lang="en-US" b="1" dirty="0" smtClean="0">
                <a:latin typeface="Arial" pitchFamily="34" charset="0"/>
                <a:cs typeface="Arial" pitchFamily="34" charset="0"/>
              </a:rPr>
              <a:t>our</a:t>
            </a:r>
            <a:r>
              <a:rPr lang="en-US" sz="1800" b="1" dirty="0" smtClean="0">
                <a:latin typeface="Arial" pitchFamily="34" charset="0"/>
                <a:cs typeface="Arial" pitchFamily="34" charset="0"/>
              </a:rPr>
              <a:t> </a:t>
            </a:r>
            <a:r>
              <a:rPr lang="en-US" b="1" dirty="0" smtClean="0">
                <a:latin typeface="Arial" pitchFamily="34" charset="0"/>
                <a:cs typeface="Arial" pitchFamily="34" charset="0"/>
              </a:rPr>
              <a:t>work)</a:t>
            </a:r>
            <a:r>
              <a:rPr lang="en-US" sz="1800" b="1" dirty="0" smtClean="0">
                <a:latin typeface="Arial" pitchFamily="34" charset="0"/>
                <a:cs typeface="Arial" pitchFamily="34" charset="0"/>
              </a:rPr>
              <a:t> </a:t>
            </a:r>
            <a:r>
              <a:rPr lang="en-US" b="1" dirty="0" smtClean="0">
                <a:latin typeface="Arial" pitchFamily="34" charset="0"/>
                <a:cs typeface="Arial" pitchFamily="34" charset="0"/>
              </a:rPr>
              <a:t>but</a:t>
            </a:r>
            <a:r>
              <a:rPr lang="en-US" sz="1800" b="1" dirty="0" smtClean="0">
                <a:latin typeface="Arial" pitchFamily="34" charset="0"/>
                <a:cs typeface="Arial" pitchFamily="34" charset="0"/>
              </a:rPr>
              <a:t> </a:t>
            </a:r>
            <a:r>
              <a:rPr lang="en-US" b="1" dirty="0" smtClean="0">
                <a:latin typeface="Arial" pitchFamily="34" charset="0"/>
                <a:cs typeface="Arial" pitchFamily="34" charset="0"/>
              </a:rPr>
              <a:t>communication with DB people is different from two hearing people talking with each other or two deaf people talking with each other.</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Be conscious of what your body is telling you and take the time to get comfortable.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b="1" dirty="0" smtClean="0"/>
              <a:t>Get on the Same Level</a:t>
            </a:r>
          </a:p>
        </p:txBody>
      </p:sp>
      <p:sp>
        <p:nvSpPr>
          <p:cNvPr id="33795" name="Content Placeholder 2"/>
          <p:cNvSpPr>
            <a:spLocks noGrp="1"/>
          </p:cNvSpPr>
          <p:nvPr>
            <p:ph idx="1"/>
          </p:nvPr>
        </p:nvSpPr>
        <p:spPr>
          <a:xfrm>
            <a:off x="457200" y="1371600"/>
            <a:ext cx="8229600" cy="4525963"/>
          </a:xfrm>
        </p:spPr>
        <p:txBody>
          <a:bodyPr/>
          <a:lstStyle/>
          <a:p>
            <a:pPr marL="0" indent="0" eaLnBrk="1" hangingPunct="1">
              <a:buNone/>
            </a:pPr>
            <a:r>
              <a:rPr lang="en-US" b="1" dirty="0" smtClean="0">
                <a:latin typeface="Arial" pitchFamily="34" charset="0"/>
                <a:cs typeface="Arial" pitchFamily="34" charset="0"/>
              </a:rPr>
              <a:t>For extended discussions, get on the same level (both sitting or both standing) and get comfortable.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57200" y="2286000"/>
            <a:ext cx="8229600" cy="1752600"/>
          </a:xfrm>
        </p:spPr>
        <p:txBody>
          <a:bodyPr/>
          <a:lstStyle/>
          <a:p>
            <a:pPr algn="l" eaLnBrk="1" hangingPunct="1"/>
            <a:r>
              <a:rPr lang="en-US" sz="5400" b="1" dirty="0" smtClean="0"/>
              <a:t>TASL: </a:t>
            </a:r>
            <a:br>
              <a:rPr lang="en-US" sz="5400" b="1" dirty="0" smtClean="0"/>
            </a:br>
            <a:r>
              <a:rPr lang="en-US" sz="5400" b="1" dirty="0" smtClean="0"/>
              <a:t>FINGERSPELLING AND NUMBERS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eaLnBrk="1" hangingPunct="1"/>
            <a:r>
              <a:rPr lang="en-US" b="1" dirty="0" smtClean="0"/>
              <a:t>Reading Fingerspelling </a:t>
            </a:r>
          </a:p>
        </p:txBody>
      </p:sp>
      <p:sp>
        <p:nvSpPr>
          <p:cNvPr id="35843" name="Content Placeholder 2"/>
          <p:cNvSpPr>
            <a:spLocks noGrp="1"/>
          </p:cNvSpPr>
          <p:nvPr>
            <p:ph idx="1"/>
          </p:nvPr>
        </p:nvSpPr>
        <p:spPr>
          <a:xfrm>
            <a:off x="457200" y="1371600"/>
            <a:ext cx="8686800" cy="4525963"/>
          </a:xfrm>
        </p:spPr>
        <p:txBody>
          <a:bodyPr/>
          <a:lstStyle/>
          <a:p>
            <a:pPr eaLnBrk="1" hangingPunct="1"/>
            <a:r>
              <a:rPr lang="en-US" sz="3150" b="1" dirty="0" smtClean="0">
                <a:latin typeface="Arial" pitchFamily="34" charset="0"/>
                <a:cs typeface="Arial" pitchFamily="34" charset="0"/>
              </a:rPr>
              <a:t>In reading fingerspelling tactually, movement and rhythm are still important, but </a:t>
            </a:r>
            <a:r>
              <a:rPr lang="en-US" sz="3150" b="1" dirty="0" err="1" smtClean="0">
                <a:latin typeface="Arial" pitchFamily="34" charset="0"/>
                <a:cs typeface="Arial" pitchFamily="34" charset="0"/>
              </a:rPr>
              <a:t>handshape</a:t>
            </a:r>
            <a:r>
              <a:rPr lang="en-US" sz="3150" b="1" dirty="0" smtClean="0">
                <a:latin typeface="Arial" pitchFamily="34" charset="0"/>
                <a:cs typeface="Arial" pitchFamily="34" charset="0"/>
              </a:rPr>
              <a:t> takes on a greater importance.</a:t>
            </a:r>
          </a:p>
          <a:p>
            <a:pPr marL="0" indent="0" eaLnBrk="1" hangingPunct="1">
              <a:buNone/>
            </a:pPr>
            <a:endParaRPr lang="en-US" sz="800" b="1" dirty="0" smtClean="0">
              <a:latin typeface="Arial" pitchFamily="34" charset="0"/>
              <a:cs typeface="Arial" pitchFamily="34" charset="0"/>
            </a:endParaRPr>
          </a:p>
          <a:p>
            <a:pPr eaLnBrk="1" hangingPunct="1"/>
            <a:r>
              <a:rPr lang="en-US" sz="3150" b="1" dirty="0" smtClean="0">
                <a:latin typeface="Arial" pitchFamily="34" charset="0"/>
                <a:cs typeface="Arial" pitchFamily="34" charset="0"/>
              </a:rPr>
              <a:t>The signer shifts position slightly so that hands are very slightly more palm to palm.</a:t>
            </a:r>
          </a:p>
          <a:p>
            <a:pPr marL="0" indent="0" eaLnBrk="1" hangingPunct="1">
              <a:buNone/>
            </a:pPr>
            <a:endParaRPr lang="en-US" sz="800" b="1" dirty="0" smtClean="0">
              <a:latin typeface="Arial" pitchFamily="34" charset="0"/>
              <a:cs typeface="Arial" pitchFamily="34" charset="0"/>
            </a:endParaRPr>
          </a:p>
          <a:p>
            <a:pPr eaLnBrk="1" hangingPunct="1"/>
            <a:r>
              <a:rPr lang="en-US" sz="3150" b="1" dirty="0" smtClean="0">
                <a:latin typeface="Arial" pitchFamily="34" charset="0"/>
                <a:cs typeface="Arial" pitchFamily="34" charset="0"/>
              </a:rPr>
              <a:t>Rhythm is retained but fingerspelling is done somewhat more slowly.</a:t>
            </a:r>
          </a:p>
          <a:p>
            <a:pPr marL="0" indent="0" eaLnBrk="1" hangingPunct="1">
              <a:buNone/>
            </a:pPr>
            <a:endParaRPr lang="en-US" sz="800" b="1" dirty="0" smtClean="0">
              <a:latin typeface="Arial" pitchFamily="34" charset="0"/>
              <a:cs typeface="Arial" pitchFamily="34" charset="0"/>
            </a:endParaRPr>
          </a:p>
          <a:p>
            <a:pPr eaLnBrk="1" hangingPunct="1"/>
            <a:r>
              <a:rPr lang="en-US" sz="3150" b="1" dirty="0" smtClean="0">
                <a:latin typeface="Arial" pitchFamily="34" charset="0"/>
                <a:cs typeface="Arial" pitchFamily="34" charset="0"/>
              </a:rPr>
              <a:t>Context is also important.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eaLnBrk="1" hangingPunct="1"/>
            <a:r>
              <a:rPr lang="en-US" b="1" smtClean="0"/>
              <a:t>Fingerspelling &amp; Context</a:t>
            </a:r>
          </a:p>
        </p:txBody>
      </p:sp>
      <p:sp>
        <p:nvSpPr>
          <p:cNvPr id="36867" name="Content Placeholder 2"/>
          <p:cNvSpPr>
            <a:spLocks noGrp="1"/>
          </p:cNvSpPr>
          <p:nvPr>
            <p:ph idx="1"/>
          </p:nvPr>
        </p:nvSpPr>
        <p:spPr>
          <a:xfrm>
            <a:off x="457200" y="1371600"/>
            <a:ext cx="8610600" cy="4525963"/>
          </a:xfrm>
        </p:spPr>
        <p:txBody>
          <a:bodyPr/>
          <a:lstStyle/>
          <a:p>
            <a:pPr marL="0" indent="0" eaLnBrk="1" hangingPunct="1">
              <a:buNone/>
            </a:pPr>
            <a:r>
              <a:rPr lang="en-US" b="1" dirty="0" smtClean="0">
                <a:latin typeface="Arial" pitchFamily="34" charset="0"/>
                <a:cs typeface="Arial" pitchFamily="34" charset="0"/>
              </a:rPr>
              <a:t>In both sentences below ‘Carol’ is </a:t>
            </a:r>
            <a:r>
              <a:rPr lang="en-US" b="1" dirty="0" err="1" smtClean="0">
                <a:latin typeface="Arial" pitchFamily="34" charset="0"/>
                <a:cs typeface="Arial" pitchFamily="34" charset="0"/>
              </a:rPr>
              <a:t>fingerspelled</a:t>
            </a:r>
            <a:r>
              <a:rPr lang="en-US" b="1" dirty="0" smtClean="0">
                <a:latin typeface="Arial" pitchFamily="34" charset="0"/>
                <a:cs typeface="Arial" pitchFamily="34" charset="0"/>
              </a:rPr>
              <a:t>. The second sentence gives more context:</a:t>
            </a:r>
          </a:p>
          <a:p>
            <a:pPr marL="0" indent="0" eaLnBrk="1" hangingPunct="1">
              <a:buNone/>
            </a:pPr>
            <a:endParaRPr lang="en-US" sz="800" b="1" dirty="0" smtClean="0">
              <a:latin typeface="Arial" pitchFamily="34" charset="0"/>
              <a:cs typeface="Arial" pitchFamily="34" charset="0"/>
            </a:endParaRPr>
          </a:p>
          <a:p>
            <a:pPr eaLnBrk="1" hangingPunct="1"/>
            <a:r>
              <a:rPr lang="en-US" sz="3200" b="1" dirty="0" smtClean="0">
                <a:latin typeface="Arial" pitchFamily="34" charset="0"/>
                <a:cs typeface="Arial" pitchFamily="34" charset="0"/>
              </a:rPr>
              <a:t>Carol will come at noon.</a:t>
            </a:r>
          </a:p>
          <a:p>
            <a:pPr eaLnBrk="1" hangingPunct="1"/>
            <a:endParaRPr lang="en-US" sz="800" b="1" dirty="0" smtClean="0">
              <a:latin typeface="Arial" pitchFamily="34" charset="0"/>
              <a:cs typeface="Arial" pitchFamily="34" charset="0"/>
            </a:endParaRPr>
          </a:p>
          <a:p>
            <a:pPr eaLnBrk="1" hangingPunct="1"/>
            <a:r>
              <a:rPr lang="en-US" sz="3200" b="1" dirty="0" smtClean="0">
                <a:latin typeface="Arial" pitchFamily="34" charset="0"/>
                <a:cs typeface="Arial" pitchFamily="34" charset="0"/>
              </a:rPr>
              <a:t>The SSP named Carol will come at noon.</a:t>
            </a:r>
          </a:p>
          <a:p>
            <a:pPr marL="0" indent="0" eaLnBrk="1" hangingPunct="1">
              <a:buNone/>
            </a:pPr>
            <a:endParaRPr lang="en-US" sz="800" b="1" dirty="0" smtClean="0">
              <a:latin typeface="Arial" pitchFamily="34" charset="0"/>
              <a:cs typeface="Arial" pitchFamily="34" charset="0"/>
            </a:endParaRPr>
          </a:p>
          <a:p>
            <a:pPr marL="0" indent="0" eaLnBrk="1" hangingPunct="1">
              <a:buNone/>
            </a:pPr>
            <a:r>
              <a:rPr lang="en-US" b="1" dirty="0" smtClean="0">
                <a:latin typeface="Arial" pitchFamily="34" charset="0"/>
                <a:cs typeface="Arial" pitchFamily="34" charset="0"/>
              </a:rPr>
              <a:t>Of course, there are other ways of giving context.  The point is that context helps in reading fingerspelling.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eaLnBrk="1" hangingPunct="1"/>
            <a:r>
              <a:rPr lang="en-US" b="1" dirty="0" smtClean="0"/>
              <a:t>Numbers</a:t>
            </a:r>
          </a:p>
        </p:txBody>
      </p:sp>
      <p:sp>
        <p:nvSpPr>
          <p:cNvPr id="37891"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cs typeface="Arial" pitchFamily="34" charset="0"/>
              </a:rPr>
              <a:t>One of the difficulties with reading numbers is that there is much less context and little or no rhythm.  Numbers depend almost entirely on </a:t>
            </a:r>
            <a:r>
              <a:rPr lang="en-US" b="1" dirty="0" err="1" smtClean="0">
                <a:latin typeface="Arial" pitchFamily="34" charset="0"/>
                <a:cs typeface="Arial" pitchFamily="34" charset="0"/>
              </a:rPr>
              <a:t>handshape</a:t>
            </a:r>
            <a:r>
              <a:rPr lang="en-US" b="1" dirty="0" smtClean="0">
                <a:latin typeface="Arial" pitchFamily="34" charset="0"/>
                <a:cs typeface="Arial" pitchFamily="34" charset="0"/>
              </a:rPr>
              <a:t> which is more difficult to read tactually.</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Many DB people prefer to have numbers printed in their palm at least some of the time.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eaLnBrk="1" hangingPunct="1"/>
            <a:r>
              <a:rPr lang="en-US" b="1" dirty="0" smtClean="0"/>
              <a:t>Conclusion</a:t>
            </a:r>
          </a:p>
        </p:txBody>
      </p:sp>
      <p:sp>
        <p:nvSpPr>
          <p:cNvPr id="38915" name="Content Placeholder 2"/>
          <p:cNvSpPr>
            <a:spLocks noGrp="1"/>
          </p:cNvSpPr>
          <p:nvPr>
            <p:ph idx="1"/>
          </p:nvPr>
        </p:nvSpPr>
        <p:spPr>
          <a:xfrm>
            <a:off x="457200" y="1371600"/>
            <a:ext cx="8534400" cy="4525963"/>
          </a:xfrm>
        </p:spPr>
        <p:txBody>
          <a:bodyPr/>
          <a:lstStyle/>
          <a:p>
            <a:pPr eaLnBrk="1" hangingPunct="1"/>
            <a:r>
              <a:rPr lang="en-US" b="1" dirty="0" smtClean="0">
                <a:latin typeface="Arial" pitchFamily="34" charset="0"/>
                <a:cs typeface="Arial" pitchFamily="34" charset="0"/>
              </a:rPr>
              <a:t>ASL evolved as a natural language to suit the visual modality or channel.  Reading ASL tactually can be a little like </a:t>
            </a:r>
            <a:r>
              <a:rPr lang="en-US" b="1" dirty="0" err="1" smtClean="0">
                <a:latin typeface="Arial" pitchFamily="34" charset="0"/>
                <a:cs typeface="Arial" pitchFamily="34" charset="0"/>
              </a:rPr>
              <a:t>lipreading</a:t>
            </a:r>
            <a:r>
              <a:rPr lang="en-US" b="1" dirty="0" smtClean="0">
                <a:latin typeface="Arial" pitchFamily="34" charset="0"/>
                <a:cs typeface="Arial" pitchFamily="34" charset="0"/>
              </a:rPr>
              <a:t> a language you already know. </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As deaf-blind people form communities and talk with one another regularly, TASL is shifting to suit the tactile modality, changing the way some signs are made and inventing others to express their experience.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Language, cont.</a:t>
            </a:r>
            <a:endParaRPr lang="en-US" dirty="0"/>
          </a:p>
        </p:txBody>
      </p:sp>
      <p:sp>
        <p:nvSpPr>
          <p:cNvPr id="3" name="Content Placeholder 2"/>
          <p:cNvSpPr>
            <a:spLocks noGrp="1"/>
          </p:cNvSpPr>
          <p:nvPr>
            <p:ph idx="1"/>
          </p:nvPr>
        </p:nvSpPr>
        <p:spPr>
          <a:xfrm>
            <a:off x="457200" y="1371600"/>
            <a:ext cx="8305800" cy="4572000"/>
          </a:xfrm>
        </p:spPr>
        <p:txBody>
          <a:bodyPr/>
          <a:lstStyle/>
          <a:p>
            <a:pPr marL="0" indent="0">
              <a:buNone/>
            </a:pPr>
            <a:r>
              <a:rPr lang="en-US" b="1" dirty="0" smtClean="0">
                <a:latin typeface="Arial" pitchFamily="34" charset="0"/>
                <a:cs typeface="Arial" pitchFamily="34" charset="0"/>
              </a:rPr>
              <a:t>Study of this evolution will inform our concepts of both language and culture (World Views).</a:t>
            </a:r>
          </a:p>
        </p:txBody>
      </p:sp>
    </p:spTree>
    <p:extLst>
      <p:ext uri="{BB962C8B-B14F-4D97-AF65-F5344CB8AC3E}">
        <p14:creationId xmlns:p14="http://schemas.microsoft.com/office/powerpoint/2010/main" val="68991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algn="l"/>
            <a:r>
              <a:rPr lang="en-US" b="1" dirty="0" smtClean="0"/>
              <a:t>Conclusion, cont.  </a:t>
            </a:r>
          </a:p>
        </p:txBody>
      </p:sp>
      <p:sp>
        <p:nvSpPr>
          <p:cNvPr id="39939" name="Content Placeholder 3"/>
          <p:cNvSpPr>
            <a:spLocks noGrp="1"/>
          </p:cNvSpPr>
          <p:nvPr>
            <p:ph idx="1"/>
          </p:nvPr>
        </p:nvSpPr>
        <p:spPr>
          <a:xfrm>
            <a:off x="457200" y="1371600"/>
            <a:ext cx="8229600" cy="4525963"/>
          </a:xfrm>
        </p:spPr>
        <p:txBody>
          <a:bodyPr/>
          <a:lstStyle/>
          <a:p>
            <a:r>
              <a:rPr lang="en-US" b="1" dirty="0" smtClean="0">
                <a:latin typeface="Arial" pitchFamily="34" charset="0"/>
                <a:cs typeface="Arial" pitchFamily="34" charset="0"/>
              </a:rPr>
              <a:t>As an SSP you will be aware of touch in all its forms and how it is used by and among DB people to communicate both verbally and non-verbally.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57200" y="2286000"/>
            <a:ext cx="8229600" cy="1143000"/>
          </a:xfrm>
        </p:spPr>
        <p:txBody>
          <a:bodyPr/>
          <a:lstStyle/>
          <a:p>
            <a:pPr algn="l" eaLnBrk="1" hangingPunct="1"/>
            <a:r>
              <a:rPr lang="en-US" sz="5400" b="1" dirty="0" smtClean="0"/>
              <a:t>TASL AND PHONOLOGY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48640"/>
            <a:ext cx="8229600" cy="1143000"/>
          </a:xfrm>
        </p:spPr>
        <p:txBody>
          <a:bodyPr/>
          <a:lstStyle/>
          <a:p>
            <a:pPr algn="l" eaLnBrk="1" hangingPunct="1"/>
            <a:r>
              <a:rPr lang="en-US" b="1" dirty="0" smtClean="0"/>
              <a:t>Language and Modality or Channel</a:t>
            </a:r>
          </a:p>
        </p:txBody>
      </p:sp>
      <p:sp>
        <p:nvSpPr>
          <p:cNvPr id="6147" name="Content Placeholder 2"/>
          <p:cNvSpPr>
            <a:spLocks noGrp="1"/>
          </p:cNvSpPr>
          <p:nvPr>
            <p:ph idx="1"/>
          </p:nvPr>
        </p:nvSpPr>
        <p:spPr>
          <a:xfrm>
            <a:off x="457200" y="2011680"/>
            <a:ext cx="8534400" cy="4525963"/>
          </a:xfrm>
        </p:spPr>
        <p:txBody>
          <a:bodyPr/>
          <a:lstStyle/>
          <a:p>
            <a:pPr eaLnBrk="1" hangingPunct="1"/>
            <a:r>
              <a:rPr lang="en-US" sz="3100" b="1" dirty="0" smtClean="0">
                <a:latin typeface="Arial" pitchFamily="34" charset="0"/>
                <a:cs typeface="Arial" pitchFamily="34" charset="0"/>
              </a:rPr>
              <a:t>Visual ASL and other signed languages around the world have selected signs (and phonology) to suit the visual modality.</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Spoken languages around the world have similarly selected words (and phonology) to suit the auditory modality.  </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Now TASL is gradually selecting signs (and</a:t>
            </a:r>
            <a:r>
              <a:rPr lang="en-US" sz="1800" b="1" dirty="0" smtClean="0">
                <a:latin typeface="Arial" pitchFamily="34" charset="0"/>
                <a:cs typeface="Arial" pitchFamily="34" charset="0"/>
              </a:rPr>
              <a:t> </a:t>
            </a:r>
            <a:r>
              <a:rPr lang="en-US" sz="3100" b="1" dirty="0" smtClean="0">
                <a:latin typeface="Arial" pitchFamily="34" charset="0"/>
                <a:cs typeface="Arial" pitchFamily="34" charset="0"/>
              </a:rPr>
              <a:t>phonology)</a:t>
            </a:r>
            <a:r>
              <a:rPr lang="en-US" sz="1800" b="1" dirty="0" smtClean="0">
                <a:latin typeface="Arial" pitchFamily="34" charset="0"/>
                <a:cs typeface="Arial" pitchFamily="34" charset="0"/>
              </a:rPr>
              <a:t> </a:t>
            </a:r>
            <a:r>
              <a:rPr lang="en-US" sz="3100" b="1" dirty="0" smtClean="0">
                <a:latin typeface="Arial" pitchFamily="34" charset="0"/>
                <a:cs typeface="Arial" pitchFamily="34" charset="0"/>
              </a:rPr>
              <a:t>to</a:t>
            </a:r>
            <a:r>
              <a:rPr lang="en-US" sz="1800" b="1" dirty="0" smtClean="0">
                <a:latin typeface="Arial" pitchFamily="34" charset="0"/>
                <a:cs typeface="Arial" pitchFamily="34" charset="0"/>
              </a:rPr>
              <a:t> </a:t>
            </a:r>
            <a:r>
              <a:rPr lang="en-US" sz="3100" b="1" dirty="0" smtClean="0">
                <a:latin typeface="Arial" pitchFamily="34" charset="0"/>
                <a:cs typeface="Arial" pitchFamily="34" charset="0"/>
              </a:rPr>
              <a:t>suit</a:t>
            </a:r>
            <a:r>
              <a:rPr lang="en-US" sz="1800" b="1" dirty="0" smtClean="0">
                <a:latin typeface="Arial" pitchFamily="34" charset="0"/>
                <a:cs typeface="Arial" pitchFamily="34" charset="0"/>
              </a:rPr>
              <a:t> </a:t>
            </a:r>
            <a:r>
              <a:rPr lang="en-US" sz="3100" b="1" dirty="0" smtClean="0">
                <a:latin typeface="Arial" pitchFamily="34" charset="0"/>
                <a:cs typeface="Arial" pitchFamily="34" charset="0"/>
              </a:rPr>
              <a:t>the</a:t>
            </a:r>
            <a:r>
              <a:rPr lang="en-US" sz="1800" b="1" dirty="0" smtClean="0">
                <a:latin typeface="Arial" pitchFamily="34" charset="0"/>
                <a:cs typeface="Arial" pitchFamily="34" charset="0"/>
              </a:rPr>
              <a:t> </a:t>
            </a:r>
            <a:r>
              <a:rPr lang="en-US" sz="3100" b="1" dirty="0" smtClean="0">
                <a:latin typeface="Arial" pitchFamily="34" charset="0"/>
                <a:cs typeface="Arial" pitchFamily="34" charset="0"/>
              </a:rPr>
              <a:t>tactual</a:t>
            </a:r>
            <a:r>
              <a:rPr lang="en-US" sz="1800" b="1" dirty="0" smtClean="0">
                <a:latin typeface="Arial" pitchFamily="34" charset="0"/>
                <a:cs typeface="Arial" pitchFamily="34" charset="0"/>
              </a:rPr>
              <a:t> </a:t>
            </a:r>
            <a:r>
              <a:rPr lang="en-US" sz="3100" b="1" dirty="0" smtClean="0">
                <a:latin typeface="Arial" pitchFamily="34" charset="0"/>
                <a:cs typeface="Arial" pitchFamily="34" charset="0"/>
              </a:rPr>
              <a:t>modality.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smtClean="0"/>
              <a:t>Signs Located on the Head</a:t>
            </a:r>
          </a:p>
        </p:txBody>
      </p:sp>
      <p:sp>
        <p:nvSpPr>
          <p:cNvPr id="3" name="Content Placeholder 2"/>
          <p:cNvSpPr>
            <a:spLocks noGrp="1"/>
          </p:cNvSpPr>
          <p:nvPr>
            <p:ph idx="1"/>
          </p:nvPr>
        </p:nvSpPr>
        <p:spPr>
          <a:xfrm>
            <a:off x="457200" y="1371600"/>
            <a:ext cx="8534400" cy="4525963"/>
          </a:xfrm>
        </p:spPr>
        <p:txBody>
          <a:bodyPr rtlCol="0">
            <a:noAutofit/>
          </a:bodyPr>
          <a:lstStyle/>
          <a:p>
            <a:pPr eaLnBrk="1" fontAlgn="auto" hangingPunct="1">
              <a:spcAft>
                <a:spcPts val="0"/>
              </a:spcAft>
              <a:buFont typeface="Arial" pitchFamily="34" charset="0"/>
              <a:buChar char="•"/>
              <a:defRPr/>
            </a:pPr>
            <a:r>
              <a:rPr lang="en-US" b="1" dirty="0" smtClean="0">
                <a:latin typeface="Arial" pitchFamily="34" charset="0"/>
                <a:cs typeface="Arial" pitchFamily="34" charset="0"/>
              </a:rPr>
              <a:t>In visual ASL, signs made near the face are in the focal area of vision and thus can make minor distinctions that have meaning.  For example the signs for ‘onion’ and ‘apple’ are only distinguished by a shift in location of 3-4” on the face. </a:t>
            </a:r>
          </a:p>
          <a:p>
            <a:pPr marL="0" indent="0" eaLnBrk="1" fontAlgn="auto" hangingPunct="1">
              <a:spcAft>
                <a:spcPts val="0"/>
              </a:spcAft>
              <a:buNone/>
              <a:defRPr/>
            </a:pPr>
            <a:endParaRPr lang="en-US" sz="800" b="1" dirty="0" smtClean="0">
              <a:latin typeface="Arial" pitchFamily="34" charset="0"/>
              <a:cs typeface="Arial" pitchFamily="34" charset="0"/>
            </a:endParaRPr>
          </a:p>
          <a:p>
            <a:pPr eaLnBrk="1" fontAlgn="auto" hangingPunct="1">
              <a:spcAft>
                <a:spcPts val="0"/>
              </a:spcAft>
              <a:buFont typeface="Arial" pitchFamily="34" charset="0"/>
              <a:buChar char="•"/>
              <a:defRPr/>
            </a:pPr>
            <a:r>
              <a:rPr lang="en-US" b="1" dirty="0" smtClean="0">
                <a:latin typeface="Arial" pitchFamily="34" charset="0"/>
                <a:cs typeface="Arial" pitchFamily="34" charset="0"/>
              </a:rPr>
              <a:t>Other sign pairs (e.g. ‘man/woman, brother/sister’)</a:t>
            </a:r>
            <a:r>
              <a:rPr lang="en-US" sz="2000" b="1" dirty="0" smtClean="0">
                <a:latin typeface="Arial" pitchFamily="34" charset="0"/>
                <a:cs typeface="Arial" pitchFamily="34" charset="0"/>
              </a:rPr>
              <a:t> </a:t>
            </a:r>
            <a:r>
              <a:rPr lang="en-US" b="1" dirty="0" smtClean="0">
                <a:latin typeface="Arial" pitchFamily="34" charset="0"/>
                <a:cs typeface="Arial" pitchFamily="34" charset="0"/>
              </a:rPr>
              <a:t>are</a:t>
            </a:r>
            <a:r>
              <a:rPr lang="en-US" sz="2000" b="1" dirty="0" smtClean="0">
                <a:latin typeface="Arial" pitchFamily="34" charset="0"/>
                <a:cs typeface="Arial" pitchFamily="34" charset="0"/>
              </a:rPr>
              <a:t> </a:t>
            </a:r>
            <a:r>
              <a:rPr lang="en-US" b="1" dirty="0" smtClean="0">
                <a:latin typeface="Arial" pitchFamily="34" charset="0"/>
                <a:cs typeface="Arial" pitchFamily="34" charset="0"/>
              </a:rPr>
              <a:t>similarly</a:t>
            </a:r>
            <a:r>
              <a:rPr lang="en-US" sz="2000" b="1" dirty="0" smtClean="0">
                <a:latin typeface="Arial" pitchFamily="34" charset="0"/>
                <a:cs typeface="Arial" pitchFamily="34" charset="0"/>
              </a:rPr>
              <a:t> </a:t>
            </a:r>
            <a:r>
              <a:rPr lang="en-US" b="1" dirty="0" smtClean="0">
                <a:latin typeface="Arial" pitchFamily="34" charset="0"/>
                <a:cs typeface="Arial" pitchFamily="34" charset="0"/>
              </a:rPr>
              <a:t>distinguished by such minimal differences in location.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dirty="0" smtClean="0"/>
              <a:t>Minimal Pairs: Spatial</a:t>
            </a:r>
          </a:p>
        </p:txBody>
      </p:sp>
      <p:sp>
        <p:nvSpPr>
          <p:cNvPr id="8195" name="Content Placeholder 2"/>
          <p:cNvSpPr>
            <a:spLocks noGrp="1"/>
          </p:cNvSpPr>
          <p:nvPr>
            <p:ph idx="1"/>
          </p:nvPr>
        </p:nvSpPr>
        <p:spPr>
          <a:xfrm>
            <a:off x="457200" y="1371600"/>
            <a:ext cx="8229600" cy="4525963"/>
          </a:xfrm>
        </p:spPr>
        <p:txBody>
          <a:bodyPr/>
          <a:lstStyle/>
          <a:p>
            <a:pPr marL="0" indent="0" eaLnBrk="1" hangingPunct="1">
              <a:buNone/>
            </a:pPr>
            <a:r>
              <a:rPr lang="en-US" b="1" dirty="0" smtClean="0">
                <a:latin typeface="Arial" pitchFamily="34" charset="0"/>
                <a:cs typeface="Arial" pitchFamily="34" charset="0"/>
              </a:rPr>
              <a:t>These spatial distinctions are not clear tactually and thus the custom is to modify them slightly either in sign choice or in context.  The sign chosen for ‘man’ for example is the one related to ‘boy’ but made with one firm movement.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b="1" dirty="0" smtClean="0"/>
              <a:t>Signs Located Near the Waist </a:t>
            </a:r>
          </a:p>
        </p:txBody>
      </p:sp>
      <p:sp>
        <p:nvSpPr>
          <p:cNvPr id="3" name="Content Placeholder 2"/>
          <p:cNvSpPr>
            <a:spLocks noGrp="1"/>
          </p:cNvSpPr>
          <p:nvPr>
            <p:ph idx="1"/>
          </p:nvPr>
        </p:nvSpPr>
        <p:spPr>
          <a:xfrm>
            <a:off x="457200" y="1371600"/>
            <a:ext cx="8610600" cy="4525963"/>
          </a:xfrm>
        </p:spPr>
        <p:txBody>
          <a:bodyPr rtlCol="0">
            <a:noAutofit/>
          </a:bodyPr>
          <a:lstStyle/>
          <a:p>
            <a:pPr eaLnBrk="1" fontAlgn="auto" hangingPunct="1">
              <a:spcAft>
                <a:spcPts val="0"/>
              </a:spcAft>
              <a:buFont typeface="Arial" pitchFamily="34" charset="0"/>
              <a:buChar char="•"/>
              <a:defRPr/>
            </a:pPr>
            <a:r>
              <a:rPr lang="en-US" sz="3100" b="1" dirty="0" smtClean="0">
                <a:latin typeface="Arial" pitchFamily="34" charset="0"/>
                <a:cs typeface="Arial" pitchFamily="34" charset="0"/>
              </a:rPr>
              <a:t>In</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visual</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ASL</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signs</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made</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near</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the</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waist</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 use</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more</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gross</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gestures</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and</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do</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not</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depend on an ability to perceive small differences in hand-shape (e.g. ‘pants, walk’).</a:t>
            </a:r>
          </a:p>
          <a:p>
            <a:pPr marL="0" indent="0" eaLnBrk="1" fontAlgn="auto" hangingPunct="1">
              <a:spcAft>
                <a:spcPts val="0"/>
              </a:spcAft>
              <a:buNone/>
              <a:defRPr/>
            </a:pPr>
            <a:endParaRPr lang="en-US" sz="800" b="1"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3100" b="1" dirty="0" smtClean="0">
                <a:latin typeface="Arial" pitchFamily="34" charset="0"/>
                <a:cs typeface="Arial" pitchFamily="34" charset="0"/>
              </a:rPr>
              <a:t>These signs are made outside the ‘tunnel’ of good vision for DB people with tunnel vision and are not clear tactually.</a:t>
            </a:r>
          </a:p>
          <a:p>
            <a:pPr marL="0" indent="0" eaLnBrk="1" fontAlgn="auto" hangingPunct="1">
              <a:spcAft>
                <a:spcPts val="0"/>
              </a:spcAft>
              <a:buNone/>
              <a:defRPr/>
            </a:pPr>
            <a:endParaRPr lang="en-US" sz="800" b="1"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3100" b="1" dirty="0" smtClean="0">
                <a:latin typeface="Arial" pitchFamily="34" charset="0"/>
                <a:cs typeface="Arial" pitchFamily="34" charset="0"/>
              </a:rPr>
              <a:t>Commonly,</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other</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semantically</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related</a:t>
            </a:r>
            <a:r>
              <a:rPr lang="en-US" sz="2000" b="1" dirty="0" smtClean="0">
                <a:latin typeface="Arial" pitchFamily="34" charset="0"/>
                <a:cs typeface="Arial" pitchFamily="34" charset="0"/>
              </a:rPr>
              <a:t> </a:t>
            </a:r>
            <a:r>
              <a:rPr lang="en-US" sz="3100" b="1" dirty="0" smtClean="0">
                <a:latin typeface="Arial" pitchFamily="34" charset="0"/>
                <a:cs typeface="Arial" pitchFamily="34" charset="0"/>
              </a:rPr>
              <a:t>signs or fingerspelling are used to substitute.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3">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866</TotalTime>
  <Words>1293</Words>
  <Application>Microsoft Office PowerPoint</Application>
  <PresentationFormat>On-screen Show (4:3)</PresentationFormat>
  <Paragraphs>120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Theme1</vt:lpstr>
      <vt:lpstr>Tactile ASL and Fingerspelling</vt:lpstr>
      <vt:lpstr>Overview</vt:lpstr>
      <vt:lpstr>Language</vt:lpstr>
      <vt:lpstr>Language, cont.</vt:lpstr>
      <vt:lpstr>TASL AND PHONOLOGY </vt:lpstr>
      <vt:lpstr>Language and Modality or Channel</vt:lpstr>
      <vt:lpstr>Signs Located on the Head</vt:lpstr>
      <vt:lpstr>Minimal Pairs: Spatial</vt:lpstr>
      <vt:lpstr>Signs Located Near the Waist </vt:lpstr>
      <vt:lpstr>Answers vs. Awareness</vt:lpstr>
      <vt:lpstr>TASL &amp; DESCRIPTIONS</vt:lpstr>
      <vt:lpstr>Tactile Classifiers &amp; Maps</vt:lpstr>
      <vt:lpstr>Tactile Classifiers &amp; Maps, cont.</vt:lpstr>
      <vt:lpstr>The Clerk Describing the Object</vt:lpstr>
      <vt:lpstr>Two Hands Describing the Fit</vt:lpstr>
      <vt:lpstr>Maps</vt:lpstr>
      <vt:lpstr>“The door we just came in…</vt:lpstr>
      <vt:lpstr>...is Here”</vt:lpstr>
      <vt:lpstr>TASL: HAND POSITIONS</vt:lpstr>
      <vt:lpstr>Fingerspelling Alone</vt:lpstr>
      <vt:lpstr>Reading TASL</vt:lpstr>
      <vt:lpstr>PowerPoint Presentation</vt:lpstr>
      <vt:lpstr>Elements of TASL</vt:lpstr>
      <vt:lpstr>Hand on Hand</vt:lpstr>
      <vt:lpstr>PowerPoint Presentation</vt:lpstr>
      <vt:lpstr>PowerPoint Presentation</vt:lpstr>
      <vt:lpstr>Two-Handed</vt:lpstr>
      <vt:lpstr>PowerPoint Presentation</vt:lpstr>
      <vt:lpstr>POSTIOINING</vt:lpstr>
      <vt:lpstr>Positioning </vt:lpstr>
      <vt:lpstr>PowerPoint Presentation</vt:lpstr>
      <vt:lpstr>PowerPoint Presentation</vt:lpstr>
      <vt:lpstr>TASL and Ergonomics</vt:lpstr>
      <vt:lpstr>Get on the Same Level</vt:lpstr>
      <vt:lpstr>TASL:  FINGERSPELLING AND NUMBERS</vt:lpstr>
      <vt:lpstr>Reading Fingerspelling </vt:lpstr>
      <vt:lpstr>Fingerspelling &amp; Context</vt:lpstr>
      <vt:lpstr>Numbers</vt:lpstr>
      <vt:lpstr>Conclusion</vt:lpstr>
      <vt:lpstr>Conclusion, cont.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Tactile ASL</dc:title>
  <dc:creator>theresa bernadette smith</dc:creator>
  <cp:lastModifiedBy>Vince</cp:lastModifiedBy>
  <cp:revision>18</cp:revision>
  <dcterms:created xsi:type="dcterms:W3CDTF">2011-11-02T16:42:35Z</dcterms:created>
  <dcterms:modified xsi:type="dcterms:W3CDTF">2011-11-28T05:44:38Z</dcterms:modified>
</cp:coreProperties>
</file>