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95" r:id="rId4"/>
    <p:sldId id="258" r:id="rId5"/>
    <p:sldId id="296" r:id="rId6"/>
    <p:sldId id="259" r:id="rId7"/>
    <p:sldId id="297" r:id="rId8"/>
    <p:sldId id="282" r:id="rId9"/>
    <p:sldId id="298" r:id="rId10"/>
    <p:sldId id="281" r:id="rId11"/>
    <p:sldId id="261" r:id="rId12"/>
    <p:sldId id="294" r:id="rId13"/>
    <p:sldId id="283" r:id="rId14"/>
    <p:sldId id="284" r:id="rId15"/>
    <p:sldId id="280" r:id="rId16"/>
    <p:sldId id="263" r:id="rId17"/>
    <p:sldId id="264" r:id="rId18"/>
    <p:sldId id="285" r:id="rId19"/>
    <p:sldId id="278" r:id="rId20"/>
    <p:sldId id="279" r:id="rId21"/>
    <p:sldId id="274" r:id="rId22"/>
    <p:sldId id="266" r:id="rId23"/>
    <p:sldId id="287" r:id="rId24"/>
    <p:sldId id="277" r:id="rId25"/>
    <p:sldId id="276" r:id="rId26"/>
    <p:sldId id="286" r:id="rId27"/>
    <p:sldId id="267" r:id="rId28"/>
    <p:sldId id="268" r:id="rId29"/>
    <p:sldId id="269" r:id="rId30"/>
    <p:sldId id="270" r:id="rId31"/>
    <p:sldId id="288" r:id="rId32"/>
    <p:sldId id="289" r:id="rId33"/>
    <p:sldId id="299" r:id="rId34"/>
    <p:sldId id="290" r:id="rId35"/>
    <p:sldId id="292" r:id="rId36"/>
    <p:sldId id="300" r:id="rId37"/>
    <p:sldId id="293" r:id="rId38"/>
    <p:sldId id="291" r:id="rId39"/>
    <p:sldId id="271" r:id="rId40"/>
    <p:sldId id="272" r:id="rId41"/>
    <p:sldId id="273" r:id="rId42"/>
    <p:sldId id="301" r:id="rId4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1062"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2F92B63-099D-4BDE-94E0-0CCA38D1CE29}" type="datetimeFigureOut">
              <a:rPr lang="en-US"/>
              <a:pPr>
                <a:defRPr/>
              </a:pPr>
              <a:t>12/29/2011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F0FDF45-EDB3-480B-8B0D-61753EC00AC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50A8475-FBFA-48B7-A610-FD14C96906BE}" type="datetimeFigureOut">
              <a:rPr lang="en-US"/>
              <a:pPr>
                <a:defRPr/>
              </a:pPr>
              <a:t>12/29/2011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6F8623F-4FC0-4B40-AA97-003B652DCE8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30CA946-5708-415C-B6F6-B6DE039F5F31}" type="datetimeFigureOut">
              <a:rPr lang="en-US"/>
              <a:pPr>
                <a:defRPr/>
              </a:pPr>
              <a:t>12/29/2011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08BB40A-12BC-4406-B3A0-7FEF4C51408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4FC374E-2BB0-403D-B814-BF963EDD53C5}" type="datetimeFigureOut">
              <a:rPr lang="en-US"/>
              <a:pPr>
                <a:defRPr/>
              </a:pPr>
              <a:t>12/29/2011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118F149-89FD-49DA-BA5D-E8C18E6BD7C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2D36C6D9-6AA1-4B27-B604-90108B19D3F3}" type="datetimeFigureOut">
              <a:rPr lang="en-US"/>
              <a:pPr>
                <a:defRPr/>
              </a:pPr>
              <a:t>12/29/2011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F1B6C42-4E94-4066-943F-8977CD60E8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96F9C8AE-9578-4980-9DD0-92B0E65A32EE}" type="datetimeFigureOut">
              <a:rPr lang="en-US"/>
              <a:pPr>
                <a:defRPr/>
              </a:pPr>
              <a:t>12/29/2011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732A1DE-360A-462C-9749-497242E6664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336B3FF9-DE35-4B27-B14D-BDF08C381BA2}" type="datetimeFigureOut">
              <a:rPr lang="en-US"/>
              <a:pPr>
                <a:defRPr/>
              </a:pPr>
              <a:t>12/29/2011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D51D93B9-A7F6-4477-A213-5FAA41801CB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08DCFC14-97C8-4D10-8BCE-B3D170C7A125}" type="datetimeFigureOut">
              <a:rPr lang="en-US"/>
              <a:pPr>
                <a:defRPr/>
              </a:pPr>
              <a:t>12/29/2011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A46DE802-2E27-40DD-8046-0BE4E61BD13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6FEF613-273B-4354-813A-E10C6E8B79D1}" type="datetimeFigureOut">
              <a:rPr lang="en-US"/>
              <a:pPr>
                <a:defRPr/>
              </a:pPr>
              <a:t>12/29/2011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88585928-DAFF-466E-8C54-1C4E99DEC9A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825DE92-F06B-4A27-BE5C-626A499C353E}" type="datetimeFigureOut">
              <a:rPr lang="en-US"/>
              <a:pPr>
                <a:defRPr/>
              </a:pPr>
              <a:t>12/29/2011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3B4535A-AB8A-4AE7-A026-098E8079F5C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8E79DD5-670D-4945-9992-9A7156AB3A6A}" type="datetimeFigureOut">
              <a:rPr lang="en-US"/>
              <a:pPr>
                <a:defRPr/>
              </a:pPr>
              <a:t>12/29/2011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FB1342D-9DD8-48A2-9B7C-C4C1E3F6962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smtClean="0">
                <a:solidFill>
                  <a:srgbClr val="FFFFFF"/>
                </a:solidFill>
                <a:latin typeface="Times New Roman" pitchFamily="18" charset="0"/>
              </a:defRPr>
            </a:lvl1pPr>
          </a:lstStyle>
          <a:p>
            <a:pPr>
              <a:defRPr/>
            </a:pPr>
            <a:fld id="{9CCDB5FF-A124-4C5A-847B-C6BB3607740F}" type="datetimeFigureOut">
              <a:rPr lang="en-US"/>
              <a:pPr>
                <a:defRPr/>
              </a:pPr>
              <a:t>12/29/2011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smtClean="0">
                <a:solidFill>
                  <a:srgbClr val="FFFFFF"/>
                </a:solidFill>
                <a:latin typeface="Times New Roman" pitchFamily="18" charset="0"/>
              </a:defRPr>
            </a:lvl1pPr>
          </a:lstStyle>
          <a:p>
            <a:pPr>
              <a:defRPr/>
            </a:pPr>
            <a:fld id="{27C1380B-FF8C-4300-95C6-9951BDDB05EE}"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1"/>
          </a:solidFill>
          <a:latin typeface="+mj-lt"/>
          <a:ea typeface="ＭＳ Ｐゴシック" charset="0"/>
          <a:cs typeface="+mj-cs"/>
        </a:defRPr>
      </a:lvl1pPr>
      <a:lvl2pPr algn="ctr" rtl="0" eaLnBrk="0" fontAlgn="base" hangingPunct="0">
        <a:spcBef>
          <a:spcPct val="0"/>
        </a:spcBef>
        <a:spcAft>
          <a:spcPct val="0"/>
        </a:spcAft>
        <a:defRPr sz="4400">
          <a:solidFill>
            <a:schemeClr val="tx1"/>
          </a:solidFill>
          <a:latin typeface="Arial" charset="0"/>
          <a:ea typeface="ＭＳ Ｐゴシック" charset="0"/>
        </a:defRPr>
      </a:lvl2pPr>
      <a:lvl3pPr algn="ctr" rtl="0" eaLnBrk="0" fontAlgn="base" hangingPunct="0">
        <a:spcBef>
          <a:spcPct val="0"/>
        </a:spcBef>
        <a:spcAft>
          <a:spcPct val="0"/>
        </a:spcAft>
        <a:defRPr sz="4400">
          <a:solidFill>
            <a:schemeClr val="tx1"/>
          </a:solidFill>
          <a:latin typeface="Arial" charset="0"/>
          <a:ea typeface="ＭＳ Ｐゴシック" charset="0"/>
        </a:defRPr>
      </a:lvl3pPr>
      <a:lvl4pPr algn="ctr" rtl="0" eaLnBrk="0" fontAlgn="base" hangingPunct="0">
        <a:spcBef>
          <a:spcPct val="0"/>
        </a:spcBef>
        <a:spcAft>
          <a:spcPct val="0"/>
        </a:spcAft>
        <a:defRPr sz="4400">
          <a:solidFill>
            <a:schemeClr val="tx1"/>
          </a:solidFill>
          <a:latin typeface="Arial" charset="0"/>
          <a:ea typeface="ＭＳ Ｐゴシック" charset="0"/>
        </a:defRPr>
      </a:lvl4pPr>
      <a:lvl5pPr algn="ctr" rtl="0" eaLnBrk="0" fontAlgn="base" hangingPunct="0">
        <a:spcBef>
          <a:spcPct val="0"/>
        </a:spcBef>
        <a:spcAft>
          <a:spcPct val="0"/>
        </a:spcAft>
        <a:defRPr sz="4400">
          <a:solidFill>
            <a:schemeClr val="tx1"/>
          </a:solidFill>
          <a:latin typeface="Arial" charset="0"/>
          <a:ea typeface="ＭＳ Ｐゴシック"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457200" y="1828800"/>
            <a:ext cx="8686800" cy="1470025"/>
          </a:xfrm>
        </p:spPr>
        <p:txBody>
          <a:bodyPr/>
          <a:lstStyle/>
          <a:p>
            <a:pPr algn="l" eaLnBrk="1" hangingPunct="1"/>
            <a:r>
              <a:rPr lang="en-US" b="1" smtClean="0">
                <a:ea typeface="ＭＳ Ｐゴシック" pitchFamily="34" charset="-128"/>
              </a:rPr>
              <a:t>Poor Hearing and DB People </a:t>
            </a:r>
          </a:p>
        </p:txBody>
      </p:sp>
      <p:sp>
        <p:nvSpPr>
          <p:cNvPr id="3" name="Subtitle 2"/>
          <p:cNvSpPr>
            <a:spLocks noGrp="1"/>
          </p:cNvSpPr>
          <p:nvPr>
            <p:ph type="subTitle" idx="1"/>
          </p:nvPr>
        </p:nvSpPr>
        <p:spPr>
          <a:xfrm>
            <a:off x="457200" y="3200400"/>
            <a:ext cx="6400800" cy="1752600"/>
          </a:xfrm>
        </p:spPr>
        <p:txBody>
          <a:bodyPr/>
          <a:lstStyle/>
          <a:p>
            <a:pPr algn="l" eaLnBrk="1" hangingPunct="1">
              <a:defRPr/>
            </a:pPr>
            <a:r>
              <a:rPr lang="en-US" b="1" dirty="0" smtClean="0">
                <a:solidFill>
                  <a:schemeClr val="tx1"/>
                </a:solidFill>
                <a:ea typeface="+mn-ea"/>
              </a:rPr>
              <a:t>Chapter 4.1.1</a:t>
            </a:r>
            <a:endParaRPr lang="en-US" b="1" dirty="0">
              <a:solidFill>
                <a:schemeClr val="tx1"/>
              </a:solidFill>
              <a:ea typeface="+mn-ea"/>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4" descr="audiogram3.jpg"/>
          <p:cNvPicPr>
            <a:picLocks noChangeAspect="1"/>
          </p:cNvPicPr>
          <p:nvPr/>
        </p:nvPicPr>
        <p:blipFill>
          <a:blip r:embed="rId2" cstate="print"/>
          <a:srcRect/>
          <a:stretch>
            <a:fillRect/>
          </a:stretch>
        </p:blipFill>
        <p:spPr bwMode="auto">
          <a:xfrm>
            <a:off x="457200" y="685800"/>
            <a:ext cx="6351588" cy="5713413"/>
          </a:xfrm>
          <a:prstGeom prst="rect">
            <a:avLst/>
          </a:prstGeom>
          <a:solidFill>
            <a:srgbClr val="FFFFFF">
              <a:shade val="85000"/>
            </a:srgbClr>
          </a:solidFill>
          <a:ln w="88900" cap="sq">
            <a:solidFill>
              <a:schemeClr val="tx1"/>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algn="l" eaLnBrk="1" hangingPunct="1"/>
            <a:r>
              <a:rPr lang="en-US" b="1" smtClean="0">
                <a:ea typeface="ＭＳ Ｐゴシック" pitchFamily="34" charset="-128"/>
              </a:rPr>
              <a:t>Hearing Aids</a:t>
            </a:r>
          </a:p>
        </p:txBody>
      </p:sp>
      <p:sp>
        <p:nvSpPr>
          <p:cNvPr id="11267" name="Content Placeholder 2"/>
          <p:cNvSpPr>
            <a:spLocks noGrp="1"/>
          </p:cNvSpPr>
          <p:nvPr>
            <p:ph idx="1"/>
          </p:nvPr>
        </p:nvSpPr>
        <p:spPr>
          <a:xfrm>
            <a:off x="457200" y="1371600"/>
            <a:ext cx="8229600" cy="4678363"/>
          </a:xfrm>
        </p:spPr>
        <p:txBody>
          <a:bodyPr/>
          <a:lstStyle/>
          <a:p>
            <a:pPr eaLnBrk="1" hangingPunct="1"/>
            <a:r>
              <a:rPr lang="en-US" b="1" dirty="0" smtClean="0">
                <a:ea typeface="ＭＳ Ｐゴシック" pitchFamily="34" charset="-128"/>
              </a:rPr>
              <a:t>Hearing aids, like glasses, are fitted to the persons who are using them, but like glasses they are limited in what they can do. </a:t>
            </a:r>
          </a:p>
          <a:p>
            <a:pPr eaLnBrk="1" hangingPunct="1">
              <a:buNone/>
            </a:pPr>
            <a:endParaRPr lang="en-US" sz="800" b="1" dirty="0" smtClean="0">
              <a:ea typeface="ＭＳ Ｐゴシック" pitchFamily="34" charset="-128"/>
            </a:endParaRPr>
          </a:p>
          <a:p>
            <a:pPr eaLnBrk="1" hangingPunct="1"/>
            <a:r>
              <a:rPr lang="en-US" b="1" dirty="0" smtClean="0">
                <a:ea typeface="ＭＳ Ｐゴシック" pitchFamily="34" charset="-128"/>
              </a:rPr>
              <a:t>Computer technology has improved the ability to </a:t>
            </a:r>
            <a:r>
              <a:rPr lang="ja-JP" altLang="en-US" b="1" smtClean="0">
                <a:ea typeface="ＭＳ Ｐゴシック" pitchFamily="34" charset="-128"/>
              </a:rPr>
              <a:t>‘</a:t>
            </a:r>
            <a:r>
              <a:rPr lang="en-US" altLang="ja-JP" b="1" dirty="0" smtClean="0">
                <a:ea typeface="ＭＳ Ｐゴシック" pitchFamily="34" charset="-128"/>
              </a:rPr>
              <a:t>program</a:t>
            </a:r>
            <a:r>
              <a:rPr lang="ja-JP" altLang="en-US" b="1" smtClean="0">
                <a:ea typeface="ＭＳ Ｐゴシック" pitchFamily="34" charset="-128"/>
              </a:rPr>
              <a:t>’</a:t>
            </a:r>
            <a:r>
              <a:rPr lang="en-US" altLang="ja-JP" b="1" dirty="0" smtClean="0">
                <a:ea typeface="ＭＳ Ｐゴシック" pitchFamily="34" charset="-128"/>
              </a:rPr>
              <a:t> an aid to fit the person wearing it and reduce noise.</a:t>
            </a:r>
          </a:p>
          <a:p>
            <a:pPr eaLnBrk="1" hangingPunct="1">
              <a:buFont typeface="Arial" charset="0"/>
              <a:buNone/>
            </a:pPr>
            <a:endParaRPr lang="en-US" b="1" dirty="0" smtClean="0">
              <a:ea typeface="ＭＳ Ｐゴシック" pitchFamily="34" charset="-12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algn="l"/>
            <a:r>
              <a:rPr lang="en-US" b="1" dirty="0" smtClean="0">
                <a:ea typeface="ＭＳ Ｐゴシック" pitchFamily="34" charset="-128"/>
              </a:rPr>
              <a:t>Hearing Aids, cont.</a:t>
            </a:r>
          </a:p>
        </p:txBody>
      </p:sp>
      <p:sp>
        <p:nvSpPr>
          <p:cNvPr id="12291" name="Content Placeholder 2"/>
          <p:cNvSpPr>
            <a:spLocks noGrp="1"/>
          </p:cNvSpPr>
          <p:nvPr>
            <p:ph idx="1"/>
          </p:nvPr>
        </p:nvSpPr>
        <p:spPr>
          <a:xfrm>
            <a:off x="457200" y="1371600"/>
            <a:ext cx="8229600" cy="4525963"/>
          </a:xfrm>
        </p:spPr>
        <p:txBody>
          <a:bodyPr/>
          <a:lstStyle/>
          <a:p>
            <a:r>
              <a:rPr lang="en-US" b="1" dirty="0" smtClean="0">
                <a:ea typeface="ＭＳ Ｐゴシック" pitchFamily="34" charset="-128"/>
              </a:rPr>
              <a:t>If someone identifies as hard-of-hearing-blind, and wears hearing aids, they cannot use their vision to fill in gaps in understanding with visual context, body language, cues, etc.</a:t>
            </a:r>
          </a:p>
          <a:p>
            <a:endParaRPr lang="en-US" b="1" dirty="0" smtClean="0">
              <a:ea typeface="ＭＳ Ｐゴシック" pitchFamily="34" charset="-128"/>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274638"/>
            <a:ext cx="8229600" cy="1173162"/>
          </a:xfrm>
        </p:spPr>
        <p:txBody>
          <a:bodyPr/>
          <a:lstStyle/>
          <a:p>
            <a:pPr algn="l" eaLnBrk="1" hangingPunct="1"/>
            <a:r>
              <a:rPr lang="ja-JP" altLang="en-US" b="1" smtClean="0">
                <a:ea typeface="ＭＳ Ｐゴシック" pitchFamily="34" charset="-128"/>
              </a:rPr>
              <a:t>‘</a:t>
            </a:r>
            <a:r>
              <a:rPr lang="en-US" altLang="ja-JP" b="1" smtClean="0">
                <a:ea typeface="ＭＳ Ｐゴシック" pitchFamily="34" charset="-128"/>
              </a:rPr>
              <a:t>Tunnel Hearing</a:t>
            </a:r>
            <a:r>
              <a:rPr lang="ja-JP" altLang="en-US" b="1" smtClean="0">
                <a:ea typeface="ＭＳ Ｐゴシック" pitchFamily="34" charset="-128"/>
              </a:rPr>
              <a:t>’</a:t>
            </a:r>
            <a:r>
              <a:rPr lang="en-US" altLang="ja-JP" b="1" smtClean="0">
                <a:ea typeface="ＭＳ Ｐゴシック" pitchFamily="34" charset="-128"/>
              </a:rPr>
              <a:t> </a:t>
            </a:r>
            <a:endParaRPr lang="en-US" b="1" smtClean="0">
              <a:ea typeface="ＭＳ Ｐゴシック" pitchFamily="34" charset="-128"/>
            </a:endParaRPr>
          </a:p>
        </p:txBody>
      </p:sp>
      <p:sp>
        <p:nvSpPr>
          <p:cNvPr id="13315" name="Content Placeholder 2"/>
          <p:cNvSpPr>
            <a:spLocks noGrp="1"/>
          </p:cNvSpPr>
          <p:nvPr>
            <p:ph idx="1"/>
          </p:nvPr>
        </p:nvSpPr>
        <p:spPr>
          <a:xfrm>
            <a:off x="457200" y="1371600"/>
            <a:ext cx="8229600" cy="4525963"/>
          </a:xfrm>
        </p:spPr>
        <p:txBody>
          <a:bodyPr/>
          <a:lstStyle/>
          <a:p>
            <a:pPr eaLnBrk="1" hangingPunct="1"/>
            <a:r>
              <a:rPr lang="en-US" b="1" dirty="0" smtClean="0">
                <a:ea typeface="ＭＳ Ｐゴシック" pitchFamily="34" charset="-128"/>
              </a:rPr>
              <a:t>We can apply what we know from the analysis of vision to help us understand hearing.</a:t>
            </a:r>
          </a:p>
          <a:p>
            <a:pPr eaLnBrk="1" hangingPunct="1">
              <a:buNone/>
            </a:pPr>
            <a:endParaRPr lang="en-US" sz="800" b="1" dirty="0" smtClean="0">
              <a:ea typeface="ＭＳ Ｐゴシック" pitchFamily="34" charset="-128"/>
            </a:endParaRPr>
          </a:p>
          <a:p>
            <a:pPr eaLnBrk="1" hangingPunct="1"/>
            <a:r>
              <a:rPr lang="en-US" b="1" dirty="0" smtClean="0">
                <a:ea typeface="ＭＳ Ｐゴシック" pitchFamily="34" charset="-128"/>
              </a:rPr>
              <a:t>Just as the person with tunnel vision does see, but only a part of the scene, a person with a sloped hearing loss (hearing is better in the low frequencies) will hear some sounds better than others.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algn="l" eaLnBrk="1" hangingPunct="1"/>
            <a:r>
              <a:rPr lang="ja-JP" altLang="en-US" b="1" smtClean="0">
                <a:ea typeface="ＭＳ Ｐゴシック" pitchFamily="34" charset="-128"/>
              </a:rPr>
              <a:t>‘</a:t>
            </a:r>
            <a:r>
              <a:rPr lang="en-US" altLang="ja-JP" b="1" smtClean="0">
                <a:ea typeface="ＭＳ Ｐゴシック" pitchFamily="34" charset="-128"/>
              </a:rPr>
              <a:t>Blurry Hearing</a:t>
            </a:r>
            <a:r>
              <a:rPr lang="ja-JP" altLang="en-US" b="1" smtClean="0">
                <a:ea typeface="ＭＳ Ｐゴシック" pitchFamily="34" charset="-128"/>
              </a:rPr>
              <a:t>’</a:t>
            </a:r>
            <a:endParaRPr lang="en-US" b="1" smtClean="0">
              <a:ea typeface="ＭＳ Ｐゴシック" pitchFamily="34" charset="-128"/>
            </a:endParaRPr>
          </a:p>
        </p:txBody>
      </p:sp>
      <p:sp>
        <p:nvSpPr>
          <p:cNvPr id="14339" name="Content Placeholder 2"/>
          <p:cNvSpPr>
            <a:spLocks noGrp="1"/>
          </p:cNvSpPr>
          <p:nvPr>
            <p:ph idx="1"/>
          </p:nvPr>
        </p:nvSpPr>
        <p:spPr>
          <a:xfrm>
            <a:off x="91440" y="1371600"/>
            <a:ext cx="8229600" cy="4525963"/>
          </a:xfrm>
        </p:spPr>
        <p:txBody>
          <a:bodyPr/>
          <a:lstStyle/>
          <a:p>
            <a:pPr eaLnBrk="1" hangingPunct="1">
              <a:buNone/>
            </a:pPr>
            <a:r>
              <a:rPr lang="en-US" b="1" dirty="0" smtClean="0">
                <a:ea typeface="ＭＳ Ｐゴシック" pitchFamily="34" charset="-128"/>
              </a:rPr>
              <a:t>	Just as the person with blurry vision sees everything as through a fog, the hard-of-hearing-blind person with </a:t>
            </a:r>
            <a:r>
              <a:rPr lang="ja-JP" altLang="en-US" b="1" smtClean="0">
                <a:ea typeface="ＭＳ Ｐゴシック" pitchFamily="34" charset="-128"/>
              </a:rPr>
              <a:t>‘</a:t>
            </a:r>
            <a:r>
              <a:rPr lang="en-US" altLang="ja-JP" b="1" dirty="0" smtClean="0">
                <a:ea typeface="ＭＳ Ｐゴシック" pitchFamily="34" charset="-128"/>
              </a:rPr>
              <a:t>blurry hearing</a:t>
            </a:r>
            <a:r>
              <a:rPr lang="ja-JP" altLang="en-US" b="1" smtClean="0">
                <a:ea typeface="ＭＳ Ｐゴシック" pitchFamily="34" charset="-128"/>
              </a:rPr>
              <a:t>’</a:t>
            </a:r>
            <a:r>
              <a:rPr lang="en-US" altLang="ja-JP" b="1" dirty="0" smtClean="0">
                <a:ea typeface="ＭＳ Ｐゴシック" pitchFamily="34" charset="-128"/>
              </a:rPr>
              <a:t> will hear sounds but they will be hard to identify and hard to distinguish one from another.</a:t>
            </a:r>
            <a:endParaRPr lang="en-US" b="1" dirty="0" smtClean="0">
              <a:ea typeface="ＭＳ Ｐゴシック" pitchFamily="34" charset="-12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3"/>
          <p:cNvSpPr>
            <a:spLocks noGrp="1"/>
          </p:cNvSpPr>
          <p:nvPr>
            <p:ph type="title"/>
          </p:nvPr>
        </p:nvSpPr>
        <p:spPr>
          <a:xfrm>
            <a:off x="457200" y="2286000"/>
            <a:ext cx="8229600" cy="1143000"/>
          </a:xfrm>
        </p:spPr>
        <p:txBody>
          <a:bodyPr/>
          <a:lstStyle/>
          <a:p>
            <a:pPr algn="l" eaLnBrk="1" hangingPunct="1"/>
            <a:r>
              <a:rPr lang="en-US" sz="5400" b="1" dirty="0" smtClean="0">
                <a:ea typeface="ＭＳ Ｐゴシック" pitchFamily="34" charset="-128"/>
              </a:rPr>
              <a:t>POOR HEARING AND THE SSP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algn="l" eaLnBrk="1" hangingPunct="1"/>
            <a:r>
              <a:rPr lang="en-US" b="1" smtClean="0">
                <a:latin typeface="+mn-lt"/>
                <a:ea typeface="ＭＳ Ｐゴシック" pitchFamily="34" charset="-128"/>
              </a:rPr>
              <a:t>Microphones</a:t>
            </a:r>
          </a:p>
        </p:txBody>
      </p:sp>
      <p:sp>
        <p:nvSpPr>
          <p:cNvPr id="16387" name="Content Placeholder 2"/>
          <p:cNvSpPr>
            <a:spLocks noGrp="1"/>
          </p:cNvSpPr>
          <p:nvPr>
            <p:ph idx="1"/>
          </p:nvPr>
        </p:nvSpPr>
        <p:spPr>
          <a:xfrm>
            <a:off x="457200" y="1371600"/>
            <a:ext cx="8229600" cy="4525963"/>
          </a:xfrm>
        </p:spPr>
        <p:txBody>
          <a:bodyPr/>
          <a:lstStyle/>
          <a:p>
            <a:pPr eaLnBrk="1" hangingPunct="1"/>
            <a:r>
              <a:rPr lang="en-US" b="1" dirty="0" smtClean="0">
                <a:ea typeface="ＭＳ Ｐゴシック" pitchFamily="34" charset="-128"/>
              </a:rPr>
              <a:t>If the DB person uses a personal microphone, avoid brushing it on your clothes or waving it around; this will create noise.</a:t>
            </a:r>
          </a:p>
          <a:p>
            <a:pPr eaLnBrk="1" hangingPunct="1">
              <a:buNone/>
            </a:pPr>
            <a:endParaRPr lang="en-US" sz="800" b="1" dirty="0" smtClean="0">
              <a:ea typeface="ＭＳ Ｐゴシック" pitchFamily="34" charset="-128"/>
            </a:endParaRPr>
          </a:p>
          <a:p>
            <a:pPr eaLnBrk="1" hangingPunct="1"/>
            <a:r>
              <a:rPr lang="en-US" b="1" dirty="0" smtClean="0">
                <a:ea typeface="ＭＳ Ｐゴシック" pitchFamily="34" charset="-128"/>
              </a:rPr>
              <a:t>Ask the DB person for instructions on how to use it (when to turn it off, etc.)</a:t>
            </a:r>
          </a:p>
          <a:p>
            <a:pPr eaLnBrk="1" hangingPunct="1">
              <a:buNone/>
            </a:pPr>
            <a:endParaRPr lang="en-US" sz="800" b="1" dirty="0" smtClean="0">
              <a:ea typeface="ＭＳ Ｐゴシック" pitchFamily="34" charset="-128"/>
            </a:endParaRPr>
          </a:p>
          <a:p>
            <a:pPr eaLnBrk="1" hangingPunct="1"/>
            <a:r>
              <a:rPr lang="en-US" b="1" dirty="0" smtClean="0">
                <a:ea typeface="ＭＳ Ｐゴシック" pitchFamily="34" charset="-128"/>
              </a:rPr>
              <a:t>It is an expensive piece of equipment.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algn="l" eaLnBrk="1" hangingPunct="1"/>
            <a:r>
              <a:rPr lang="en-US" b="1" smtClean="0">
                <a:latin typeface="+mn-lt"/>
                <a:ea typeface="ＭＳ Ｐゴシック" pitchFamily="34" charset="-128"/>
              </a:rPr>
              <a:t>Hearing and the Environment</a:t>
            </a:r>
          </a:p>
        </p:txBody>
      </p:sp>
      <p:sp>
        <p:nvSpPr>
          <p:cNvPr id="17411" name="Content Placeholder 2"/>
          <p:cNvSpPr>
            <a:spLocks noGrp="1"/>
          </p:cNvSpPr>
          <p:nvPr>
            <p:ph idx="1"/>
          </p:nvPr>
        </p:nvSpPr>
        <p:spPr>
          <a:xfrm>
            <a:off x="457200" y="1371600"/>
            <a:ext cx="8229600" cy="4525963"/>
          </a:xfrm>
        </p:spPr>
        <p:txBody>
          <a:bodyPr/>
          <a:lstStyle/>
          <a:p>
            <a:pPr eaLnBrk="1" hangingPunct="1"/>
            <a:r>
              <a:rPr lang="en-US" b="1" dirty="0" smtClean="0">
                <a:ea typeface="ＭＳ Ｐゴシック" pitchFamily="34" charset="-128"/>
              </a:rPr>
              <a:t>All of us have difficulty carrying on a conversation in a noisy environment and (like glare for people with low vision) this is even more of an issue for people with poor hearing.</a:t>
            </a:r>
          </a:p>
          <a:p>
            <a:pPr eaLnBrk="1" hangingPunct="1">
              <a:buNone/>
            </a:pPr>
            <a:endParaRPr lang="en-US" sz="800" b="1" dirty="0" smtClean="0">
              <a:ea typeface="ＭＳ Ｐゴシック" pitchFamily="34" charset="-128"/>
            </a:endParaRPr>
          </a:p>
          <a:p>
            <a:pPr eaLnBrk="1" hangingPunct="1"/>
            <a:r>
              <a:rPr lang="en-US" b="1" dirty="0" smtClean="0">
                <a:ea typeface="ＭＳ Ｐゴシック" pitchFamily="34" charset="-128"/>
              </a:rPr>
              <a:t>Loud noises in the environment such as espresso machines, loud speakers or even background music may interfere with communication.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algn="l" eaLnBrk="1" hangingPunct="1"/>
            <a:r>
              <a:rPr lang="en-US" b="1" dirty="0" smtClean="0">
                <a:ea typeface="ＭＳ Ｐゴシック" pitchFamily="34" charset="-128"/>
              </a:rPr>
              <a:t>Environmental Sound (cont.)</a:t>
            </a:r>
          </a:p>
        </p:txBody>
      </p:sp>
      <p:sp>
        <p:nvSpPr>
          <p:cNvPr id="18435" name="Content Placeholder 2"/>
          <p:cNvSpPr>
            <a:spLocks noGrp="1"/>
          </p:cNvSpPr>
          <p:nvPr>
            <p:ph idx="1"/>
          </p:nvPr>
        </p:nvSpPr>
        <p:spPr>
          <a:xfrm>
            <a:off x="457200" y="1371600"/>
            <a:ext cx="8229600" cy="4525963"/>
          </a:xfrm>
        </p:spPr>
        <p:txBody>
          <a:bodyPr/>
          <a:lstStyle/>
          <a:p>
            <a:pPr eaLnBrk="1" hangingPunct="1"/>
            <a:r>
              <a:rPr lang="en-US" b="1" dirty="0" smtClean="0">
                <a:ea typeface="ＭＳ Ｐゴシック" pitchFamily="34" charset="-128"/>
              </a:rPr>
              <a:t>When it is difficult to hear, it takes more concentration.  The easier the SSP can ameliorate it, the less stress for the DB person.</a:t>
            </a:r>
          </a:p>
          <a:p>
            <a:pPr eaLnBrk="1" hangingPunct="1">
              <a:buNone/>
            </a:pPr>
            <a:endParaRPr lang="en-US" sz="800" b="1" dirty="0" smtClean="0">
              <a:ea typeface="ＭＳ Ｐゴシック" pitchFamily="34" charset="-128"/>
            </a:endParaRPr>
          </a:p>
          <a:p>
            <a:pPr eaLnBrk="1" hangingPunct="1"/>
            <a:r>
              <a:rPr lang="en-US" b="1" dirty="0" smtClean="0">
                <a:ea typeface="ＭＳ Ｐゴシック" pitchFamily="34" charset="-128"/>
              </a:rPr>
              <a:t>It may take a nanosecond longer to understand (perceive) what is heard.</a:t>
            </a:r>
          </a:p>
          <a:p>
            <a:pPr eaLnBrk="1" hangingPunct="1">
              <a:buNone/>
            </a:pPr>
            <a:endParaRPr lang="en-US" sz="800" b="1" dirty="0" smtClean="0">
              <a:ea typeface="ＭＳ Ｐゴシック" pitchFamily="34" charset="-128"/>
            </a:endParaRPr>
          </a:p>
          <a:p>
            <a:pPr eaLnBrk="1" hangingPunct="1"/>
            <a:r>
              <a:rPr lang="en-US" b="1" dirty="0" smtClean="0">
                <a:ea typeface="ＭＳ Ｐゴシック" pitchFamily="34" charset="-128"/>
              </a:rPr>
              <a:t>Get in position (next to the best ear, or holding the microphone). </a:t>
            </a:r>
          </a:p>
          <a:p>
            <a:pPr eaLnBrk="1" hangingPunct="1">
              <a:buNone/>
            </a:pPr>
            <a:endParaRPr lang="en-US" sz="800" b="1" dirty="0" smtClean="0">
              <a:ea typeface="ＭＳ Ｐゴシック" pitchFamily="34" charset="-128"/>
            </a:endParaRPr>
          </a:p>
          <a:p>
            <a:pPr eaLnBrk="1" hangingPunct="1"/>
            <a:r>
              <a:rPr lang="en-US" b="1" dirty="0" smtClean="0">
                <a:ea typeface="ＭＳ Ｐゴシック" pitchFamily="34" charset="-128"/>
              </a:rPr>
              <a:t>Adjusting your speech may be helpful.</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algn="l" eaLnBrk="1" hangingPunct="1"/>
            <a:r>
              <a:rPr lang="en-US" b="1" smtClean="0">
                <a:ea typeface="ＭＳ Ｐゴシック" pitchFamily="34" charset="-128"/>
              </a:rPr>
              <a:t>Speech Reading</a:t>
            </a:r>
          </a:p>
        </p:txBody>
      </p:sp>
      <p:sp>
        <p:nvSpPr>
          <p:cNvPr id="19459" name="Content Placeholder 2"/>
          <p:cNvSpPr>
            <a:spLocks noGrp="1"/>
          </p:cNvSpPr>
          <p:nvPr>
            <p:ph idx="1"/>
          </p:nvPr>
        </p:nvSpPr>
        <p:spPr>
          <a:xfrm>
            <a:off x="91440" y="1371600"/>
            <a:ext cx="8229600" cy="4525963"/>
          </a:xfrm>
        </p:spPr>
        <p:txBody>
          <a:bodyPr/>
          <a:lstStyle/>
          <a:p>
            <a:pPr eaLnBrk="1" hangingPunct="1">
              <a:buNone/>
            </a:pPr>
            <a:r>
              <a:rPr lang="en-US" b="1" dirty="0" smtClean="0">
                <a:ea typeface="ＭＳ Ｐゴシック" pitchFamily="34" charset="-128"/>
              </a:rPr>
              <a:t>	The old term </a:t>
            </a:r>
            <a:r>
              <a:rPr lang="ja-JP" altLang="en-US" b="1" smtClean="0">
                <a:ea typeface="ＭＳ Ｐゴシック" pitchFamily="34" charset="-128"/>
              </a:rPr>
              <a:t>‘</a:t>
            </a:r>
            <a:r>
              <a:rPr lang="en-US" altLang="ja-JP" b="1" dirty="0" smtClean="0">
                <a:ea typeface="ＭＳ Ｐゴシック" pitchFamily="34" charset="-128"/>
              </a:rPr>
              <a:t>lip-reading</a:t>
            </a:r>
            <a:r>
              <a:rPr lang="ja-JP" altLang="en-US" b="1" smtClean="0">
                <a:ea typeface="ＭＳ Ｐゴシック" pitchFamily="34" charset="-128"/>
              </a:rPr>
              <a:t>’</a:t>
            </a:r>
            <a:r>
              <a:rPr lang="en-US" altLang="ja-JP" b="1" dirty="0" smtClean="0">
                <a:ea typeface="ＭＳ Ｐゴシック" pitchFamily="34" charset="-128"/>
              </a:rPr>
              <a:t> was replaced by the broader term </a:t>
            </a:r>
            <a:r>
              <a:rPr lang="ja-JP" altLang="en-US" b="1" smtClean="0">
                <a:ea typeface="ＭＳ Ｐゴシック" pitchFamily="34" charset="-128"/>
              </a:rPr>
              <a:t>‘</a:t>
            </a:r>
            <a:r>
              <a:rPr lang="en-US" altLang="ja-JP" b="1" dirty="0" smtClean="0">
                <a:ea typeface="ＭＳ Ｐゴシック" pitchFamily="34" charset="-128"/>
              </a:rPr>
              <a:t>speech reading</a:t>
            </a:r>
            <a:r>
              <a:rPr lang="ja-JP" altLang="en-US" b="1" smtClean="0">
                <a:ea typeface="ＭＳ Ｐゴシック" pitchFamily="34" charset="-128"/>
              </a:rPr>
              <a:t>’</a:t>
            </a:r>
            <a:r>
              <a:rPr lang="en-US" altLang="ja-JP" b="1" dirty="0" smtClean="0">
                <a:ea typeface="ＭＳ Ｐゴシック" pitchFamily="34" charset="-128"/>
              </a:rPr>
              <a:t>.  This was not a change based on the politics of the word but the understanding that when a hard-of-hearing person </a:t>
            </a:r>
            <a:r>
              <a:rPr lang="ja-JP" altLang="en-US" b="1" smtClean="0">
                <a:ea typeface="ＭＳ Ｐゴシック" pitchFamily="34" charset="-128"/>
              </a:rPr>
              <a:t>‘</a:t>
            </a:r>
            <a:r>
              <a:rPr lang="en-US" altLang="ja-JP" b="1" dirty="0" smtClean="0">
                <a:ea typeface="ＭＳ Ｐゴシック" pitchFamily="34" charset="-128"/>
              </a:rPr>
              <a:t>reads</a:t>
            </a:r>
            <a:r>
              <a:rPr lang="ja-JP" altLang="en-US" b="1" smtClean="0">
                <a:ea typeface="ＭＳ Ｐゴシック" pitchFamily="34" charset="-128"/>
              </a:rPr>
              <a:t>’</a:t>
            </a:r>
            <a:r>
              <a:rPr lang="en-US" altLang="ja-JP" b="1" dirty="0" smtClean="0">
                <a:ea typeface="ＭＳ Ｐゴシック" pitchFamily="34" charset="-128"/>
              </a:rPr>
              <a:t> what is said visually, they are using cues from facial expression, gestures, posture and other contextual cues, not simply from the mouth or lips.</a:t>
            </a:r>
            <a:endParaRPr lang="en-US" b="1" dirty="0" smtClean="0">
              <a:ea typeface="ＭＳ Ｐゴシック" pitchFamily="34"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4"/>
          <p:cNvSpPr>
            <a:spLocks noGrp="1"/>
          </p:cNvSpPr>
          <p:nvPr>
            <p:ph type="title"/>
          </p:nvPr>
        </p:nvSpPr>
        <p:spPr/>
        <p:txBody>
          <a:bodyPr/>
          <a:lstStyle/>
          <a:p>
            <a:pPr algn="l" eaLnBrk="1" hangingPunct="1"/>
            <a:r>
              <a:rPr lang="en-US" b="1" smtClean="0">
                <a:ea typeface="ＭＳ Ｐゴシック" pitchFamily="34" charset="-128"/>
              </a:rPr>
              <a:t>Overview</a:t>
            </a:r>
          </a:p>
        </p:txBody>
      </p:sp>
      <p:sp>
        <p:nvSpPr>
          <p:cNvPr id="3075" name="Content Placeholder 2"/>
          <p:cNvSpPr>
            <a:spLocks noGrp="1"/>
          </p:cNvSpPr>
          <p:nvPr>
            <p:ph idx="1"/>
          </p:nvPr>
        </p:nvSpPr>
        <p:spPr>
          <a:xfrm>
            <a:off x="457200" y="1371600"/>
            <a:ext cx="8686800" cy="4525963"/>
          </a:xfrm>
        </p:spPr>
        <p:txBody>
          <a:bodyPr/>
          <a:lstStyle/>
          <a:p>
            <a:pPr eaLnBrk="1" hangingPunct="1"/>
            <a:r>
              <a:rPr lang="en-US" b="1" smtClean="0">
                <a:ea typeface="ＭＳ Ｐゴシック" pitchFamily="34" charset="-128"/>
              </a:rPr>
              <a:t>This presentation is a companion to Low Vision Parts I and II and should be used in conjunction with it.  </a:t>
            </a:r>
          </a:p>
          <a:p>
            <a:pPr eaLnBrk="1" hangingPunct="1">
              <a:buFont typeface="Arial" charset="0"/>
              <a:buNone/>
            </a:pPr>
            <a:endParaRPr lang="en-US" sz="800" b="1" smtClean="0">
              <a:ea typeface="ＭＳ Ｐゴシック" pitchFamily="34" charset="-128"/>
            </a:endParaRPr>
          </a:p>
          <a:p>
            <a:pPr eaLnBrk="1" hangingPunct="1"/>
            <a:r>
              <a:rPr lang="en-US" b="1" smtClean="0">
                <a:ea typeface="ＭＳ Ｐゴシック" pitchFamily="34" charset="-128"/>
              </a:rPr>
              <a:t>This section covers how hearing is measured.</a:t>
            </a:r>
          </a:p>
          <a:p>
            <a:pPr eaLnBrk="1" hangingPunct="1">
              <a:buFont typeface="Arial" charset="0"/>
              <a:buNone/>
            </a:pPr>
            <a:endParaRPr lang="en-US" sz="800" b="1" smtClean="0">
              <a:ea typeface="ＭＳ Ｐゴシック" pitchFamily="34" charset="-128"/>
            </a:endParaRPr>
          </a:p>
          <a:p>
            <a:pPr eaLnBrk="1" hangingPunct="1"/>
            <a:r>
              <a:rPr lang="en-US" b="1" smtClean="0">
                <a:ea typeface="ＭＳ Ｐゴシック" pitchFamily="34" charset="-128"/>
              </a:rPr>
              <a:t>Communication tips for people with poor hearing and how this relates to work as an SSP.</a:t>
            </a:r>
          </a:p>
          <a:p>
            <a:pPr eaLnBrk="1" hangingPunct="1"/>
            <a:endParaRPr lang="en-US" b="1" smtClean="0">
              <a:ea typeface="ＭＳ Ｐゴシック" pitchFamily="34" charset="-12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algn="l" eaLnBrk="1" hangingPunct="1"/>
            <a:r>
              <a:rPr lang="en-US" b="1" smtClean="0">
                <a:ea typeface="ＭＳ Ｐゴシック" pitchFamily="34" charset="-128"/>
              </a:rPr>
              <a:t>Listening and Context</a:t>
            </a:r>
          </a:p>
        </p:txBody>
      </p:sp>
      <p:sp>
        <p:nvSpPr>
          <p:cNvPr id="20483" name="Content Placeholder 2"/>
          <p:cNvSpPr>
            <a:spLocks noGrp="1"/>
          </p:cNvSpPr>
          <p:nvPr>
            <p:ph idx="1"/>
          </p:nvPr>
        </p:nvSpPr>
        <p:spPr>
          <a:xfrm>
            <a:off x="457200" y="1371600"/>
            <a:ext cx="8229600" cy="4525963"/>
          </a:xfrm>
        </p:spPr>
        <p:txBody>
          <a:bodyPr/>
          <a:lstStyle/>
          <a:p>
            <a:pPr eaLnBrk="1" hangingPunct="1"/>
            <a:r>
              <a:rPr lang="en-US" b="1" dirty="0" smtClean="0">
                <a:ea typeface="ＭＳ Ｐゴシック" pitchFamily="34" charset="-128"/>
              </a:rPr>
              <a:t>This means that as the hard-of-hearing person may indeed hear enough to understand what was said, but through lack of context may not understand why it was said or what exactly was meant.</a:t>
            </a:r>
          </a:p>
          <a:p>
            <a:pPr eaLnBrk="1" hangingPunct="1">
              <a:buNone/>
            </a:pPr>
            <a:endParaRPr lang="en-US" sz="800" b="1" dirty="0" smtClean="0">
              <a:ea typeface="ＭＳ Ｐゴシック" pitchFamily="34" charset="-128"/>
            </a:endParaRPr>
          </a:p>
          <a:p>
            <a:pPr eaLnBrk="1" hangingPunct="1"/>
            <a:r>
              <a:rPr lang="en-US" b="1" dirty="0" smtClean="0">
                <a:ea typeface="ＭＳ Ｐゴシック" pitchFamily="34" charset="-128"/>
              </a:rPr>
              <a:t>As an SSP, you will want to pay attention to context cues and fill these in for the DB person.</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algn="l" eaLnBrk="1" hangingPunct="1"/>
            <a:r>
              <a:rPr lang="en-US" b="1" smtClean="0">
                <a:ea typeface="ＭＳ Ｐゴシック" pitchFamily="34" charset="-128"/>
              </a:rPr>
              <a:t>More Tips</a:t>
            </a:r>
          </a:p>
        </p:txBody>
      </p:sp>
      <p:sp>
        <p:nvSpPr>
          <p:cNvPr id="21507" name="Content Placeholder 2"/>
          <p:cNvSpPr>
            <a:spLocks noGrp="1"/>
          </p:cNvSpPr>
          <p:nvPr>
            <p:ph idx="1"/>
          </p:nvPr>
        </p:nvSpPr>
        <p:spPr>
          <a:xfrm>
            <a:off x="457200" y="1371600"/>
            <a:ext cx="8229600" cy="4678363"/>
          </a:xfrm>
        </p:spPr>
        <p:txBody>
          <a:bodyPr/>
          <a:lstStyle/>
          <a:p>
            <a:pPr eaLnBrk="1" hangingPunct="1"/>
            <a:r>
              <a:rPr lang="en-US" b="1" dirty="0" smtClean="0">
                <a:ea typeface="ＭＳ Ｐゴシック" pitchFamily="34" charset="-128"/>
              </a:rPr>
              <a:t>As an SSP it may be more effective to discuss the outing while still at home in a quiet, restful place.</a:t>
            </a:r>
          </a:p>
          <a:p>
            <a:pPr eaLnBrk="1" hangingPunct="1">
              <a:buNone/>
            </a:pPr>
            <a:endParaRPr lang="en-US" sz="800" b="1" dirty="0" smtClean="0">
              <a:ea typeface="ＭＳ Ｐゴシック" pitchFamily="34" charset="-128"/>
            </a:endParaRPr>
          </a:p>
          <a:p>
            <a:pPr eaLnBrk="1" hangingPunct="1"/>
            <a:r>
              <a:rPr lang="en-US" b="1" dirty="0" smtClean="0">
                <a:ea typeface="ＭＳ Ｐゴシック" pitchFamily="34" charset="-128"/>
              </a:rPr>
              <a:t>Many hard-of-hearing deaf-blind people know at least some Sign Language or </a:t>
            </a:r>
            <a:r>
              <a:rPr lang="en-US" b="1" dirty="0" err="1" smtClean="0">
                <a:ea typeface="ＭＳ Ｐゴシック" pitchFamily="34" charset="-128"/>
              </a:rPr>
              <a:t>fingerspelling</a:t>
            </a:r>
            <a:r>
              <a:rPr lang="en-US" b="1" dirty="0" smtClean="0">
                <a:ea typeface="ＭＳ Ｐゴシック" pitchFamily="34" charset="-128"/>
              </a:rPr>
              <a:t> and this can be used to supplement what is difficult to hear.</a:t>
            </a:r>
          </a:p>
          <a:p>
            <a:pPr eaLnBrk="1" hangingPunct="1">
              <a:buNone/>
            </a:pPr>
            <a:endParaRPr lang="en-US" sz="800" b="1" dirty="0" smtClean="0">
              <a:ea typeface="ＭＳ Ｐゴシック" pitchFamily="34" charset="-128"/>
            </a:endParaRPr>
          </a:p>
          <a:p>
            <a:pPr eaLnBrk="1" hangingPunct="1"/>
            <a:r>
              <a:rPr lang="en-US" b="1" dirty="0" smtClean="0">
                <a:ea typeface="ＭＳ Ｐゴシック" pitchFamily="34" charset="-128"/>
              </a:rPr>
              <a:t>Some DB people prefer numbers printed in the palm for clarity.</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274638"/>
            <a:ext cx="8686800" cy="1143000"/>
          </a:xfrm>
        </p:spPr>
        <p:txBody>
          <a:bodyPr>
            <a:normAutofit fontScale="90000"/>
          </a:bodyPr>
          <a:lstStyle/>
          <a:p>
            <a:pPr algn="l" eaLnBrk="1" hangingPunct="1">
              <a:defRPr/>
            </a:pPr>
            <a:r>
              <a:rPr lang="en-US" b="1" dirty="0" smtClean="0">
                <a:ea typeface="+mj-ea"/>
              </a:rPr>
              <a:t>Poor Hearing and What Others Say</a:t>
            </a:r>
          </a:p>
        </p:txBody>
      </p:sp>
      <p:sp>
        <p:nvSpPr>
          <p:cNvPr id="22531" name="Content Placeholder 2"/>
          <p:cNvSpPr>
            <a:spLocks noGrp="1"/>
          </p:cNvSpPr>
          <p:nvPr>
            <p:ph idx="1"/>
          </p:nvPr>
        </p:nvSpPr>
        <p:spPr>
          <a:xfrm>
            <a:off x="457200" y="1371600"/>
            <a:ext cx="8229600" cy="4297363"/>
          </a:xfrm>
        </p:spPr>
        <p:txBody>
          <a:bodyPr/>
          <a:lstStyle/>
          <a:p>
            <a:pPr eaLnBrk="1" hangingPunct="1"/>
            <a:r>
              <a:rPr lang="en-US" b="1" dirty="0" smtClean="0">
                <a:ea typeface="ＭＳ Ｐゴシック" pitchFamily="34" charset="-128"/>
              </a:rPr>
              <a:t>Poor hearing interferes with identifying voices.  The SSP may have to facilitate identifying who is speaking.  </a:t>
            </a:r>
          </a:p>
          <a:p>
            <a:pPr eaLnBrk="1" hangingPunct="1">
              <a:buNone/>
            </a:pPr>
            <a:endParaRPr lang="en-US" sz="800" b="1" dirty="0" smtClean="0">
              <a:ea typeface="ＭＳ Ｐゴシック" pitchFamily="34" charset="-128"/>
            </a:endParaRPr>
          </a:p>
          <a:p>
            <a:pPr eaLnBrk="1" hangingPunct="1"/>
            <a:r>
              <a:rPr lang="en-US" b="1" dirty="0" smtClean="0">
                <a:ea typeface="ＭＳ Ｐゴシック" pitchFamily="34" charset="-128"/>
              </a:rPr>
              <a:t>Poor hearing makes it difficult to hear at a distance, so the SSP may have to repeat what is said by clerks when they are across a counter, etc.  </a:t>
            </a:r>
          </a:p>
          <a:p>
            <a:pPr eaLnBrk="1" hangingPunct="1"/>
            <a:endParaRPr lang="en-US" sz="2800" b="1" dirty="0" smtClean="0">
              <a:ea typeface="ＭＳ Ｐゴシック" pitchFamily="34" charset="-128"/>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algn="l" eaLnBrk="1" hangingPunct="1"/>
            <a:r>
              <a:rPr lang="en-US" b="1" dirty="0" smtClean="0">
                <a:ea typeface="ＭＳ Ｐゴシック" pitchFamily="34" charset="-128"/>
              </a:rPr>
              <a:t>What Others Say, cont.</a:t>
            </a:r>
          </a:p>
        </p:txBody>
      </p:sp>
      <p:sp>
        <p:nvSpPr>
          <p:cNvPr id="23555" name="Content Placeholder 2"/>
          <p:cNvSpPr>
            <a:spLocks noGrp="1"/>
          </p:cNvSpPr>
          <p:nvPr>
            <p:ph idx="1"/>
          </p:nvPr>
        </p:nvSpPr>
        <p:spPr>
          <a:xfrm>
            <a:off x="457200" y="1371600"/>
            <a:ext cx="8229600" cy="4525963"/>
          </a:xfrm>
        </p:spPr>
        <p:txBody>
          <a:bodyPr/>
          <a:lstStyle/>
          <a:p>
            <a:pPr eaLnBrk="1" hangingPunct="1"/>
            <a:r>
              <a:rPr lang="en-US" b="1" dirty="0" smtClean="0">
                <a:ea typeface="ＭＳ Ｐゴシック" pitchFamily="34" charset="-128"/>
              </a:rPr>
              <a:t>Overlapping talk interferes with understanding, so the SSP may have to summarize what several others have said. </a:t>
            </a:r>
          </a:p>
          <a:p>
            <a:pPr eaLnBrk="1" hangingPunct="1">
              <a:buNone/>
            </a:pPr>
            <a:endParaRPr lang="en-US" sz="800" b="1" dirty="0" smtClean="0">
              <a:ea typeface="ＭＳ Ｐゴシック" pitchFamily="34" charset="-128"/>
            </a:endParaRPr>
          </a:p>
          <a:p>
            <a:pPr eaLnBrk="1" hangingPunct="1"/>
            <a:r>
              <a:rPr lang="en-US" b="1" dirty="0" smtClean="0">
                <a:ea typeface="ＭＳ Ｐゴシック" pitchFamily="34" charset="-128"/>
              </a:rPr>
              <a:t>Make sure the hard-of-hearing DB person is included.</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274638"/>
            <a:ext cx="8229600" cy="1401762"/>
          </a:xfrm>
        </p:spPr>
        <p:txBody>
          <a:bodyPr/>
          <a:lstStyle/>
          <a:p>
            <a:pPr algn="l" eaLnBrk="1" hangingPunct="1"/>
            <a:r>
              <a:rPr lang="en-US" b="1" dirty="0" smtClean="0">
                <a:ea typeface="ＭＳ Ｐゴシック" pitchFamily="34" charset="-128"/>
              </a:rPr>
              <a:t>Hard-of-Hearing DB People    and Touch</a:t>
            </a:r>
          </a:p>
        </p:txBody>
      </p:sp>
      <p:sp>
        <p:nvSpPr>
          <p:cNvPr id="24579" name="Content Placeholder 2"/>
          <p:cNvSpPr>
            <a:spLocks noGrp="1"/>
          </p:cNvSpPr>
          <p:nvPr>
            <p:ph idx="1"/>
          </p:nvPr>
        </p:nvSpPr>
        <p:spPr>
          <a:xfrm>
            <a:off x="457200" y="1722437"/>
            <a:ext cx="8686800" cy="4144963"/>
          </a:xfrm>
        </p:spPr>
        <p:txBody>
          <a:bodyPr/>
          <a:lstStyle/>
          <a:p>
            <a:pPr eaLnBrk="1" hangingPunct="1"/>
            <a:r>
              <a:rPr lang="en-US" b="1" dirty="0" smtClean="0">
                <a:ea typeface="ＭＳ Ｐゴシック" pitchFamily="34" charset="-128"/>
              </a:rPr>
              <a:t>While the hard-of-hearing DB person may not communicate using tactile Sign Language, they will still get information from touch.</a:t>
            </a:r>
          </a:p>
          <a:p>
            <a:pPr eaLnBrk="1" hangingPunct="1">
              <a:buNone/>
            </a:pPr>
            <a:endParaRPr lang="en-US" sz="800" b="1" dirty="0" smtClean="0">
              <a:ea typeface="ＭＳ Ｐゴシック" pitchFamily="34" charset="-128"/>
            </a:endParaRPr>
          </a:p>
          <a:p>
            <a:pPr eaLnBrk="1" hangingPunct="1"/>
            <a:r>
              <a:rPr lang="en-US" b="1" dirty="0" smtClean="0">
                <a:ea typeface="ＭＳ Ｐゴシック" pitchFamily="34" charset="-128"/>
              </a:rPr>
              <a:t>The information in the Pro-Tactile presentation will apply to the DB person who is hard-of-hearing as well. </a:t>
            </a:r>
          </a:p>
          <a:p>
            <a:pPr eaLnBrk="1" hangingPunct="1">
              <a:buNone/>
            </a:pPr>
            <a:endParaRPr lang="en-US" sz="800" b="1" dirty="0" smtClean="0">
              <a:ea typeface="ＭＳ Ｐゴシック" pitchFamily="34" charset="-128"/>
            </a:endParaRPr>
          </a:p>
          <a:p>
            <a:pPr eaLnBrk="1" hangingPunct="1"/>
            <a:r>
              <a:rPr lang="en-US" b="1" dirty="0" smtClean="0">
                <a:ea typeface="ＭＳ Ｐゴシック" pitchFamily="34" charset="-128"/>
              </a:rPr>
              <a:t>If the DB person is comfortable, stay in touch with them.</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algn="l" eaLnBrk="1" hangingPunct="1"/>
            <a:r>
              <a:rPr lang="en-US" b="1" smtClean="0">
                <a:ea typeface="ＭＳ Ｐゴシック" pitchFamily="34" charset="-128"/>
              </a:rPr>
              <a:t>Prosody</a:t>
            </a:r>
          </a:p>
        </p:txBody>
      </p:sp>
      <p:sp>
        <p:nvSpPr>
          <p:cNvPr id="25603" name="Content Placeholder 2"/>
          <p:cNvSpPr>
            <a:spLocks noGrp="1"/>
          </p:cNvSpPr>
          <p:nvPr>
            <p:ph idx="1"/>
          </p:nvPr>
        </p:nvSpPr>
        <p:spPr>
          <a:xfrm>
            <a:off x="457200" y="1371600"/>
            <a:ext cx="8686800" cy="4678363"/>
          </a:xfrm>
        </p:spPr>
        <p:txBody>
          <a:bodyPr/>
          <a:lstStyle/>
          <a:p>
            <a:pPr eaLnBrk="1" hangingPunct="1"/>
            <a:r>
              <a:rPr lang="en-US" b="1" dirty="0" smtClean="0">
                <a:ea typeface="ＭＳ Ｐゴシック" pitchFamily="34" charset="-128"/>
              </a:rPr>
              <a:t>Enunciate clearly.</a:t>
            </a:r>
          </a:p>
          <a:p>
            <a:pPr eaLnBrk="1" hangingPunct="1">
              <a:buNone/>
            </a:pPr>
            <a:endParaRPr lang="en-US" sz="800" b="1" dirty="0" smtClean="0">
              <a:ea typeface="ＭＳ Ｐゴシック" pitchFamily="34" charset="-128"/>
            </a:endParaRPr>
          </a:p>
          <a:p>
            <a:pPr eaLnBrk="1" hangingPunct="1"/>
            <a:r>
              <a:rPr lang="en-US" b="1" dirty="0" smtClean="0">
                <a:ea typeface="ＭＳ Ｐゴシック" pitchFamily="34" charset="-128"/>
              </a:rPr>
              <a:t>Don</a:t>
            </a:r>
            <a:r>
              <a:rPr lang="ja-JP" altLang="en-US" b="1" smtClean="0">
                <a:ea typeface="ＭＳ Ｐゴシック" pitchFamily="34" charset="-128"/>
              </a:rPr>
              <a:t>’</a:t>
            </a:r>
            <a:r>
              <a:rPr lang="en-US" altLang="ja-JP" b="1" dirty="0" smtClean="0">
                <a:ea typeface="ＭＳ Ｐゴシック" pitchFamily="34" charset="-128"/>
              </a:rPr>
              <a:t>t shout – just be more clear.</a:t>
            </a:r>
          </a:p>
          <a:p>
            <a:pPr eaLnBrk="1" hangingPunct="1">
              <a:buNone/>
            </a:pPr>
            <a:endParaRPr lang="en-US" altLang="ja-JP" sz="800" b="1" dirty="0" smtClean="0">
              <a:ea typeface="ＭＳ Ｐゴシック" pitchFamily="34" charset="-128"/>
            </a:endParaRPr>
          </a:p>
          <a:p>
            <a:pPr eaLnBrk="1" hangingPunct="1"/>
            <a:r>
              <a:rPr lang="en-US" b="1" dirty="0" smtClean="0">
                <a:ea typeface="ＭＳ Ｐゴシック" pitchFamily="34" charset="-128"/>
              </a:rPr>
              <a:t>Pauses are an important part of clarity.</a:t>
            </a:r>
          </a:p>
          <a:p>
            <a:pPr eaLnBrk="1" hangingPunct="1">
              <a:buNone/>
            </a:pPr>
            <a:endParaRPr lang="en-US" sz="800" b="1" dirty="0" smtClean="0">
              <a:ea typeface="ＭＳ Ｐゴシック" pitchFamily="34" charset="-128"/>
            </a:endParaRPr>
          </a:p>
          <a:p>
            <a:pPr eaLnBrk="1" hangingPunct="1"/>
            <a:r>
              <a:rPr lang="en-US" b="1" dirty="0" smtClean="0">
                <a:ea typeface="ＭＳ Ｐゴシック" pitchFamily="34" charset="-128"/>
              </a:rPr>
              <a:t>Remember to give clear back-channel cues. </a:t>
            </a:r>
          </a:p>
          <a:p>
            <a:pPr eaLnBrk="1" hangingPunct="1">
              <a:buNone/>
            </a:pPr>
            <a:endParaRPr lang="en-US" sz="800" b="1" dirty="0" smtClean="0">
              <a:ea typeface="ＭＳ Ｐゴシック" pitchFamily="34" charset="-128"/>
            </a:endParaRPr>
          </a:p>
          <a:p>
            <a:pPr eaLnBrk="1" hangingPunct="1"/>
            <a:r>
              <a:rPr lang="en-US" b="1" dirty="0" smtClean="0">
                <a:ea typeface="ＭＳ Ｐゴシック" pitchFamily="34" charset="-128"/>
              </a:rPr>
              <a:t>Look for back-channel cues from the hard-of-hearing person (rather than asking directly, </a:t>
            </a:r>
            <a:r>
              <a:rPr lang="ja-JP" altLang="en-US" b="1" smtClean="0">
                <a:ea typeface="ＭＳ Ｐゴシック" pitchFamily="34" charset="-128"/>
              </a:rPr>
              <a:t>“</a:t>
            </a:r>
            <a:r>
              <a:rPr lang="en-US" altLang="ja-JP" b="1" dirty="0" smtClean="0">
                <a:ea typeface="ＭＳ Ｐゴシック" pitchFamily="34" charset="-128"/>
              </a:rPr>
              <a:t>Do you understand?</a:t>
            </a:r>
            <a:r>
              <a:rPr lang="ja-JP" altLang="en-US" b="1" smtClean="0">
                <a:ea typeface="ＭＳ Ｐゴシック" pitchFamily="34" charset="-128"/>
              </a:rPr>
              <a:t>”</a:t>
            </a:r>
            <a:r>
              <a:rPr lang="en-US" altLang="ja-JP" b="1" dirty="0" smtClean="0">
                <a:ea typeface="ＭＳ Ｐゴシック" pitchFamily="34" charset="-128"/>
              </a:rPr>
              <a:t>).</a:t>
            </a:r>
          </a:p>
          <a:p>
            <a:pPr eaLnBrk="1" hangingPunct="1"/>
            <a:endParaRPr lang="en-US" b="1" dirty="0" smtClean="0">
              <a:ea typeface="ＭＳ Ｐゴシック" pitchFamily="34" charset="-128"/>
            </a:endParaRPr>
          </a:p>
          <a:p>
            <a:pPr eaLnBrk="1" hangingPunct="1"/>
            <a:endParaRPr lang="en-US" b="1" dirty="0" smtClean="0">
              <a:ea typeface="ＭＳ Ｐゴシック" pitchFamily="34" charset="-128"/>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algn="l" eaLnBrk="1" hangingPunct="1"/>
            <a:r>
              <a:rPr lang="en-US" b="1" smtClean="0">
                <a:ea typeface="ＭＳ Ｐゴシック" pitchFamily="34" charset="-128"/>
              </a:rPr>
              <a:t>Difficult Words</a:t>
            </a:r>
          </a:p>
        </p:txBody>
      </p:sp>
      <p:sp>
        <p:nvSpPr>
          <p:cNvPr id="26627" name="Content Placeholder 2"/>
          <p:cNvSpPr>
            <a:spLocks noGrp="1"/>
          </p:cNvSpPr>
          <p:nvPr>
            <p:ph idx="1"/>
          </p:nvPr>
        </p:nvSpPr>
        <p:spPr>
          <a:xfrm>
            <a:off x="91440" y="1371600"/>
            <a:ext cx="8900160" cy="4525963"/>
          </a:xfrm>
        </p:spPr>
        <p:txBody>
          <a:bodyPr/>
          <a:lstStyle/>
          <a:p>
            <a:pPr eaLnBrk="1" hangingPunct="1">
              <a:buNone/>
            </a:pPr>
            <a:r>
              <a:rPr lang="en-US" b="1" dirty="0" smtClean="0">
                <a:ea typeface="ＭＳ Ｐゴシック" pitchFamily="34" charset="-128"/>
              </a:rPr>
              <a:t>	If the hard-of-hearing person has difficulty hearing a particular word: </a:t>
            </a:r>
          </a:p>
          <a:p>
            <a:pPr eaLnBrk="1" hangingPunct="1">
              <a:buNone/>
            </a:pPr>
            <a:endParaRPr lang="en-US" sz="800" b="1" dirty="0" smtClean="0">
              <a:ea typeface="ＭＳ Ｐゴシック" pitchFamily="34" charset="-128"/>
            </a:endParaRPr>
          </a:p>
          <a:p>
            <a:pPr lvl="1" eaLnBrk="1" hangingPunct="1">
              <a:buFont typeface="Arial" pitchFamily="34" charset="0"/>
              <a:buChar char="•"/>
            </a:pPr>
            <a:r>
              <a:rPr lang="en-US" sz="3200" b="1" dirty="0" smtClean="0">
                <a:ea typeface="ＭＳ Ｐゴシック" pitchFamily="34" charset="-128"/>
              </a:rPr>
              <a:t>Think of a synonym or equivalent phrase</a:t>
            </a:r>
          </a:p>
          <a:p>
            <a:pPr lvl="1" eaLnBrk="1" hangingPunct="1">
              <a:buNone/>
            </a:pPr>
            <a:endParaRPr lang="en-US" sz="800" b="1" dirty="0" smtClean="0">
              <a:ea typeface="ＭＳ Ｐゴシック" pitchFamily="34" charset="-128"/>
            </a:endParaRPr>
          </a:p>
          <a:p>
            <a:pPr lvl="1" eaLnBrk="1" hangingPunct="1">
              <a:buFont typeface="Arial" pitchFamily="34" charset="0"/>
              <a:buChar char="•"/>
            </a:pPr>
            <a:r>
              <a:rPr lang="en-US" sz="3200" b="1" dirty="0" smtClean="0">
                <a:ea typeface="ＭＳ Ｐゴシック" pitchFamily="34" charset="-128"/>
              </a:rPr>
              <a:t>Use </a:t>
            </a:r>
            <a:r>
              <a:rPr lang="en-US" sz="3200" b="1" dirty="0" err="1" smtClean="0">
                <a:ea typeface="ＭＳ Ｐゴシック" pitchFamily="34" charset="-128"/>
              </a:rPr>
              <a:t>fingerspelling</a:t>
            </a:r>
            <a:endParaRPr lang="en-US" sz="3200" b="1" dirty="0" smtClean="0">
              <a:ea typeface="ＭＳ Ｐゴシック" pitchFamily="34" charset="-128"/>
            </a:endParaRPr>
          </a:p>
          <a:p>
            <a:pPr lvl="1" eaLnBrk="1" hangingPunct="1">
              <a:buNone/>
            </a:pPr>
            <a:endParaRPr lang="en-US" sz="800" b="1" dirty="0" smtClean="0">
              <a:ea typeface="ＭＳ Ｐゴシック" pitchFamily="34" charset="-128"/>
            </a:endParaRPr>
          </a:p>
          <a:p>
            <a:pPr lvl="1" eaLnBrk="1" hangingPunct="1">
              <a:buFont typeface="Arial" pitchFamily="34" charset="0"/>
              <a:buChar char="•"/>
            </a:pPr>
            <a:r>
              <a:rPr lang="en-US" sz="3200" b="1" dirty="0" smtClean="0">
                <a:ea typeface="ＭＳ Ｐゴシック" pitchFamily="34" charset="-128"/>
              </a:rPr>
              <a:t>Be flexible and creative</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3"/>
          <p:cNvSpPr>
            <a:spLocks noGrp="1"/>
          </p:cNvSpPr>
          <p:nvPr>
            <p:ph type="title"/>
          </p:nvPr>
        </p:nvSpPr>
        <p:spPr>
          <a:xfrm>
            <a:off x="457200" y="2286000"/>
            <a:ext cx="8229600" cy="1143000"/>
          </a:xfrm>
        </p:spPr>
        <p:txBody>
          <a:bodyPr/>
          <a:lstStyle/>
          <a:p>
            <a:pPr algn="l" eaLnBrk="1" hangingPunct="1"/>
            <a:r>
              <a:rPr lang="en-US" sz="5400" b="1" dirty="0" smtClean="0">
                <a:ea typeface="ＭＳ Ｐゴシック" pitchFamily="34" charset="-128"/>
              </a:rPr>
              <a:t>IDENTITY AND TERMINOLOGY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algn="l" eaLnBrk="1" hangingPunct="1"/>
            <a:r>
              <a:rPr lang="en-US" b="1" smtClean="0">
                <a:ea typeface="ＭＳ Ｐゴシック" pitchFamily="34" charset="-128"/>
              </a:rPr>
              <a:t>Labels</a:t>
            </a:r>
          </a:p>
        </p:txBody>
      </p:sp>
      <p:sp>
        <p:nvSpPr>
          <p:cNvPr id="28675" name="Content Placeholder 2"/>
          <p:cNvSpPr>
            <a:spLocks noGrp="1"/>
          </p:cNvSpPr>
          <p:nvPr>
            <p:ph idx="1"/>
          </p:nvPr>
        </p:nvSpPr>
        <p:spPr>
          <a:xfrm>
            <a:off x="457200" y="1371600"/>
            <a:ext cx="8229600" cy="4525963"/>
          </a:xfrm>
        </p:spPr>
        <p:txBody>
          <a:bodyPr/>
          <a:lstStyle/>
          <a:p>
            <a:pPr eaLnBrk="1" hangingPunct="1"/>
            <a:r>
              <a:rPr lang="en-US" b="1" dirty="0" smtClean="0">
                <a:ea typeface="ＭＳ Ｐゴシック" pitchFamily="34" charset="-128"/>
              </a:rPr>
              <a:t>Labels have practical and social meaning.  </a:t>
            </a:r>
          </a:p>
          <a:p>
            <a:pPr eaLnBrk="1" hangingPunct="1">
              <a:buNone/>
            </a:pPr>
            <a:endParaRPr lang="en-US" sz="800" b="1" dirty="0" smtClean="0">
              <a:ea typeface="ＭＳ Ｐゴシック" pitchFamily="34" charset="-128"/>
            </a:endParaRPr>
          </a:p>
          <a:p>
            <a:pPr eaLnBrk="1" hangingPunct="1"/>
            <a:r>
              <a:rPr lang="en-US" b="1" dirty="0" smtClean="0">
                <a:ea typeface="ＭＳ Ｐゴシック" pitchFamily="34" charset="-128"/>
              </a:rPr>
              <a:t>When a deaf person says they are Deaf or a female says she is a woman, they are not simply talking about biology. </a:t>
            </a:r>
          </a:p>
          <a:p>
            <a:pPr eaLnBrk="1" hangingPunct="1">
              <a:buNone/>
            </a:pPr>
            <a:endParaRPr lang="en-US" sz="800" b="1" dirty="0" smtClean="0">
              <a:ea typeface="ＭＳ Ｐゴシック" pitchFamily="34" charset="-128"/>
            </a:endParaRPr>
          </a:p>
          <a:p>
            <a:pPr eaLnBrk="1" hangingPunct="1"/>
            <a:r>
              <a:rPr lang="en-US" b="1" dirty="0" smtClean="0">
                <a:ea typeface="ＭＳ Ｐゴシック" pitchFamily="34" charset="-128"/>
              </a:rPr>
              <a:t>So too, deaf-blind people may identify as deaf-blind, </a:t>
            </a:r>
            <a:r>
              <a:rPr lang="en-US" b="1" dirty="0" err="1" smtClean="0">
                <a:ea typeface="ＭＳ Ｐゴシック" pitchFamily="34" charset="-128"/>
              </a:rPr>
              <a:t>deafblind</a:t>
            </a:r>
            <a:r>
              <a:rPr lang="en-US" b="1" dirty="0" smtClean="0">
                <a:ea typeface="ＭＳ Ｐゴシック" pitchFamily="34" charset="-128"/>
              </a:rPr>
              <a:t>, hard-of-hearing-blind, and so on.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algn="l" eaLnBrk="1" hangingPunct="1"/>
            <a:r>
              <a:rPr lang="en-US" b="1" smtClean="0">
                <a:ea typeface="ＭＳ Ｐゴシック" pitchFamily="34" charset="-128"/>
              </a:rPr>
              <a:t>Labels and Community</a:t>
            </a:r>
          </a:p>
        </p:txBody>
      </p:sp>
      <p:sp>
        <p:nvSpPr>
          <p:cNvPr id="29699" name="Content Placeholder 2"/>
          <p:cNvSpPr>
            <a:spLocks noGrp="1"/>
          </p:cNvSpPr>
          <p:nvPr>
            <p:ph idx="1"/>
          </p:nvPr>
        </p:nvSpPr>
        <p:spPr>
          <a:xfrm>
            <a:off x="457200" y="1371600"/>
            <a:ext cx="8229600" cy="4525963"/>
          </a:xfrm>
        </p:spPr>
        <p:txBody>
          <a:bodyPr/>
          <a:lstStyle/>
          <a:p>
            <a:pPr eaLnBrk="1" hangingPunct="1">
              <a:lnSpc>
                <a:spcPct val="90000"/>
              </a:lnSpc>
            </a:pPr>
            <a:r>
              <a:rPr lang="en-US" b="1" dirty="0" smtClean="0">
                <a:ea typeface="ＭＳ Ｐゴシック" pitchFamily="34" charset="-128"/>
              </a:rPr>
              <a:t>Labels and identity are related to language and affinity group, but they are also related to a community interpretation.  </a:t>
            </a:r>
          </a:p>
          <a:p>
            <a:pPr eaLnBrk="1" hangingPunct="1">
              <a:lnSpc>
                <a:spcPct val="90000"/>
              </a:lnSpc>
              <a:buNone/>
            </a:pPr>
            <a:endParaRPr lang="en-US" sz="800" b="1" dirty="0" smtClean="0">
              <a:ea typeface="ＭＳ Ｐゴシック" pitchFamily="34" charset="-128"/>
            </a:endParaRPr>
          </a:p>
          <a:p>
            <a:pPr eaLnBrk="1" hangingPunct="1">
              <a:lnSpc>
                <a:spcPct val="90000"/>
              </a:lnSpc>
            </a:pPr>
            <a:r>
              <a:rPr lang="en-US" b="1" dirty="0" smtClean="0">
                <a:ea typeface="ＭＳ Ｐゴシック" pitchFamily="34" charset="-128"/>
              </a:rPr>
              <a:t>In some areas of the country the term </a:t>
            </a:r>
            <a:r>
              <a:rPr lang="ja-JP" altLang="en-US" b="1" smtClean="0">
                <a:ea typeface="ＭＳ Ｐゴシック" pitchFamily="34" charset="-128"/>
              </a:rPr>
              <a:t>“</a:t>
            </a:r>
            <a:r>
              <a:rPr lang="en-US" altLang="ja-JP" b="1" dirty="0" smtClean="0">
                <a:ea typeface="ＭＳ Ｐゴシック" pitchFamily="34" charset="-128"/>
              </a:rPr>
              <a:t>Usher</a:t>
            </a:r>
            <a:r>
              <a:rPr lang="ja-JP" altLang="en-US" b="1" smtClean="0">
                <a:ea typeface="ＭＳ Ｐゴシック" pitchFamily="34" charset="-128"/>
              </a:rPr>
              <a:t>”</a:t>
            </a:r>
            <a:r>
              <a:rPr lang="en-US" altLang="ja-JP" b="1" dirty="0" smtClean="0">
                <a:ea typeface="ＭＳ Ｐゴシック" pitchFamily="34" charset="-128"/>
              </a:rPr>
              <a:t> is used to identify a person with tunnel vision who prefers to communicate visually while in other parts of the country all members of the community are identified as </a:t>
            </a:r>
            <a:r>
              <a:rPr lang="ja-JP" altLang="en-US" b="1" smtClean="0">
                <a:ea typeface="ＭＳ Ｐゴシック" pitchFamily="34" charset="-128"/>
              </a:rPr>
              <a:t>“</a:t>
            </a:r>
            <a:r>
              <a:rPr lang="en-US" altLang="ja-JP" b="1" dirty="0" smtClean="0">
                <a:ea typeface="ＭＳ Ｐゴシック" pitchFamily="34" charset="-128"/>
              </a:rPr>
              <a:t>deaf-blind</a:t>
            </a:r>
            <a:r>
              <a:rPr lang="ja-JP" altLang="en-US" b="1" smtClean="0">
                <a:ea typeface="ＭＳ Ｐゴシック" pitchFamily="34" charset="-128"/>
              </a:rPr>
              <a:t>”</a:t>
            </a:r>
            <a:r>
              <a:rPr lang="en-US" altLang="ja-JP" b="1" dirty="0" smtClean="0">
                <a:ea typeface="ＭＳ Ｐゴシック" pitchFamily="34" charset="-128"/>
              </a:rPr>
              <a:t> regardless of communication.</a:t>
            </a:r>
            <a:endParaRPr lang="en-US" b="1" dirty="0" smtClean="0">
              <a:ea typeface="ＭＳ Ｐゴシック" pitchFamily="34"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pPr algn="l" eaLnBrk="1" hangingPunct="1"/>
            <a:r>
              <a:rPr lang="en-US" b="1" smtClean="0">
                <a:ea typeface="ＭＳ Ｐゴシック" pitchFamily="34" charset="-128"/>
              </a:rPr>
              <a:t>Overview, cont.</a:t>
            </a:r>
          </a:p>
        </p:txBody>
      </p:sp>
      <p:sp>
        <p:nvSpPr>
          <p:cNvPr id="4099" name="Content Placeholder 2"/>
          <p:cNvSpPr>
            <a:spLocks noGrp="1"/>
          </p:cNvSpPr>
          <p:nvPr>
            <p:ph idx="1"/>
          </p:nvPr>
        </p:nvSpPr>
        <p:spPr>
          <a:xfrm>
            <a:off x="457200" y="1371600"/>
            <a:ext cx="8686800" cy="4525963"/>
          </a:xfrm>
        </p:spPr>
        <p:txBody>
          <a:bodyPr/>
          <a:lstStyle/>
          <a:p>
            <a:pPr eaLnBrk="1" hangingPunct="1"/>
            <a:r>
              <a:rPr lang="en-US" b="1" smtClean="0">
                <a:ea typeface="ＭＳ Ｐゴシック" pitchFamily="34" charset="-128"/>
              </a:rPr>
              <a:t>A discussion of hearing/vision, labels, identity and values.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algn="l" eaLnBrk="1" hangingPunct="1"/>
            <a:r>
              <a:rPr lang="en-US" b="1" smtClean="0">
                <a:ea typeface="ＭＳ Ｐゴシック" pitchFamily="34" charset="-128"/>
              </a:rPr>
              <a:t>Clarify</a:t>
            </a:r>
          </a:p>
        </p:txBody>
      </p:sp>
      <p:sp>
        <p:nvSpPr>
          <p:cNvPr id="30723" name="Content Placeholder 2"/>
          <p:cNvSpPr>
            <a:spLocks noGrp="1"/>
          </p:cNvSpPr>
          <p:nvPr>
            <p:ph idx="1"/>
          </p:nvPr>
        </p:nvSpPr>
        <p:spPr>
          <a:xfrm>
            <a:off x="457200" y="1371600"/>
            <a:ext cx="8229600" cy="4525963"/>
          </a:xfrm>
        </p:spPr>
        <p:txBody>
          <a:bodyPr/>
          <a:lstStyle/>
          <a:p>
            <a:pPr eaLnBrk="1" hangingPunct="1"/>
            <a:r>
              <a:rPr lang="en-US" b="1" dirty="0" smtClean="0">
                <a:ea typeface="ＭＳ Ｐゴシック" pitchFamily="34" charset="-128"/>
              </a:rPr>
              <a:t>Labels are also negotiated.  </a:t>
            </a:r>
          </a:p>
          <a:p>
            <a:pPr eaLnBrk="1" hangingPunct="1">
              <a:buNone/>
            </a:pPr>
            <a:endParaRPr lang="en-US" sz="800" b="1" dirty="0" smtClean="0">
              <a:ea typeface="ＭＳ Ｐゴシック" pitchFamily="34" charset="-128"/>
            </a:endParaRPr>
          </a:p>
          <a:p>
            <a:pPr eaLnBrk="1" hangingPunct="1"/>
            <a:r>
              <a:rPr lang="en-US" b="1" dirty="0" smtClean="0">
                <a:ea typeface="ＭＳ Ｐゴシック" pitchFamily="34" charset="-128"/>
              </a:rPr>
              <a:t>One strategy is to simply accept the label the person gives themselves but a discussion can help uncover the nuances of its meaning for this individual and help you really understand what the label means to them personally, so you can respect the meaning and not just the name.</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3"/>
          <p:cNvSpPr>
            <a:spLocks noGrp="1"/>
          </p:cNvSpPr>
          <p:nvPr>
            <p:ph type="title"/>
          </p:nvPr>
        </p:nvSpPr>
        <p:spPr>
          <a:xfrm>
            <a:off x="457200" y="2286000"/>
            <a:ext cx="8229600" cy="1143000"/>
          </a:xfrm>
        </p:spPr>
        <p:txBody>
          <a:bodyPr/>
          <a:lstStyle/>
          <a:p>
            <a:pPr algn="l" eaLnBrk="1" hangingPunct="1"/>
            <a:r>
              <a:rPr lang="en-US" sz="5400" b="1" dirty="0" smtClean="0">
                <a:ea typeface="ＭＳ Ｐゴシック" pitchFamily="34" charset="-128"/>
              </a:rPr>
              <a:t>LANGUAGE, IDENTITY AND VALUES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2"/>
          <p:cNvSpPr>
            <a:spLocks noGrp="1"/>
          </p:cNvSpPr>
          <p:nvPr>
            <p:ph type="title"/>
          </p:nvPr>
        </p:nvSpPr>
        <p:spPr/>
        <p:txBody>
          <a:bodyPr/>
          <a:lstStyle/>
          <a:p>
            <a:pPr algn="l" eaLnBrk="1" hangingPunct="1"/>
            <a:r>
              <a:rPr lang="en-US" b="1" smtClean="0">
                <a:ea typeface="ＭＳ Ｐゴシック" pitchFamily="34" charset="-128"/>
              </a:rPr>
              <a:t>Labels as Identity</a:t>
            </a:r>
          </a:p>
        </p:txBody>
      </p:sp>
      <p:sp>
        <p:nvSpPr>
          <p:cNvPr id="32771" name="Content Placeholder 3"/>
          <p:cNvSpPr>
            <a:spLocks noGrp="1"/>
          </p:cNvSpPr>
          <p:nvPr>
            <p:ph idx="1"/>
          </p:nvPr>
        </p:nvSpPr>
        <p:spPr>
          <a:xfrm>
            <a:off x="457200" y="1371600"/>
            <a:ext cx="8229600" cy="4525963"/>
          </a:xfrm>
        </p:spPr>
        <p:txBody>
          <a:bodyPr/>
          <a:lstStyle/>
          <a:p>
            <a:pPr eaLnBrk="1" hangingPunct="1"/>
            <a:r>
              <a:rPr lang="en-US" b="1" dirty="0" smtClean="0">
                <a:ea typeface="ＭＳ Ｐゴシック" pitchFamily="34" charset="-128"/>
              </a:rPr>
              <a:t>Losing hearing  and/or vision is, for a DB person, a loss of language and language community.</a:t>
            </a:r>
          </a:p>
          <a:p>
            <a:pPr eaLnBrk="1" hangingPunct="1">
              <a:buNone/>
            </a:pPr>
            <a:endParaRPr lang="en-US" sz="800" b="1" dirty="0" smtClean="0">
              <a:ea typeface="ＭＳ Ｐゴシック" pitchFamily="34" charset="-128"/>
            </a:endParaRPr>
          </a:p>
          <a:p>
            <a:pPr eaLnBrk="1" hangingPunct="1"/>
            <a:r>
              <a:rPr lang="en-US" b="1" dirty="0" smtClean="0">
                <a:ea typeface="ＭＳ Ｐゴシック" pitchFamily="34" charset="-128"/>
              </a:rPr>
              <a:t>A person may identify as </a:t>
            </a:r>
            <a:r>
              <a:rPr lang="ja-JP" altLang="en-US" b="1" smtClean="0">
                <a:ea typeface="ＭＳ Ｐゴシック" pitchFamily="34" charset="-128"/>
              </a:rPr>
              <a:t>‘</a:t>
            </a:r>
            <a:r>
              <a:rPr lang="en-US" altLang="ja-JP" b="1" dirty="0" smtClean="0">
                <a:ea typeface="ＭＳ Ｐゴシック" pitchFamily="34" charset="-128"/>
              </a:rPr>
              <a:t>tunnel vision</a:t>
            </a:r>
            <a:r>
              <a:rPr lang="ja-JP" altLang="en-US" b="1" smtClean="0">
                <a:ea typeface="ＭＳ Ｐゴシック" pitchFamily="34" charset="-128"/>
              </a:rPr>
              <a:t>’</a:t>
            </a:r>
            <a:r>
              <a:rPr lang="en-US" altLang="ja-JP" b="1" dirty="0" smtClean="0">
                <a:ea typeface="ＭＳ Ｐゴシック" pitchFamily="34" charset="-128"/>
              </a:rPr>
              <a:t> (not-yet </a:t>
            </a:r>
            <a:r>
              <a:rPr lang="ja-JP" altLang="en-US" b="1" smtClean="0">
                <a:ea typeface="ＭＳ Ｐゴシック" pitchFamily="34" charset="-128"/>
              </a:rPr>
              <a:t>‘</a:t>
            </a:r>
            <a:r>
              <a:rPr lang="en-US" altLang="ja-JP" b="1" dirty="0" smtClean="0">
                <a:ea typeface="ＭＳ Ｐゴシック" pitchFamily="34" charset="-128"/>
              </a:rPr>
              <a:t>blind</a:t>
            </a:r>
            <a:r>
              <a:rPr lang="ja-JP" altLang="en-US" b="1" smtClean="0">
                <a:ea typeface="ＭＳ Ｐゴシック" pitchFamily="34" charset="-128"/>
              </a:rPr>
              <a:t>’</a:t>
            </a:r>
            <a:r>
              <a:rPr lang="en-US" altLang="ja-JP" b="1" dirty="0" smtClean="0">
                <a:ea typeface="ＭＳ Ｐゴシック" pitchFamily="34" charset="-128"/>
              </a:rPr>
              <a:t>) because they still identify very strongly with ASL users; losing their vision means losing their language.</a:t>
            </a:r>
          </a:p>
          <a:p>
            <a:pPr eaLnBrk="1" hangingPunct="1"/>
            <a:endParaRPr lang="en-US" b="1" dirty="0" smtClean="0">
              <a:ea typeface="ＭＳ Ｐゴシック" pitchFamily="34" charset="-128"/>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2"/>
          <p:cNvSpPr>
            <a:spLocks noGrp="1"/>
          </p:cNvSpPr>
          <p:nvPr>
            <p:ph type="title"/>
          </p:nvPr>
        </p:nvSpPr>
        <p:spPr/>
        <p:txBody>
          <a:bodyPr/>
          <a:lstStyle/>
          <a:p>
            <a:pPr algn="l" eaLnBrk="1" hangingPunct="1"/>
            <a:r>
              <a:rPr lang="en-US" b="1" dirty="0" smtClean="0">
                <a:ea typeface="ＭＳ Ｐゴシック" pitchFamily="34" charset="-128"/>
              </a:rPr>
              <a:t>Labels as Identity, cont.</a:t>
            </a:r>
          </a:p>
        </p:txBody>
      </p:sp>
      <p:sp>
        <p:nvSpPr>
          <p:cNvPr id="32771" name="Content Placeholder 3"/>
          <p:cNvSpPr>
            <a:spLocks noGrp="1"/>
          </p:cNvSpPr>
          <p:nvPr>
            <p:ph idx="1"/>
          </p:nvPr>
        </p:nvSpPr>
        <p:spPr>
          <a:xfrm>
            <a:off x="457200" y="1371600"/>
            <a:ext cx="8229600" cy="4525963"/>
          </a:xfrm>
        </p:spPr>
        <p:txBody>
          <a:bodyPr/>
          <a:lstStyle/>
          <a:p>
            <a:pPr eaLnBrk="1" hangingPunct="1"/>
            <a:r>
              <a:rPr lang="en-US" b="1" dirty="0" smtClean="0">
                <a:ea typeface="ＭＳ Ｐゴシック" pitchFamily="34" charset="-128"/>
              </a:rPr>
              <a:t>Similarly a person may identify as </a:t>
            </a:r>
            <a:r>
              <a:rPr lang="ja-JP" altLang="en-US" b="1" smtClean="0">
                <a:ea typeface="ＭＳ Ｐゴシック" pitchFamily="34" charset="-128"/>
              </a:rPr>
              <a:t>‘</a:t>
            </a:r>
            <a:r>
              <a:rPr lang="en-US" altLang="ja-JP" b="1" dirty="0" smtClean="0">
                <a:ea typeface="ＭＳ Ｐゴシック" pitchFamily="34" charset="-128"/>
              </a:rPr>
              <a:t>hard-of-hearing</a:t>
            </a:r>
            <a:r>
              <a:rPr lang="ja-JP" altLang="en-US" b="1" smtClean="0">
                <a:ea typeface="ＭＳ Ｐゴシック" pitchFamily="34" charset="-128"/>
              </a:rPr>
              <a:t>’</a:t>
            </a:r>
            <a:r>
              <a:rPr lang="en-US" altLang="ja-JP" b="1" dirty="0" smtClean="0">
                <a:ea typeface="ＭＳ Ｐゴシック" pitchFamily="34" charset="-128"/>
              </a:rPr>
              <a:t> not because they have very useful hearing but because they identify strongly with English speakers. </a:t>
            </a:r>
            <a:endParaRPr lang="en-US" b="1" dirty="0" smtClean="0">
              <a:ea typeface="ＭＳ Ｐゴシック" pitchFamily="34" charset="-128"/>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algn="l" eaLnBrk="1" hangingPunct="1"/>
            <a:r>
              <a:rPr lang="en-US" b="1" smtClean="0">
                <a:ea typeface="ＭＳ Ｐゴシック" pitchFamily="34" charset="-128"/>
              </a:rPr>
              <a:t>Interpret Labels</a:t>
            </a:r>
          </a:p>
        </p:txBody>
      </p:sp>
      <p:sp>
        <p:nvSpPr>
          <p:cNvPr id="33795" name="Content Placeholder 2"/>
          <p:cNvSpPr>
            <a:spLocks noGrp="1"/>
          </p:cNvSpPr>
          <p:nvPr>
            <p:ph idx="1"/>
          </p:nvPr>
        </p:nvSpPr>
        <p:spPr>
          <a:xfrm>
            <a:off x="457200" y="1371600"/>
            <a:ext cx="8686800" cy="4525963"/>
          </a:xfrm>
        </p:spPr>
        <p:txBody>
          <a:bodyPr/>
          <a:lstStyle/>
          <a:p>
            <a:pPr eaLnBrk="1" hangingPunct="1"/>
            <a:r>
              <a:rPr lang="en-US" b="1" dirty="0" smtClean="0">
                <a:ea typeface="ＭＳ Ｐゴシック" pitchFamily="34" charset="-128"/>
              </a:rPr>
              <a:t>A hard-of-hearing deaf-blind person may ask you to use voice and sign at the same time.  This indicates that hearing alone is not sufficient for signing but it also indicates that the person</a:t>
            </a:r>
            <a:r>
              <a:rPr lang="ja-JP" altLang="en-US" b="1" smtClean="0">
                <a:ea typeface="ＭＳ Ｐゴシック" pitchFamily="34" charset="-128"/>
              </a:rPr>
              <a:t>’</a:t>
            </a:r>
            <a:r>
              <a:rPr lang="en-US" altLang="ja-JP" b="1" dirty="0" smtClean="0">
                <a:ea typeface="ＭＳ Ｐゴシック" pitchFamily="34" charset="-128"/>
              </a:rPr>
              <a:t>s primary language is English.</a:t>
            </a:r>
          </a:p>
          <a:p>
            <a:pPr eaLnBrk="1" hangingPunct="1">
              <a:buNone/>
            </a:pPr>
            <a:endParaRPr lang="en-US" altLang="ja-JP" sz="800" b="1" dirty="0" smtClean="0">
              <a:ea typeface="ＭＳ Ｐゴシック" pitchFamily="34" charset="-128"/>
            </a:endParaRPr>
          </a:p>
          <a:p>
            <a:pPr eaLnBrk="1" hangingPunct="1"/>
            <a:r>
              <a:rPr lang="en-US" b="1" dirty="0" smtClean="0">
                <a:ea typeface="ＭＳ Ｐゴシック" pitchFamily="34" charset="-128"/>
              </a:rPr>
              <a:t>Using voice will influence your signing, making it more English-like whether or not the person can hear anything you say.</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algn="l" eaLnBrk="1" hangingPunct="1"/>
            <a:r>
              <a:rPr lang="en-US" b="1" smtClean="0">
                <a:ea typeface="ＭＳ Ｐゴシック" pitchFamily="34" charset="-128"/>
              </a:rPr>
              <a:t>Language, Culture and Values</a:t>
            </a:r>
          </a:p>
        </p:txBody>
      </p:sp>
      <p:sp>
        <p:nvSpPr>
          <p:cNvPr id="34819" name="Content Placeholder 2"/>
          <p:cNvSpPr>
            <a:spLocks noGrp="1"/>
          </p:cNvSpPr>
          <p:nvPr>
            <p:ph idx="1"/>
          </p:nvPr>
        </p:nvSpPr>
        <p:spPr>
          <a:xfrm>
            <a:off x="457200" y="1371600"/>
            <a:ext cx="8229600" cy="4525963"/>
          </a:xfrm>
        </p:spPr>
        <p:txBody>
          <a:bodyPr/>
          <a:lstStyle/>
          <a:p>
            <a:pPr eaLnBrk="1" hangingPunct="1"/>
            <a:r>
              <a:rPr lang="en-US" b="1" dirty="0" smtClean="0">
                <a:ea typeface="ＭＳ Ｐゴシック" pitchFamily="34" charset="-128"/>
              </a:rPr>
              <a:t>Language cannot  be separated from culture.</a:t>
            </a:r>
          </a:p>
          <a:p>
            <a:pPr eaLnBrk="1" hangingPunct="1">
              <a:buNone/>
            </a:pPr>
            <a:endParaRPr lang="en-US" sz="800" b="1" dirty="0" smtClean="0">
              <a:ea typeface="ＭＳ Ｐゴシック" pitchFamily="34" charset="-128"/>
            </a:endParaRPr>
          </a:p>
          <a:p>
            <a:pPr eaLnBrk="1" hangingPunct="1"/>
            <a:r>
              <a:rPr lang="en-US" b="1" dirty="0" smtClean="0">
                <a:ea typeface="ＭＳ Ｐゴシック" pitchFamily="34" charset="-128"/>
              </a:rPr>
              <a:t>Culture can be defined as an integrated set of beliefs, values and practices.</a:t>
            </a:r>
          </a:p>
          <a:p>
            <a:pPr eaLnBrk="1" hangingPunct="1">
              <a:buNone/>
            </a:pPr>
            <a:endParaRPr lang="en-US" sz="800" b="1" dirty="0" smtClean="0">
              <a:ea typeface="ＭＳ Ｐゴシック" pitchFamily="34" charset="-128"/>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457200" y="457200"/>
            <a:ext cx="8534400" cy="1143000"/>
          </a:xfrm>
        </p:spPr>
        <p:txBody>
          <a:bodyPr/>
          <a:lstStyle/>
          <a:p>
            <a:pPr algn="l" eaLnBrk="1" hangingPunct="1"/>
            <a:r>
              <a:rPr lang="en-US" b="1" dirty="0" smtClean="0">
                <a:ea typeface="ＭＳ Ｐゴシック" pitchFamily="34" charset="-128"/>
              </a:rPr>
              <a:t>Language, Culture and Values, cont.</a:t>
            </a:r>
          </a:p>
        </p:txBody>
      </p:sp>
      <p:sp>
        <p:nvSpPr>
          <p:cNvPr id="34819" name="Content Placeholder 2"/>
          <p:cNvSpPr>
            <a:spLocks noGrp="1"/>
          </p:cNvSpPr>
          <p:nvPr>
            <p:ph idx="1"/>
          </p:nvPr>
        </p:nvSpPr>
        <p:spPr>
          <a:xfrm>
            <a:off x="457200" y="1828800"/>
            <a:ext cx="8229600" cy="4525963"/>
          </a:xfrm>
        </p:spPr>
        <p:txBody>
          <a:bodyPr/>
          <a:lstStyle/>
          <a:p>
            <a:pPr eaLnBrk="1" hangingPunct="1"/>
            <a:r>
              <a:rPr lang="en-US" b="1" dirty="0" smtClean="0">
                <a:ea typeface="ＭＳ Ｐゴシック" pitchFamily="34" charset="-128"/>
              </a:rPr>
              <a:t>Be careful to keep clear the distinction between </a:t>
            </a:r>
            <a:r>
              <a:rPr lang="ja-JP" altLang="en-US" b="1" smtClean="0">
                <a:ea typeface="ＭＳ Ｐゴシック" pitchFamily="34" charset="-128"/>
              </a:rPr>
              <a:t>‘</a:t>
            </a:r>
            <a:r>
              <a:rPr lang="en-US" altLang="ja-JP" b="1" dirty="0" smtClean="0">
                <a:ea typeface="ＭＳ Ｐゴシック" pitchFamily="34" charset="-128"/>
              </a:rPr>
              <a:t>deaf-blind</a:t>
            </a:r>
            <a:r>
              <a:rPr lang="ja-JP" altLang="en-US" b="1" smtClean="0">
                <a:ea typeface="ＭＳ Ｐゴシック" pitchFamily="34" charset="-128"/>
              </a:rPr>
              <a:t>’</a:t>
            </a:r>
            <a:r>
              <a:rPr lang="en-US" altLang="ja-JP" b="1" dirty="0" smtClean="0">
                <a:ea typeface="ＭＳ Ｐゴシック" pitchFamily="34" charset="-128"/>
              </a:rPr>
              <a:t> as a medical term (describing the vision and hearing of a person) and </a:t>
            </a:r>
            <a:r>
              <a:rPr lang="ja-JP" altLang="en-US" b="1" smtClean="0">
                <a:ea typeface="ＭＳ Ｐゴシック" pitchFamily="34" charset="-128"/>
              </a:rPr>
              <a:t>‘</a:t>
            </a:r>
            <a:r>
              <a:rPr lang="en-US" altLang="ja-JP" b="1" dirty="0" smtClean="0">
                <a:ea typeface="ＭＳ Ｐゴシック" pitchFamily="34" charset="-128"/>
              </a:rPr>
              <a:t>deaf-blind</a:t>
            </a:r>
            <a:r>
              <a:rPr lang="ja-JP" altLang="en-US" b="1" smtClean="0">
                <a:ea typeface="ＭＳ Ｐゴシック" pitchFamily="34" charset="-128"/>
              </a:rPr>
              <a:t>’</a:t>
            </a:r>
            <a:r>
              <a:rPr lang="en-US" altLang="ja-JP" b="1" dirty="0" smtClean="0">
                <a:ea typeface="ＭＳ Ｐゴシック" pitchFamily="34" charset="-128"/>
              </a:rPr>
              <a:t> as a cultural-linguistic term (describing the cultural affinity of a person).</a:t>
            </a:r>
            <a:endParaRPr lang="en-US" b="1" dirty="0" smtClean="0">
              <a:ea typeface="ＭＳ Ｐゴシック" pitchFamily="34" charset="-128"/>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pPr algn="l" eaLnBrk="1" hangingPunct="1"/>
            <a:r>
              <a:rPr lang="en-US" b="1" smtClean="0">
                <a:ea typeface="ＭＳ Ｐゴシック" pitchFamily="34" charset="-128"/>
              </a:rPr>
              <a:t>Mixtures and Blends</a:t>
            </a:r>
          </a:p>
        </p:txBody>
      </p:sp>
      <p:sp>
        <p:nvSpPr>
          <p:cNvPr id="35843" name="Content Placeholder 2"/>
          <p:cNvSpPr>
            <a:spLocks noGrp="1"/>
          </p:cNvSpPr>
          <p:nvPr>
            <p:ph idx="1"/>
          </p:nvPr>
        </p:nvSpPr>
        <p:spPr>
          <a:xfrm>
            <a:off x="457200" y="1371600"/>
            <a:ext cx="8534400" cy="4525963"/>
          </a:xfrm>
        </p:spPr>
        <p:txBody>
          <a:bodyPr/>
          <a:lstStyle/>
          <a:p>
            <a:pPr eaLnBrk="1" hangingPunct="1"/>
            <a:r>
              <a:rPr lang="en-US" b="1" dirty="0" smtClean="0">
                <a:ea typeface="ＭＳ Ｐゴシック" pitchFamily="34" charset="-128"/>
              </a:rPr>
              <a:t>Concepts of culture imply that they are totally separate, distinct and pure.</a:t>
            </a:r>
          </a:p>
          <a:p>
            <a:pPr eaLnBrk="1" hangingPunct="1">
              <a:buNone/>
            </a:pPr>
            <a:endParaRPr lang="en-US" sz="800" b="1" dirty="0" smtClean="0">
              <a:ea typeface="ＭＳ Ｐゴシック" pitchFamily="34" charset="-128"/>
            </a:endParaRPr>
          </a:p>
          <a:p>
            <a:pPr eaLnBrk="1" hangingPunct="1"/>
            <a:r>
              <a:rPr lang="en-US" b="1" dirty="0" smtClean="0">
                <a:ea typeface="ＭＳ Ｐゴシック" pitchFamily="34" charset="-128"/>
              </a:rPr>
              <a:t>The reality is that today, most people are not entirely affiliated with one culture or another, and this is true of DB people too.</a:t>
            </a:r>
          </a:p>
          <a:p>
            <a:pPr eaLnBrk="1" hangingPunct="1">
              <a:buNone/>
            </a:pPr>
            <a:endParaRPr lang="en-US" sz="800" b="1" dirty="0" smtClean="0">
              <a:ea typeface="ＭＳ Ｐゴシック" pitchFamily="34" charset="-128"/>
            </a:endParaRPr>
          </a:p>
          <a:p>
            <a:pPr eaLnBrk="1" hangingPunct="1"/>
            <a:r>
              <a:rPr lang="en-US" b="1" dirty="0" smtClean="0">
                <a:ea typeface="ＭＳ Ｐゴシック" pitchFamily="34" charset="-128"/>
              </a:rPr>
              <a:t>Most DB people incorporate aspects of both the dominant culture and traditional Deaf culture, English and ASL.</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pPr algn="l" eaLnBrk="1" hangingPunct="1"/>
            <a:r>
              <a:rPr lang="en-US" b="1" smtClean="0">
                <a:ea typeface="ＭＳ Ｐゴシック" pitchFamily="34" charset="-128"/>
              </a:rPr>
              <a:t>ASL-English</a:t>
            </a:r>
          </a:p>
        </p:txBody>
      </p:sp>
      <p:sp>
        <p:nvSpPr>
          <p:cNvPr id="36867" name="Content Placeholder 2"/>
          <p:cNvSpPr>
            <a:spLocks noGrp="1"/>
          </p:cNvSpPr>
          <p:nvPr>
            <p:ph idx="1"/>
          </p:nvPr>
        </p:nvSpPr>
        <p:spPr>
          <a:xfrm>
            <a:off x="457200" y="1371600"/>
            <a:ext cx="8458200" cy="4602163"/>
          </a:xfrm>
        </p:spPr>
        <p:txBody>
          <a:bodyPr/>
          <a:lstStyle/>
          <a:p>
            <a:pPr eaLnBrk="1" hangingPunct="1"/>
            <a:r>
              <a:rPr lang="en-US" b="1" dirty="0" smtClean="0">
                <a:ea typeface="ＭＳ Ｐゴシック" pitchFamily="34" charset="-128"/>
              </a:rPr>
              <a:t>As SSPs (or interpreters) we don</a:t>
            </a:r>
            <a:r>
              <a:rPr lang="ja-JP" altLang="en-US" b="1" smtClean="0">
                <a:ea typeface="ＭＳ Ｐゴシック" pitchFamily="34" charset="-128"/>
              </a:rPr>
              <a:t>’</a:t>
            </a:r>
            <a:r>
              <a:rPr lang="en-US" altLang="ja-JP" b="1" dirty="0" smtClean="0">
                <a:ea typeface="ＭＳ Ｐゴシック" pitchFamily="34" charset="-128"/>
              </a:rPr>
              <a:t>t need to be involved in a person</a:t>
            </a:r>
            <a:r>
              <a:rPr lang="ja-JP" altLang="en-US" b="1" smtClean="0">
                <a:ea typeface="ＭＳ Ｐゴシック" pitchFamily="34" charset="-128"/>
              </a:rPr>
              <a:t>’</a:t>
            </a:r>
            <a:r>
              <a:rPr lang="en-US" altLang="ja-JP" b="1" dirty="0" smtClean="0">
                <a:ea typeface="ＭＳ Ｐゴシック" pitchFamily="34" charset="-128"/>
              </a:rPr>
              <a:t>s identity, choice of language, and so on.</a:t>
            </a:r>
          </a:p>
          <a:p>
            <a:pPr eaLnBrk="1" hangingPunct="1">
              <a:buNone/>
            </a:pPr>
            <a:endParaRPr lang="en-US" altLang="ja-JP" sz="800" b="1" dirty="0" smtClean="0">
              <a:ea typeface="ＭＳ Ｐゴシック" pitchFamily="34" charset="-128"/>
            </a:endParaRPr>
          </a:p>
          <a:p>
            <a:pPr eaLnBrk="1" hangingPunct="1"/>
            <a:r>
              <a:rPr lang="en-US" b="1" dirty="0" smtClean="0">
                <a:ea typeface="ＭＳ Ｐゴシック" pitchFamily="34" charset="-128"/>
              </a:rPr>
              <a:t>Our job is to facilitate the communication and connection with the environment, which in itself is a big job.</a:t>
            </a:r>
          </a:p>
          <a:p>
            <a:pPr eaLnBrk="1" hangingPunct="1">
              <a:buNone/>
            </a:pPr>
            <a:endParaRPr lang="en-US" sz="800" b="1" dirty="0" smtClean="0">
              <a:ea typeface="ＭＳ Ｐゴシック" pitchFamily="34" charset="-128"/>
            </a:endParaRPr>
          </a:p>
          <a:p>
            <a:pPr eaLnBrk="1" hangingPunct="1"/>
            <a:r>
              <a:rPr lang="en-US" b="1" dirty="0" smtClean="0">
                <a:ea typeface="ＭＳ Ｐゴシック" pitchFamily="34" charset="-128"/>
              </a:rPr>
              <a:t>This means paying attention to the individual with whom we are working and </a:t>
            </a:r>
            <a:r>
              <a:rPr lang="ja-JP" altLang="en-US" b="1" smtClean="0">
                <a:ea typeface="ＭＳ Ｐゴシック" pitchFamily="34" charset="-128"/>
              </a:rPr>
              <a:t>‘</a:t>
            </a:r>
            <a:r>
              <a:rPr lang="en-US" altLang="ja-JP" b="1" dirty="0" smtClean="0">
                <a:ea typeface="ＭＳ Ｐゴシック" pitchFamily="34" charset="-128"/>
              </a:rPr>
              <a:t>make a match</a:t>
            </a:r>
            <a:r>
              <a:rPr lang="ja-JP" altLang="en-US" b="1" smtClean="0">
                <a:ea typeface="ＭＳ Ｐゴシック" pitchFamily="34" charset="-128"/>
              </a:rPr>
              <a:t>’</a:t>
            </a:r>
            <a:r>
              <a:rPr lang="en-US" altLang="ja-JP" b="1" dirty="0" smtClean="0">
                <a:ea typeface="ＭＳ Ｐゴシック" pitchFamily="34" charset="-128"/>
              </a:rPr>
              <a:t>. </a:t>
            </a:r>
            <a:endParaRPr lang="en-US" b="1" dirty="0" smtClean="0">
              <a:ea typeface="ＭＳ Ｐゴシック" pitchFamily="34" charset="-128"/>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3"/>
          <p:cNvSpPr>
            <a:spLocks noGrp="1"/>
          </p:cNvSpPr>
          <p:nvPr>
            <p:ph type="title"/>
          </p:nvPr>
        </p:nvSpPr>
        <p:spPr>
          <a:xfrm>
            <a:off x="457200" y="1645920"/>
            <a:ext cx="8534400" cy="3048000"/>
          </a:xfrm>
        </p:spPr>
        <p:txBody>
          <a:bodyPr/>
          <a:lstStyle/>
          <a:p>
            <a:pPr algn="l" eaLnBrk="1" hangingPunct="1"/>
            <a:r>
              <a:rPr lang="en-US" sz="5400" b="1" dirty="0" smtClean="0">
                <a:ea typeface="ＭＳ Ｐゴシック" pitchFamily="34" charset="-128"/>
              </a:rPr>
              <a:t>VISION-HEARING VARIATION, CHANGE AND</a:t>
            </a:r>
            <a:br>
              <a:rPr lang="en-US" sz="5400" b="1" dirty="0" smtClean="0">
                <a:ea typeface="ＭＳ Ｐゴシック" pitchFamily="34" charset="-128"/>
              </a:rPr>
            </a:br>
            <a:r>
              <a:rPr lang="en-US" sz="5400" b="1" dirty="0" smtClean="0">
                <a:ea typeface="ＭＳ Ｐゴシック" pitchFamily="34" charset="-128"/>
              </a:rPr>
              <a:t>COMMUNICATION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2"/>
          <p:cNvSpPr>
            <a:spLocks noGrp="1"/>
          </p:cNvSpPr>
          <p:nvPr>
            <p:ph type="title"/>
          </p:nvPr>
        </p:nvSpPr>
        <p:spPr/>
        <p:txBody>
          <a:bodyPr/>
          <a:lstStyle/>
          <a:p>
            <a:pPr algn="l" eaLnBrk="1" hangingPunct="1"/>
            <a:r>
              <a:rPr lang="en-US" b="1" smtClean="0">
                <a:ea typeface="ＭＳ Ｐゴシック" pitchFamily="34" charset="-128"/>
              </a:rPr>
              <a:t>Measuring Hearing</a:t>
            </a:r>
          </a:p>
        </p:txBody>
      </p:sp>
      <p:sp>
        <p:nvSpPr>
          <p:cNvPr id="4" name="Content Placeholder 3"/>
          <p:cNvSpPr>
            <a:spLocks noGrp="1"/>
          </p:cNvSpPr>
          <p:nvPr>
            <p:ph idx="1"/>
          </p:nvPr>
        </p:nvSpPr>
        <p:spPr>
          <a:xfrm>
            <a:off x="92075" y="1371600"/>
            <a:ext cx="8899525" cy="4754563"/>
          </a:xfrm>
        </p:spPr>
        <p:txBody>
          <a:bodyPr>
            <a:noAutofit/>
          </a:bodyPr>
          <a:lstStyle/>
          <a:p>
            <a:pPr eaLnBrk="1" hangingPunct="1">
              <a:buFont typeface="Arial" pitchFamily="34" charset="0"/>
              <a:buNone/>
              <a:defRPr/>
            </a:pPr>
            <a:r>
              <a:rPr lang="en-US" b="1" dirty="0" smtClean="0">
                <a:ea typeface="+mn-ea"/>
              </a:rPr>
              <a:t>	Hearing is measured by a combination of two factors:</a:t>
            </a:r>
          </a:p>
          <a:p>
            <a:pPr eaLnBrk="1" hangingPunct="1">
              <a:buFont typeface="Arial" pitchFamily="34" charset="0"/>
              <a:buNone/>
              <a:defRPr/>
            </a:pPr>
            <a:endParaRPr lang="en-US" sz="800" b="1" dirty="0" smtClean="0">
              <a:ea typeface="+mn-ea"/>
            </a:endParaRPr>
          </a:p>
          <a:p>
            <a:pPr marL="914400" lvl="1" indent="-514350" eaLnBrk="1" hangingPunct="1">
              <a:buFont typeface="+mj-lt"/>
              <a:buAutoNum type="arabicPeriod"/>
              <a:defRPr/>
            </a:pPr>
            <a:r>
              <a:rPr lang="en-US" sz="3200" b="1" dirty="0" smtClean="0">
                <a:ea typeface="+mn-ea"/>
              </a:rPr>
              <a:t>Volume or loudness, expressed in decibels (dB), and</a:t>
            </a:r>
          </a:p>
          <a:p>
            <a:pPr marL="914400" lvl="1" indent="-514350" eaLnBrk="1" hangingPunct="1">
              <a:buFont typeface="Arial" pitchFamily="34" charset="0"/>
              <a:buNone/>
              <a:defRPr/>
            </a:pPr>
            <a:endParaRPr lang="en-US" sz="800" b="1" dirty="0" smtClean="0">
              <a:ea typeface="+mn-ea"/>
            </a:endParaRPr>
          </a:p>
          <a:p>
            <a:pPr marL="914400" lvl="1" indent="-514350" eaLnBrk="1" hangingPunct="1">
              <a:buFont typeface="+mj-lt"/>
              <a:buAutoNum type="arabicPeriod" startAt="2"/>
              <a:defRPr/>
            </a:pPr>
            <a:r>
              <a:rPr lang="en-US" sz="3200" b="1" dirty="0" smtClean="0"/>
              <a:t>Pitch or frequency, expressed in Hertz (Hz).</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2"/>
          <p:cNvSpPr>
            <a:spLocks noGrp="1"/>
          </p:cNvSpPr>
          <p:nvPr>
            <p:ph type="title"/>
          </p:nvPr>
        </p:nvSpPr>
        <p:spPr/>
        <p:txBody>
          <a:bodyPr/>
          <a:lstStyle/>
          <a:p>
            <a:pPr algn="l" eaLnBrk="1" hangingPunct="1"/>
            <a:r>
              <a:rPr lang="en-US" b="1" smtClean="0">
                <a:ea typeface="ＭＳ Ｐゴシック" pitchFamily="34" charset="-128"/>
              </a:rPr>
              <a:t>Change</a:t>
            </a:r>
          </a:p>
        </p:txBody>
      </p:sp>
      <p:sp>
        <p:nvSpPr>
          <p:cNvPr id="38915" name="Content Placeholder 3"/>
          <p:cNvSpPr>
            <a:spLocks noGrp="1"/>
          </p:cNvSpPr>
          <p:nvPr>
            <p:ph idx="1"/>
          </p:nvPr>
        </p:nvSpPr>
        <p:spPr>
          <a:xfrm>
            <a:off x="457200" y="1371600"/>
            <a:ext cx="8534400" cy="4525963"/>
          </a:xfrm>
        </p:spPr>
        <p:txBody>
          <a:bodyPr/>
          <a:lstStyle/>
          <a:p>
            <a:pPr eaLnBrk="1" hangingPunct="1"/>
            <a:r>
              <a:rPr lang="en-US" b="1" dirty="0" smtClean="0">
                <a:ea typeface="ＭＳ Ｐゴシック" pitchFamily="34" charset="-128"/>
              </a:rPr>
              <a:t>When a person has poor hearing / vision, a little change from day-to-day routine may make a big difference.</a:t>
            </a:r>
          </a:p>
          <a:p>
            <a:pPr eaLnBrk="1" hangingPunct="1">
              <a:buNone/>
            </a:pPr>
            <a:endParaRPr lang="en-US" sz="800" b="1" dirty="0" smtClean="0">
              <a:ea typeface="ＭＳ Ｐゴシック" pitchFamily="34" charset="-128"/>
            </a:endParaRPr>
          </a:p>
          <a:p>
            <a:pPr eaLnBrk="1" hangingPunct="1"/>
            <a:r>
              <a:rPr lang="en-US" b="1" dirty="0" smtClean="0">
                <a:ea typeface="ＭＳ Ｐゴシック" pitchFamily="34" charset="-128"/>
              </a:rPr>
              <a:t>Even a headache can put someone </a:t>
            </a:r>
            <a:r>
              <a:rPr lang="ja-JP" altLang="en-US" b="1" smtClean="0">
                <a:ea typeface="ＭＳ Ｐゴシック" pitchFamily="34" charset="-128"/>
              </a:rPr>
              <a:t>‘</a:t>
            </a:r>
            <a:r>
              <a:rPr lang="en-US" altLang="ja-JP" b="1" dirty="0" smtClean="0">
                <a:ea typeface="ＭＳ Ｐゴシック" pitchFamily="34" charset="-128"/>
              </a:rPr>
              <a:t>over the edge’.</a:t>
            </a:r>
          </a:p>
          <a:p>
            <a:pPr eaLnBrk="1" hangingPunct="1">
              <a:buNone/>
            </a:pPr>
            <a:endParaRPr lang="en-US" altLang="ja-JP" sz="800" b="1" dirty="0" smtClean="0">
              <a:ea typeface="ＭＳ Ｐゴシック" pitchFamily="34" charset="-128"/>
            </a:endParaRPr>
          </a:p>
          <a:p>
            <a:pPr eaLnBrk="1" hangingPunct="1"/>
            <a:r>
              <a:rPr lang="en-US" b="1" dirty="0" smtClean="0">
                <a:ea typeface="ＭＳ Ｐゴシック" pitchFamily="34" charset="-128"/>
              </a:rPr>
              <a:t>As time goes on the vision / hearing of people who are deaf-blind will continue to change.</a:t>
            </a:r>
          </a:p>
          <a:p>
            <a:pPr eaLnBrk="1" hangingPunct="1">
              <a:buNone/>
            </a:pPr>
            <a:endParaRPr lang="en-US" sz="800" b="1" dirty="0" smtClean="0">
              <a:ea typeface="ＭＳ Ｐゴシック" pitchFamily="34" charset="-128"/>
            </a:endParaRPr>
          </a:p>
          <a:p>
            <a:pPr eaLnBrk="1" hangingPunct="1"/>
            <a:r>
              <a:rPr lang="en-US" b="1" dirty="0" smtClean="0">
                <a:ea typeface="ＭＳ Ｐゴシック" pitchFamily="34" charset="-128"/>
              </a:rPr>
              <a:t>Be alert to such changes.</a:t>
            </a:r>
          </a:p>
          <a:p>
            <a:pPr eaLnBrk="1" hangingPunct="1"/>
            <a:endParaRPr lang="en-US" b="1" dirty="0" smtClean="0">
              <a:ea typeface="ＭＳ Ｐゴシック" pitchFamily="34" charset="-128"/>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pPr algn="l" eaLnBrk="1" hangingPunct="1"/>
            <a:r>
              <a:rPr lang="en-US" b="1" dirty="0" smtClean="0">
                <a:ea typeface="ＭＳ Ｐゴシック" pitchFamily="34" charset="-128"/>
              </a:rPr>
              <a:t>Conclusion</a:t>
            </a:r>
          </a:p>
        </p:txBody>
      </p:sp>
      <p:sp>
        <p:nvSpPr>
          <p:cNvPr id="39939" name="Content Placeholder 2"/>
          <p:cNvSpPr>
            <a:spLocks noGrp="1"/>
          </p:cNvSpPr>
          <p:nvPr>
            <p:ph idx="1"/>
          </p:nvPr>
        </p:nvSpPr>
        <p:spPr>
          <a:xfrm>
            <a:off x="457200" y="1371600"/>
            <a:ext cx="8305800" cy="4754563"/>
          </a:xfrm>
        </p:spPr>
        <p:txBody>
          <a:bodyPr/>
          <a:lstStyle/>
          <a:p>
            <a:pPr eaLnBrk="1" hangingPunct="1"/>
            <a:r>
              <a:rPr lang="en-US" b="1" dirty="0" smtClean="0">
                <a:ea typeface="ＭＳ Ｐゴシック" pitchFamily="34" charset="-128"/>
              </a:rPr>
              <a:t>The environment is important for hard-of-hearing deaf-blind people.  It is worth the effort to make sure the auditory environment is as conducive to good communication as possible.</a:t>
            </a:r>
          </a:p>
          <a:p>
            <a:pPr eaLnBrk="1" hangingPunct="1">
              <a:buNone/>
            </a:pPr>
            <a:endParaRPr lang="en-US" sz="800" b="1" dirty="0" smtClean="0">
              <a:ea typeface="ＭＳ Ｐゴシック" pitchFamily="34" charset="-128"/>
            </a:endParaRPr>
          </a:p>
          <a:p>
            <a:pPr eaLnBrk="1" hangingPunct="1"/>
            <a:r>
              <a:rPr lang="en-US" b="1" dirty="0" smtClean="0">
                <a:ea typeface="ＭＳ Ｐゴシック" pitchFamily="34" charset="-128"/>
              </a:rPr>
              <a:t>The channels of vision / hearing are channels to language and identity as well as to information about the environment.</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pPr algn="l" eaLnBrk="1" hangingPunct="1"/>
            <a:r>
              <a:rPr lang="en-US" b="1" dirty="0" smtClean="0">
                <a:ea typeface="ＭＳ Ｐゴシック" pitchFamily="34" charset="-128"/>
              </a:rPr>
              <a:t>Conclusion, cont.</a:t>
            </a:r>
          </a:p>
        </p:txBody>
      </p:sp>
      <p:sp>
        <p:nvSpPr>
          <p:cNvPr id="39939" name="Content Placeholder 2"/>
          <p:cNvSpPr>
            <a:spLocks noGrp="1"/>
          </p:cNvSpPr>
          <p:nvPr>
            <p:ph idx="1"/>
          </p:nvPr>
        </p:nvSpPr>
        <p:spPr>
          <a:xfrm>
            <a:off x="457200" y="1371600"/>
            <a:ext cx="8305800" cy="4754563"/>
          </a:xfrm>
        </p:spPr>
        <p:txBody>
          <a:bodyPr/>
          <a:lstStyle/>
          <a:p>
            <a:pPr eaLnBrk="1" hangingPunct="1"/>
            <a:r>
              <a:rPr lang="en-US" b="1" dirty="0" smtClean="0">
                <a:ea typeface="ＭＳ Ｐゴシック" pitchFamily="34" charset="-128"/>
              </a:rPr>
              <a:t>The role of the SSP includes an awareness of visual / auditory and socio-cultural factors.</a:t>
            </a:r>
          </a:p>
          <a:p>
            <a:pPr eaLnBrk="1" hangingPunct="1"/>
            <a:endParaRPr lang="en-US" b="1" dirty="0" smtClean="0">
              <a:ea typeface="ＭＳ Ｐゴシック" pitchFamily="34" charset="-128"/>
            </a:endParaRPr>
          </a:p>
          <a:p>
            <a:pPr eaLnBrk="1" hangingPunct="1"/>
            <a:endParaRPr lang="en-US" b="1" dirty="0" smtClean="0">
              <a:ea typeface="ＭＳ Ｐゴシック" pitchFamily="34" charset="-12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2"/>
          <p:cNvSpPr>
            <a:spLocks noGrp="1"/>
          </p:cNvSpPr>
          <p:nvPr>
            <p:ph type="title"/>
          </p:nvPr>
        </p:nvSpPr>
        <p:spPr/>
        <p:txBody>
          <a:bodyPr/>
          <a:lstStyle/>
          <a:p>
            <a:pPr algn="l" eaLnBrk="1" hangingPunct="1"/>
            <a:r>
              <a:rPr lang="en-US" b="1" smtClean="0">
                <a:ea typeface="ＭＳ Ｐゴシック" pitchFamily="34" charset="-128"/>
              </a:rPr>
              <a:t>Measuring Hearing, cont.</a:t>
            </a:r>
          </a:p>
        </p:txBody>
      </p:sp>
      <p:sp>
        <p:nvSpPr>
          <p:cNvPr id="4" name="Content Placeholder 3"/>
          <p:cNvSpPr>
            <a:spLocks noGrp="1"/>
          </p:cNvSpPr>
          <p:nvPr>
            <p:ph idx="1"/>
          </p:nvPr>
        </p:nvSpPr>
        <p:spPr>
          <a:xfrm>
            <a:off x="92075" y="1371600"/>
            <a:ext cx="8899525" cy="4754563"/>
          </a:xfrm>
        </p:spPr>
        <p:txBody>
          <a:bodyPr>
            <a:noAutofit/>
          </a:bodyPr>
          <a:lstStyle/>
          <a:p>
            <a:pPr marL="514350" indent="-514350" eaLnBrk="1" hangingPunct="1">
              <a:buFont typeface="Arial" pitchFamily="34" charset="0"/>
              <a:buNone/>
              <a:defRPr/>
            </a:pPr>
            <a:r>
              <a:rPr lang="en-US" b="1" dirty="0" smtClean="0">
                <a:ea typeface="+mn-ea"/>
              </a:rPr>
              <a:t>	Many people with impaired hearing have more difficulty with higher pitched sounds.  They may hear lower pitched sounds such as a drum, but not higher pitches such as bird calls.</a:t>
            </a:r>
            <a:endParaRPr lang="en-US" b="1" dirty="0">
              <a:ea typeface="+mn-ea"/>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algn="l" eaLnBrk="1" hangingPunct="1"/>
            <a:r>
              <a:rPr lang="en-US" b="1" smtClean="0">
                <a:ea typeface="ＭＳ Ｐゴシック" pitchFamily="34" charset="-128"/>
              </a:rPr>
              <a:t>Audiogram</a:t>
            </a:r>
          </a:p>
        </p:txBody>
      </p:sp>
      <p:sp>
        <p:nvSpPr>
          <p:cNvPr id="7171" name="Content Placeholder 2"/>
          <p:cNvSpPr>
            <a:spLocks noGrp="1"/>
          </p:cNvSpPr>
          <p:nvPr>
            <p:ph sz="half" idx="1"/>
          </p:nvPr>
        </p:nvSpPr>
        <p:spPr>
          <a:xfrm>
            <a:off x="457200" y="1371600"/>
            <a:ext cx="8686800" cy="4525963"/>
          </a:xfrm>
        </p:spPr>
        <p:txBody>
          <a:bodyPr/>
          <a:lstStyle/>
          <a:p>
            <a:pPr eaLnBrk="1" hangingPunct="1"/>
            <a:r>
              <a:rPr lang="en-US" sz="3200" b="1" dirty="0" smtClean="0">
                <a:ea typeface="ＭＳ Ｐゴシック" pitchFamily="34" charset="-128"/>
              </a:rPr>
              <a:t>On the next slide, the</a:t>
            </a:r>
            <a:r>
              <a:rPr lang="en-US" b="1" dirty="0" smtClean="0">
                <a:ea typeface="ＭＳ Ｐゴシック" pitchFamily="34" charset="-128"/>
              </a:rPr>
              <a:t> </a:t>
            </a:r>
            <a:r>
              <a:rPr lang="en-US" sz="3200" b="1" dirty="0" smtClean="0">
                <a:ea typeface="ＭＳ Ｐゴシック" pitchFamily="34" charset="-128"/>
              </a:rPr>
              <a:t>loudness</a:t>
            </a:r>
            <a:r>
              <a:rPr lang="en-US" b="1" dirty="0" smtClean="0">
                <a:ea typeface="ＭＳ Ｐゴシック" pitchFamily="34" charset="-128"/>
              </a:rPr>
              <a:t> </a:t>
            </a:r>
            <a:r>
              <a:rPr lang="en-US" sz="3200" b="1" dirty="0" smtClean="0">
                <a:ea typeface="ＭＳ Ｐゴシック" pitchFamily="34" charset="-128"/>
              </a:rPr>
              <a:t>(decibel</a:t>
            </a:r>
            <a:r>
              <a:rPr lang="en-US" b="1" dirty="0" smtClean="0">
                <a:ea typeface="ＭＳ Ｐゴシック" pitchFamily="34" charset="-128"/>
              </a:rPr>
              <a:t> </a:t>
            </a:r>
            <a:r>
              <a:rPr lang="en-US" sz="3200" b="1" dirty="0" smtClean="0">
                <a:ea typeface="ＭＳ Ｐゴシック" pitchFamily="34" charset="-128"/>
              </a:rPr>
              <a:t>level)</a:t>
            </a:r>
            <a:r>
              <a:rPr lang="en-US" b="1" dirty="0" smtClean="0">
                <a:ea typeface="ＭＳ Ｐゴシック" pitchFamily="34" charset="-128"/>
              </a:rPr>
              <a:t> </a:t>
            </a:r>
            <a:r>
              <a:rPr lang="en-US" sz="3200" b="1" dirty="0" smtClean="0">
                <a:ea typeface="ＭＳ Ｐゴシック" pitchFamily="34" charset="-128"/>
              </a:rPr>
              <a:t>is</a:t>
            </a:r>
            <a:r>
              <a:rPr lang="en-US" b="1" dirty="0" smtClean="0">
                <a:ea typeface="ＭＳ Ｐゴシック" pitchFamily="34" charset="-128"/>
              </a:rPr>
              <a:t> </a:t>
            </a:r>
            <a:r>
              <a:rPr lang="en-US" sz="3200" b="1" dirty="0" smtClean="0">
                <a:ea typeface="ＭＳ Ｐゴシック" pitchFamily="34" charset="-128"/>
              </a:rPr>
              <a:t>listed</a:t>
            </a:r>
            <a:r>
              <a:rPr lang="en-US" b="1" dirty="0" smtClean="0">
                <a:ea typeface="ＭＳ Ｐゴシック" pitchFamily="34" charset="-128"/>
              </a:rPr>
              <a:t> </a:t>
            </a:r>
            <a:r>
              <a:rPr lang="en-US" sz="3200" b="1" dirty="0" smtClean="0">
                <a:ea typeface="ＭＳ Ｐゴシック" pitchFamily="34" charset="-128"/>
              </a:rPr>
              <a:t>down the left side (smaller number is quieter).</a:t>
            </a:r>
          </a:p>
          <a:p>
            <a:pPr eaLnBrk="1" hangingPunct="1">
              <a:buNone/>
            </a:pPr>
            <a:endParaRPr lang="en-US" sz="800" b="1" dirty="0" smtClean="0">
              <a:ea typeface="ＭＳ Ｐゴシック" pitchFamily="34" charset="-128"/>
            </a:endParaRPr>
          </a:p>
          <a:p>
            <a:pPr eaLnBrk="1" hangingPunct="1"/>
            <a:r>
              <a:rPr lang="en-US" sz="3200" b="1" dirty="0" smtClean="0">
                <a:ea typeface="ＭＳ Ｐゴシック" pitchFamily="34" charset="-128"/>
              </a:rPr>
              <a:t>The pitch (Hertz) is listed across the top (lower number = lower pitch)</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algn="l"/>
            <a:r>
              <a:rPr lang="en-US" b="1" smtClean="0">
                <a:ea typeface="ＭＳ Ｐゴシック" pitchFamily="34" charset="-128"/>
              </a:rPr>
              <a:t>Audiogram, cont.</a:t>
            </a:r>
          </a:p>
        </p:txBody>
      </p:sp>
      <p:pic>
        <p:nvPicPr>
          <p:cNvPr id="4" name="Content Placeholder 6" descr="audiogram2.gif"/>
          <p:cNvPicPr>
            <a:picLocks noGrp="1" noChangeAspect="1"/>
          </p:cNvPicPr>
          <p:nvPr>
            <p:ph idx="1"/>
          </p:nvPr>
        </p:nvPicPr>
        <p:blipFill>
          <a:blip r:embed="rId2" cstate="print">
            <a:duotone>
              <a:prstClr val="black"/>
              <a:schemeClr val="accent6">
                <a:lumMod val="50000"/>
                <a:tint val="45000"/>
                <a:satMod val="400000"/>
              </a:schemeClr>
            </a:duotone>
          </a:blip>
          <a:srcRect/>
          <a:stretch>
            <a:fillRect/>
          </a:stretch>
        </p:blipFill>
        <p:spPr>
          <a:xfrm>
            <a:off x="457200" y="1676400"/>
            <a:ext cx="5408626" cy="4818856"/>
          </a:xfrm>
          <a:solidFill>
            <a:srgbClr val="FFFFFF">
              <a:shade val="85000"/>
            </a:srgbClr>
          </a:solidFill>
          <a:ln w="88900" cap="sq">
            <a:solidFill>
              <a:schemeClr val="tx1"/>
            </a:solidFill>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4"/>
          <p:cNvSpPr>
            <a:spLocks noGrp="1"/>
          </p:cNvSpPr>
          <p:nvPr>
            <p:ph type="title"/>
          </p:nvPr>
        </p:nvSpPr>
        <p:spPr/>
        <p:txBody>
          <a:bodyPr/>
          <a:lstStyle/>
          <a:p>
            <a:pPr algn="l" eaLnBrk="1" hangingPunct="1"/>
            <a:r>
              <a:rPr lang="en-US" b="1" smtClean="0">
                <a:latin typeface="+mn-lt"/>
                <a:ea typeface="ＭＳ Ｐゴシック" pitchFamily="34" charset="-128"/>
              </a:rPr>
              <a:t>Hearing Loss and Audiogram</a:t>
            </a:r>
          </a:p>
        </p:txBody>
      </p:sp>
      <p:sp>
        <p:nvSpPr>
          <p:cNvPr id="9219" name="Content Placeholder 7"/>
          <p:cNvSpPr>
            <a:spLocks noGrp="1"/>
          </p:cNvSpPr>
          <p:nvPr>
            <p:ph idx="1"/>
          </p:nvPr>
        </p:nvSpPr>
        <p:spPr>
          <a:xfrm>
            <a:off x="457200" y="1371600"/>
            <a:ext cx="8458200" cy="4525963"/>
          </a:xfrm>
        </p:spPr>
        <p:txBody>
          <a:bodyPr/>
          <a:lstStyle/>
          <a:p>
            <a:pPr eaLnBrk="1" hangingPunct="1"/>
            <a:r>
              <a:rPr lang="en-US" b="1" dirty="0" smtClean="0">
                <a:ea typeface="ＭＳ Ｐゴシック" pitchFamily="34" charset="-128"/>
              </a:rPr>
              <a:t>The most common hearing loss is in the high frequencies.  This cuts off many consonants. </a:t>
            </a:r>
          </a:p>
          <a:p>
            <a:pPr eaLnBrk="1" hangingPunct="1">
              <a:buNone/>
            </a:pPr>
            <a:endParaRPr lang="en-US" sz="800" b="1" dirty="0" smtClean="0">
              <a:ea typeface="ＭＳ Ｐゴシック" pitchFamily="34" charset="-128"/>
            </a:endParaRPr>
          </a:p>
          <a:p>
            <a:pPr eaLnBrk="1" hangingPunct="1"/>
            <a:r>
              <a:rPr lang="en-US" b="1" dirty="0" smtClean="0">
                <a:ea typeface="ＭＳ Ｐゴシック" pitchFamily="34" charset="-128"/>
              </a:rPr>
              <a:t>Just as a person who is blind may still have some useful vision, so too a person who is deaf may have some useful hearing.</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4"/>
          <p:cNvSpPr>
            <a:spLocks noGrp="1"/>
          </p:cNvSpPr>
          <p:nvPr>
            <p:ph type="title"/>
          </p:nvPr>
        </p:nvSpPr>
        <p:spPr>
          <a:xfrm>
            <a:off x="457200" y="548640"/>
            <a:ext cx="8229600" cy="1143000"/>
          </a:xfrm>
        </p:spPr>
        <p:txBody>
          <a:bodyPr/>
          <a:lstStyle/>
          <a:p>
            <a:pPr algn="l" eaLnBrk="1" hangingPunct="1"/>
            <a:r>
              <a:rPr lang="en-US" b="1" dirty="0" smtClean="0">
                <a:latin typeface="+mn-lt"/>
                <a:ea typeface="ＭＳ Ｐゴシック" pitchFamily="34" charset="-128"/>
              </a:rPr>
              <a:t>Hearing Loss and Audiogram, cont.</a:t>
            </a:r>
          </a:p>
        </p:txBody>
      </p:sp>
      <p:sp>
        <p:nvSpPr>
          <p:cNvPr id="9219" name="Content Placeholder 7"/>
          <p:cNvSpPr>
            <a:spLocks noGrp="1"/>
          </p:cNvSpPr>
          <p:nvPr>
            <p:ph idx="1"/>
          </p:nvPr>
        </p:nvSpPr>
        <p:spPr>
          <a:xfrm>
            <a:off x="457200" y="2011680"/>
            <a:ext cx="8458200" cy="4525963"/>
          </a:xfrm>
        </p:spPr>
        <p:txBody>
          <a:bodyPr/>
          <a:lstStyle/>
          <a:p>
            <a:pPr eaLnBrk="1" hangingPunct="1"/>
            <a:r>
              <a:rPr lang="en-US" b="1" dirty="0" smtClean="0">
                <a:ea typeface="ＭＳ Ｐゴシック" pitchFamily="34" charset="-128"/>
              </a:rPr>
              <a:t>The question is: How is it useful, under what circumstances, and how does this relate to working with a DB person as an SSP?</a:t>
            </a:r>
          </a:p>
          <a:p>
            <a:pPr eaLnBrk="1" hangingPunct="1"/>
            <a:endParaRPr lang="en-US" b="1" dirty="0" smtClean="0">
              <a:ea typeface="ＭＳ Ｐゴシック" pitchFamily="34" charset="-12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eme1">
  <a:themeElements>
    <a:clrScheme name="NSSPPP">
      <a:dk1>
        <a:srgbClr val="002060"/>
      </a:dk1>
      <a:lt1>
        <a:srgbClr val="FFFF00"/>
      </a:lt1>
      <a:dk2>
        <a:srgbClr val="002060"/>
      </a:dk2>
      <a:lt2>
        <a:srgbClr val="FFFF00"/>
      </a:lt2>
      <a:accent1>
        <a:srgbClr val="D8CF1A"/>
      </a:accent1>
      <a:accent2>
        <a:srgbClr val="D8CF1A"/>
      </a:accent2>
      <a:accent3>
        <a:srgbClr val="D8CF1A"/>
      </a:accent3>
      <a:accent4>
        <a:srgbClr val="D8CF1A"/>
      </a:accent4>
      <a:accent5>
        <a:srgbClr val="D8CF1A"/>
      </a:accent5>
      <a:accent6>
        <a:srgbClr val="D8CF1A"/>
      </a:accent6>
      <a:hlink>
        <a:srgbClr val="D8CF1A"/>
      </a:hlink>
      <a:folHlink>
        <a:srgbClr val="D8CF1A"/>
      </a:folHlink>
    </a:clrScheme>
    <a:fontScheme name="Custom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696</TotalTime>
  <Words>1555</Words>
  <Application>Microsoft Office PowerPoint</Application>
  <PresentationFormat>On-screen Show (4:3)</PresentationFormat>
  <Paragraphs>163</Paragraphs>
  <Slides>42</Slides>
  <Notes>0</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Theme1</vt:lpstr>
      <vt:lpstr>Poor Hearing and DB People </vt:lpstr>
      <vt:lpstr>Overview</vt:lpstr>
      <vt:lpstr>Overview, cont.</vt:lpstr>
      <vt:lpstr>Measuring Hearing</vt:lpstr>
      <vt:lpstr>Measuring Hearing, cont.</vt:lpstr>
      <vt:lpstr>Audiogram</vt:lpstr>
      <vt:lpstr>Audiogram, cont.</vt:lpstr>
      <vt:lpstr>Hearing Loss and Audiogram</vt:lpstr>
      <vt:lpstr>Hearing Loss and Audiogram, cont.</vt:lpstr>
      <vt:lpstr>Slide 10</vt:lpstr>
      <vt:lpstr>Hearing Aids</vt:lpstr>
      <vt:lpstr>Hearing Aids, cont.</vt:lpstr>
      <vt:lpstr>‘Tunnel Hearing’ </vt:lpstr>
      <vt:lpstr>‘Blurry Hearing’</vt:lpstr>
      <vt:lpstr>POOR HEARING AND THE SSP </vt:lpstr>
      <vt:lpstr>Microphones</vt:lpstr>
      <vt:lpstr>Hearing and the Environment</vt:lpstr>
      <vt:lpstr>Environmental Sound (cont.)</vt:lpstr>
      <vt:lpstr>Speech Reading</vt:lpstr>
      <vt:lpstr>Listening and Context</vt:lpstr>
      <vt:lpstr>More Tips</vt:lpstr>
      <vt:lpstr>Poor Hearing and What Others Say</vt:lpstr>
      <vt:lpstr>What Others Say, cont.</vt:lpstr>
      <vt:lpstr>Hard-of-Hearing DB People    and Touch</vt:lpstr>
      <vt:lpstr>Prosody</vt:lpstr>
      <vt:lpstr>Difficult Words</vt:lpstr>
      <vt:lpstr>IDENTITY AND TERMINOLOGY </vt:lpstr>
      <vt:lpstr>Labels</vt:lpstr>
      <vt:lpstr>Labels and Community</vt:lpstr>
      <vt:lpstr>Clarify</vt:lpstr>
      <vt:lpstr>LANGUAGE, IDENTITY AND VALUES</vt:lpstr>
      <vt:lpstr>Labels as Identity</vt:lpstr>
      <vt:lpstr>Labels as Identity, cont.</vt:lpstr>
      <vt:lpstr>Interpret Labels</vt:lpstr>
      <vt:lpstr>Language, Culture and Values</vt:lpstr>
      <vt:lpstr>Language, Culture and Values, cont.</vt:lpstr>
      <vt:lpstr>Mixtures and Blends</vt:lpstr>
      <vt:lpstr>ASL-English</vt:lpstr>
      <vt:lpstr>VISION-HEARING VARIATION, CHANGE AND COMMUNICATION</vt:lpstr>
      <vt:lpstr>Change</vt:lpstr>
      <vt:lpstr>Conclusion</vt:lpstr>
      <vt:lpstr>Conclusion, cont.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theresa bernadette smith</dc:creator>
  <cp:lastModifiedBy>DBSC</cp:lastModifiedBy>
  <cp:revision>13</cp:revision>
  <dcterms:created xsi:type="dcterms:W3CDTF">2011-11-18T21:38:30Z</dcterms:created>
  <dcterms:modified xsi:type="dcterms:W3CDTF">2011-12-29T22:16:23Z</dcterms:modified>
</cp:coreProperties>
</file>