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4" r:id="rId2"/>
    <p:sldId id="385" r:id="rId3"/>
    <p:sldId id="388" r:id="rId4"/>
    <p:sldId id="389" r:id="rId5"/>
    <p:sldId id="390" r:id="rId6"/>
    <p:sldId id="391" r:id="rId7"/>
    <p:sldId id="392" r:id="rId8"/>
    <p:sldId id="356" r:id="rId9"/>
    <p:sldId id="355" r:id="rId10"/>
    <p:sldId id="340" r:id="rId11"/>
    <p:sldId id="370" r:id="rId12"/>
    <p:sldId id="371" r:id="rId13"/>
    <p:sldId id="357" r:id="rId14"/>
    <p:sldId id="259" r:id="rId15"/>
    <p:sldId id="264" r:id="rId16"/>
    <p:sldId id="341" r:id="rId17"/>
    <p:sldId id="386" r:id="rId18"/>
    <p:sldId id="363" r:id="rId19"/>
    <p:sldId id="364" r:id="rId20"/>
    <p:sldId id="365" r:id="rId21"/>
    <p:sldId id="366" r:id="rId22"/>
    <p:sldId id="265" r:id="rId23"/>
    <p:sldId id="313" r:id="rId24"/>
    <p:sldId id="342" r:id="rId25"/>
    <p:sldId id="325" r:id="rId26"/>
    <p:sldId id="387" r:id="rId27"/>
    <p:sldId id="378" r:id="rId28"/>
    <p:sldId id="379" r:id="rId29"/>
    <p:sldId id="381" r:id="rId30"/>
    <p:sldId id="369" r:id="rId31"/>
    <p:sldId id="321" r:id="rId32"/>
    <p:sldId id="344" r:id="rId33"/>
    <p:sldId id="320" r:id="rId34"/>
    <p:sldId id="348" r:id="rId35"/>
    <p:sldId id="30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8433061-880A-4553-B995-015CA6EAB484}" type="datetimeFigureOut">
              <a:rPr lang="en-US"/>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E8988E6-EAE9-4FD3-931F-D9AF510B0E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A7CBF8-8AD9-4A5A-ABB3-50CA903FE9E2}" type="datetimeFigureOut">
              <a:rPr lang="en-US"/>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D76738-B89D-43CD-9A7C-C2338177CF2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5BF28A0-320F-41F0-B498-8793042C72E2}" type="datetimeFigureOut">
              <a:rPr lang="en-US"/>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F63846-9058-4438-8771-9D0EE50B6CD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fld id="{6EABE184-6A28-4215-8F04-DA3E5774CC9C}" type="datetimeFigureOut">
              <a:rPr lang="en-US"/>
              <a:pPr/>
              <a:t>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A42574-1315-4953-B46C-78AEB4355C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E11D24-B59D-4374-944B-A1434D5D29C3}" type="datetimeFigureOut">
              <a:rPr lang="en-US"/>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F7DCAF-4A62-4D98-B459-C852A7B7BD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DE21476-1716-496F-854D-6E2DF058CE4F}" type="datetimeFigureOut">
              <a:rPr lang="en-US"/>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13EFF7C-FAA1-4FEE-A6C1-35E5B65F661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2352D43-5986-4F3C-B621-D106A47D2D82}" type="datetimeFigureOut">
              <a:rPr lang="en-US"/>
              <a:pPr/>
              <a:t>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819785A-CC3F-41C8-A78F-A8D9CA99A4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BB86223-11AF-4CF3-A30C-49DB37CCCF35}" type="datetimeFigureOut">
              <a:rPr lang="en-US"/>
              <a:pPr/>
              <a:t>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C14A7F2-C3D5-46D0-8A3C-8F7B63EB092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C70CB7F-373E-47E1-936C-F8258B2C1240}" type="datetimeFigureOut">
              <a:rPr lang="en-US"/>
              <a:pPr/>
              <a:t>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9314EF6-476E-457C-9822-27DA7DC251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524B55A-D39E-47D1-8366-E02832296B1B}" type="datetimeFigureOut">
              <a:rPr lang="en-US"/>
              <a:pPr/>
              <a:t>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7EEF13F-A05D-4FC0-90A4-0971B9EDD62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3470F99-22B8-4E4F-A44A-4EF343B080EF}" type="datetimeFigureOut">
              <a:rPr lang="en-US"/>
              <a:pPr/>
              <a:t>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1057AF-1425-40B5-AF3F-1BE7733CEC2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1B772FC-14AC-49D8-8BDB-CC1A27EE0541}" type="datetimeFigureOut">
              <a:rPr lang="en-US"/>
              <a:pPr/>
              <a:t>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E7E7E7-13C7-479A-AF2D-172F8E65DB8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358B4BD1-1D36-4DF1-883E-05A9F595D394}" type="datetimeFigureOut">
              <a:rPr lang="en-US"/>
              <a:pPr/>
              <a:t>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E39BCF09-377E-41C2-9A9D-149928480209}"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charset="0"/>
          <a:ea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ctrTitle" idx="4294967295"/>
          </p:nvPr>
        </p:nvSpPr>
        <p:spPr>
          <a:xfrm>
            <a:off x="457200" y="1828800"/>
            <a:ext cx="7772400" cy="1470025"/>
          </a:xfrm>
        </p:spPr>
        <p:txBody>
          <a:bodyPr/>
          <a:lstStyle/>
          <a:p>
            <a:pPr algn="l" eaLnBrk="1" hangingPunct="1"/>
            <a:r>
              <a:rPr lang="en-US" b="1" dirty="0" smtClean="0">
                <a:latin typeface="+mn-lt"/>
                <a:ea typeface="ＭＳ Ｐゴシック" pitchFamily="34" charset="-128"/>
              </a:rPr>
              <a:t>Low Vision Part II</a:t>
            </a:r>
          </a:p>
        </p:txBody>
      </p:sp>
      <p:sp>
        <p:nvSpPr>
          <p:cNvPr id="13314" name="Subtitle 2"/>
          <p:cNvSpPr>
            <a:spLocks noGrp="1"/>
          </p:cNvSpPr>
          <p:nvPr>
            <p:ph type="subTitle" idx="4294967295"/>
          </p:nvPr>
        </p:nvSpPr>
        <p:spPr>
          <a:xfrm>
            <a:off x="457200" y="3200400"/>
            <a:ext cx="6400800" cy="1752600"/>
          </a:xfrm>
        </p:spPr>
        <p:txBody>
          <a:bodyPr/>
          <a:lstStyle/>
          <a:p>
            <a:pPr marL="0" indent="0" eaLnBrk="1" hangingPunct="1">
              <a:buFont typeface="Arial" charset="0"/>
              <a:buNone/>
            </a:pPr>
            <a:r>
              <a:rPr lang="en-US" b="1" dirty="0" smtClean="0">
                <a:ea typeface="ＭＳ Ｐゴシック" pitchFamily="34" charset="-128"/>
              </a:rPr>
              <a:t>Chapter 4.1.1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l"/>
            <a:r>
              <a:rPr lang="ja-JP" altLang="en-US" b="1" smtClean="0">
                <a:ea typeface="ＭＳ Ｐゴシック" pitchFamily="34" charset="-128"/>
              </a:rPr>
              <a:t>“</a:t>
            </a:r>
            <a:r>
              <a:rPr lang="en-US" altLang="ja-JP" b="1" dirty="0" smtClean="0">
                <a:ea typeface="ＭＳ Ｐゴシック" pitchFamily="34" charset="-128"/>
              </a:rPr>
              <a:t>Yes, that’s it</a:t>
            </a:r>
            <a:r>
              <a:rPr lang="ja-JP" altLang="en-US" b="1" smtClean="0">
                <a:ea typeface="ＭＳ Ｐゴシック" pitchFamily="34" charset="-128"/>
              </a:rPr>
              <a:t>”</a:t>
            </a:r>
            <a:endParaRPr lang="en-US" b="1" dirty="0" smtClean="0">
              <a:ea typeface="ＭＳ Ｐゴシック" pitchFamily="34" charset="-128"/>
            </a:endParaRPr>
          </a:p>
        </p:txBody>
      </p:sp>
      <p:pic>
        <p:nvPicPr>
          <p:cNvPr id="22530" name="Content Placeholder 3" descr="Yakima store 4 aj demonstrates_Capture_1.jpg"/>
          <p:cNvPicPr>
            <a:picLocks noGrp="1" noChangeAspect="1"/>
          </p:cNvPicPr>
          <p:nvPr>
            <p:ph idx="1"/>
          </p:nvPr>
        </p:nvPicPr>
        <p:blipFill>
          <a:blip r:embed="rId2" cstate="print"/>
          <a:srcRect l="21590"/>
          <a:stretch>
            <a:fillRect/>
          </a:stretch>
        </p:blipFill>
        <p:spPr>
          <a:xfrm>
            <a:off x="457200" y="1425575"/>
            <a:ext cx="6934200" cy="497522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idx="4294967295"/>
          </p:nvPr>
        </p:nvSpPr>
        <p:spPr/>
        <p:txBody>
          <a:bodyPr/>
          <a:lstStyle/>
          <a:p>
            <a:pPr algn="l" eaLnBrk="1" hangingPunct="1"/>
            <a:r>
              <a:rPr lang="en-US" b="1" smtClean="0">
                <a:ea typeface="ＭＳ Ｐゴシック" pitchFamily="34" charset="-128"/>
              </a:rPr>
              <a:t>Edges and Contrast</a:t>
            </a:r>
          </a:p>
        </p:txBody>
      </p:sp>
      <p:sp>
        <p:nvSpPr>
          <p:cNvPr id="23554" name="Content Placeholder 3"/>
          <p:cNvSpPr>
            <a:spLocks noGrp="1"/>
          </p:cNvSpPr>
          <p:nvPr>
            <p:ph idx="4294967295"/>
          </p:nvPr>
        </p:nvSpPr>
        <p:spPr>
          <a:xfrm>
            <a:off x="457200" y="1371600"/>
            <a:ext cx="8229600" cy="4754563"/>
          </a:xfrm>
        </p:spPr>
        <p:txBody>
          <a:bodyPr/>
          <a:lstStyle/>
          <a:p>
            <a:pPr eaLnBrk="1" hangingPunct="1"/>
            <a:r>
              <a:rPr lang="en-US" b="1" dirty="0" smtClean="0">
                <a:ea typeface="ＭＳ Ｐゴシック" pitchFamily="34" charset="-128"/>
              </a:rPr>
              <a:t>A DB person who does not usually use a guide or a cane but has poor vision may miss seeing steps or unexpected objects in the way.  </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An SSP would make sure they notice such dangers.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5" descr="IMG_5874.JPG"/>
          <p:cNvPicPr>
            <a:picLocks noChangeAspect="1"/>
          </p:cNvPicPr>
          <p:nvPr/>
        </p:nvPicPr>
        <p:blipFill>
          <a:blip r:embed="rId2" cstate="print"/>
          <a:srcRect/>
          <a:stretch>
            <a:fillRect/>
          </a:stretch>
        </p:blipFill>
        <p:spPr bwMode="auto">
          <a:xfrm>
            <a:off x="457200" y="2235200"/>
            <a:ext cx="3200400" cy="4267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78" name="Rectangle 3"/>
          <p:cNvSpPr>
            <a:spLocks noGrp="1"/>
          </p:cNvSpPr>
          <p:nvPr>
            <p:ph type="title"/>
          </p:nvPr>
        </p:nvSpPr>
        <p:spPr/>
        <p:txBody>
          <a:bodyPr/>
          <a:lstStyle/>
          <a:p>
            <a:pPr algn="l"/>
            <a:r>
              <a:rPr lang="en-US" b="1" smtClean="0">
                <a:ea typeface="ＭＳ Ｐゴシック" pitchFamily="34" charset="-128"/>
              </a:rPr>
              <a:t>Steps</a:t>
            </a:r>
          </a:p>
        </p:txBody>
      </p:sp>
      <p:sp>
        <p:nvSpPr>
          <p:cNvPr id="24579" name="Rectangle 4"/>
          <p:cNvSpPr>
            <a:spLocks noGrp="1"/>
          </p:cNvSpPr>
          <p:nvPr>
            <p:ph type="body" sz="half" idx="1"/>
          </p:nvPr>
        </p:nvSpPr>
        <p:spPr>
          <a:xfrm>
            <a:off x="457200" y="1371600"/>
            <a:ext cx="6858000" cy="4525963"/>
          </a:xfrm>
        </p:spPr>
        <p:txBody>
          <a:bodyPr/>
          <a:lstStyle/>
          <a:p>
            <a:pPr>
              <a:buNone/>
            </a:pPr>
            <a:r>
              <a:rPr lang="en-US" b="1" dirty="0" smtClean="0">
                <a:ea typeface="ＭＳ Ｐゴシック" pitchFamily="34" charset="-128"/>
              </a:rPr>
              <a:t>See the edges?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title" idx="4294967295"/>
          </p:nvPr>
        </p:nvSpPr>
        <p:spPr>
          <a:xfrm>
            <a:off x="457200" y="2286000"/>
            <a:ext cx="8229600" cy="1143000"/>
          </a:xfrm>
        </p:spPr>
        <p:txBody>
          <a:bodyPr/>
          <a:lstStyle/>
          <a:p>
            <a:pPr algn="l"/>
            <a:r>
              <a:rPr lang="en-US" sz="5400" b="1" dirty="0" smtClean="0">
                <a:ea typeface="ＭＳ Ｐゴシック" pitchFamily="34" charset="-128"/>
              </a:rPr>
              <a:t>LIGHT AND COMMUNICATION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l" eaLnBrk="1" hangingPunct="1"/>
            <a:r>
              <a:rPr lang="en-US" b="1" smtClean="0">
                <a:ea typeface="ＭＳ Ｐゴシック" pitchFamily="34" charset="-128"/>
              </a:rPr>
              <a:t>Lighting</a:t>
            </a:r>
          </a:p>
        </p:txBody>
      </p:sp>
      <p:sp>
        <p:nvSpPr>
          <p:cNvPr id="26626" name="Content Placeholder 2"/>
          <p:cNvSpPr>
            <a:spLocks noGrp="1"/>
          </p:cNvSpPr>
          <p:nvPr>
            <p:ph idx="1"/>
          </p:nvPr>
        </p:nvSpPr>
        <p:spPr>
          <a:xfrm>
            <a:off x="91440" y="1371600"/>
            <a:ext cx="8229600" cy="4525963"/>
          </a:xfrm>
        </p:spPr>
        <p:txBody>
          <a:bodyPr/>
          <a:lstStyle/>
          <a:p>
            <a:pPr eaLnBrk="1" hangingPunct="1">
              <a:buNone/>
            </a:pPr>
            <a:r>
              <a:rPr lang="en-US" b="1" dirty="0" smtClean="0">
                <a:ea typeface="ＭＳ Ｐゴシック" pitchFamily="34" charset="-128"/>
              </a:rPr>
              <a:t>	For people with low vision (either tunnel vision or blurry vision), lighting is very important. To make the best use of what lighting is available, consider the following:</a:t>
            </a:r>
          </a:p>
          <a:p>
            <a:pPr eaLnBrk="1" hangingPunct="1">
              <a:buNone/>
            </a:pPr>
            <a:endParaRPr lang="en-US" sz="800" b="1" dirty="0" smtClean="0">
              <a:ea typeface="ＭＳ Ｐゴシック" pitchFamily="34" charset="-128"/>
            </a:endParaRPr>
          </a:p>
          <a:p>
            <a:pPr lvl="1" eaLnBrk="1" hangingPunct="1">
              <a:buFont typeface="Arial" pitchFamily="34" charset="0"/>
              <a:buChar char="•"/>
            </a:pPr>
            <a:r>
              <a:rPr lang="en-US" sz="3200" b="1" dirty="0" smtClean="0">
                <a:ea typeface="ＭＳ Ｐゴシック" pitchFamily="34" charset="-128"/>
              </a:rPr>
              <a:t>Level of light</a:t>
            </a:r>
          </a:p>
          <a:p>
            <a:pPr lvl="1" eaLnBrk="1" hangingPunct="1">
              <a:buNone/>
            </a:pPr>
            <a:endParaRPr lang="en-US" sz="800" b="1" dirty="0" smtClean="0">
              <a:ea typeface="ＭＳ Ｐゴシック" pitchFamily="34" charset="-128"/>
            </a:endParaRPr>
          </a:p>
          <a:p>
            <a:pPr lvl="1" eaLnBrk="1" hangingPunct="1">
              <a:buFont typeface="Arial" pitchFamily="34" charset="0"/>
              <a:buChar char="•"/>
            </a:pPr>
            <a:r>
              <a:rPr lang="en-US" sz="3200" b="1" dirty="0" smtClean="0">
                <a:ea typeface="ＭＳ Ｐゴシック" pitchFamily="34" charset="-128"/>
              </a:rPr>
              <a:t>Glare</a:t>
            </a:r>
          </a:p>
          <a:p>
            <a:pPr lvl="1" eaLnBrk="1" hangingPunct="1">
              <a:buNone/>
            </a:pPr>
            <a:endParaRPr lang="en-US" sz="800" b="1" dirty="0" smtClean="0">
              <a:ea typeface="ＭＳ Ｐゴシック" pitchFamily="34" charset="-128"/>
            </a:endParaRPr>
          </a:p>
          <a:p>
            <a:pPr lvl="1" eaLnBrk="1" hangingPunct="1">
              <a:buFont typeface="Arial" pitchFamily="34" charset="0"/>
              <a:buChar char="•"/>
            </a:pPr>
            <a:r>
              <a:rPr lang="en-US" sz="3200" b="1" dirty="0" smtClean="0">
                <a:ea typeface="ＭＳ Ｐゴシック" pitchFamily="34" charset="-128"/>
              </a:rPr>
              <a:t>Direction of light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l" eaLnBrk="1" hangingPunct="1"/>
            <a:r>
              <a:rPr lang="en-US" b="1" smtClean="0">
                <a:ea typeface="ＭＳ Ｐゴシック" pitchFamily="34" charset="-128"/>
              </a:rPr>
              <a:t>Dim Lighting</a:t>
            </a:r>
          </a:p>
        </p:txBody>
      </p:sp>
      <p:sp>
        <p:nvSpPr>
          <p:cNvPr id="27650" name="Content Placeholder 4"/>
          <p:cNvSpPr>
            <a:spLocks noGrp="1"/>
          </p:cNvSpPr>
          <p:nvPr>
            <p:ph idx="1"/>
          </p:nvPr>
        </p:nvSpPr>
        <p:spPr>
          <a:xfrm>
            <a:off x="91440" y="1371600"/>
            <a:ext cx="8534400" cy="4525963"/>
          </a:xfrm>
        </p:spPr>
        <p:txBody>
          <a:bodyPr/>
          <a:lstStyle/>
          <a:p>
            <a:pPr eaLnBrk="1" hangingPunct="1">
              <a:buNone/>
            </a:pPr>
            <a:r>
              <a:rPr lang="en-US" b="1" dirty="0" smtClean="0">
                <a:ea typeface="ＭＳ Ｐゴシック" pitchFamily="34" charset="-128"/>
              </a:rPr>
              <a:t>	In dim lighting there is lack of color as well as lack of detail.  </a:t>
            </a:r>
          </a:p>
          <a:p>
            <a:pPr eaLnBrk="1" hangingPunct="1">
              <a:buFont typeface="Arial" charset="0"/>
              <a:buNone/>
            </a:pPr>
            <a:endParaRPr lang="en-US" b="1" dirty="0" smtClean="0">
              <a:ea typeface="ＭＳ Ｐゴシック" pitchFamily="34" charset="-128"/>
            </a:endParaRPr>
          </a:p>
        </p:txBody>
      </p:sp>
      <p:pic>
        <p:nvPicPr>
          <p:cNvPr id="27651" name="Content Placeholder 5" descr="IMG_0120.JPG"/>
          <p:cNvPicPr>
            <a:picLocks noChangeAspect="1"/>
          </p:cNvPicPr>
          <p:nvPr/>
        </p:nvPicPr>
        <p:blipFill>
          <a:blip r:embed="rId2" cstate="print">
            <a:lum bright="-10000"/>
          </a:blip>
          <a:srcRect l="11562"/>
          <a:stretch>
            <a:fillRect/>
          </a:stretch>
        </p:blipFill>
        <p:spPr bwMode="auto">
          <a:xfrm>
            <a:off x="457200" y="2678256"/>
            <a:ext cx="4572000" cy="3874944"/>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l"/>
            <a:r>
              <a:rPr lang="en-US" b="1" dirty="0" smtClean="0">
                <a:ea typeface="ＭＳ Ｐゴシック" pitchFamily="34" charset="-128"/>
              </a:rPr>
              <a:t>Dim Light + Tunnel Vision</a:t>
            </a:r>
          </a:p>
        </p:txBody>
      </p:sp>
      <p:pic>
        <p:nvPicPr>
          <p:cNvPr id="8195" name="Content Placeholder 5" descr="IMG_0120.JPG"/>
          <p:cNvPicPr>
            <a:picLocks noGrp="1" noChangeAspect="1"/>
          </p:cNvPicPr>
          <p:nvPr>
            <p:ph idx="1"/>
          </p:nvPr>
        </p:nvPicPr>
        <p:blipFill>
          <a:blip r:embed="rId2" cstate="print">
            <a:lum bright="-10000"/>
            <a:extLst>
              <a:ext uri="{28A0092B-C50C-407E-A947-70E740481C1C}">
                <a14:useLocalDpi xmlns:a14="http://schemas.microsoft.com/office/drawing/2010/main" xmlns="" val="0"/>
              </a:ext>
            </a:extLst>
          </a:blip>
          <a:srcRect l="19695" t="18520" r="50000" b="41074"/>
          <a:stretch>
            <a:fillRect/>
          </a:stretch>
        </p:blipFill>
        <p:spPr>
          <a:xfrm>
            <a:off x="457200" y="1554480"/>
            <a:ext cx="4953000" cy="4953000"/>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algn="l"/>
            <a:r>
              <a:rPr lang="en-US" b="1" dirty="0" smtClean="0">
                <a:ea typeface="ＭＳ Ｐゴシック" pitchFamily="34" charset="-128"/>
              </a:rPr>
              <a:t>Light, Glare and the SSP</a:t>
            </a:r>
          </a:p>
        </p:txBody>
      </p:sp>
      <p:sp>
        <p:nvSpPr>
          <p:cNvPr id="29698" name="Rectangle 3"/>
          <p:cNvSpPr>
            <a:spLocks noGrp="1"/>
          </p:cNvSpPr>
          <p:nvPr>
            <p:ph type="body" idx="1"/>
          </p:nvPr>
        </p:nvSpPr>
        <p:spPr>
          <a:xfrm>
            <a:off x="91440" y="1371600"/>
            <a:ext cx="8229600" cy="4525963"/>
          </a:xfrm>
        </p:spPr>
        <p:txBody>
          <a:bodyPr/>
          <a:lstStyle/>
          <a:p>
            <a:pPr>
              <a:buNone/>
            </a:pPr>
            <a:r>
              <a:rPr lang="en-US" b="1" dirty="0" smtClean="0">
                <a:ea typeface="ＭＳ Ｐゴシック" pitchFamily="34" charset="-128"/>
              </a:rPr>
              <a:t>	The previous slides showed low or dim light.  If you are communicating with a person who has problems with lighting, take time to move into a place and position where the lighting is optimal.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algn="l" eaLnBrk="1" hangingPunct="1"/>
            <a:r>
              <a:rPr lang="en-US" b="1" smtClean="0">
                <a:ea typeface="ＭＳ Ｐゴシック" pitchFamily="34" charset="-128"/>
              </a:rPr>
              <a:t>Glare</a:t>
            </a:r>
          </a:p>
        </p:txBody>
      </p:sp>
      <p:sp>
        <p:nvSpPr>
          <p:cNvPr id="30722" name="Content Placeholder 2"/>
          <p:cNvSpPr>
            <a:spLocks noGrp="1"/>
          </p:cNvSpPr>
          <p:nvPr>
            <p:ph idx="4294967295"/>
          </p:nvPr>
        </p:nvSpPr>
        <p:spPr>
          <a:xfrm>
            <a:off x="457200" y="1371600"/>
            <a:ext cx="8458200" cy="4525963"/>
          </a:xfrm>
        </p:spPr>
        <p:txBody>
          <a:bodyPr/>
          <a:lstStyle/>
          <a:p>
            <a:pPr eaLnBrk="1" hangingPunct="1"/>
            <a:r>
              <a:rPr lang="en-US" b="1" dirty="0" smtClean="0">
                <a:ea typeface="ＭＳ Ｐゴシック" pitchFamily="34" charset="-128"/>
              </a:rPr>
              <a:t>Snow and bright sun on the water can create glare that we are all familiar with.</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Our eyes, however, are not as sensitive as those of people with poor vision.  </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Windows, white tablecloths, white shirt collars, and sleeve cuffs are common offenders.</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As an SSP, be aware of lighting in all its forms.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algn="l"/>
            <a:r>
              <a:rPr lang="en-US" b="1" dirty="0" smtClean="0">
                <a:ea typeface="ＭＳ Ｐゴシック" pitchFamily="34" charset="-128"/>
              </a:rPr>
              <a:t>Glare</a:t>
            </a:r>
          </a:p>
        </p:txBody>
      </p:sp>
      <p:pic>
        <p:nvPicPr>
          <p:cNvPr id="31746" name="Content Placeholder 3" descr="IMG_1159.JPG"/>
          <p:cNvPicPr>
            <a:picLocks noGrp="1" noChangeAspect="1"/>
          </p:cNvPicPr>
          <p:nvPr>
            <p:ph idx="4294967295"/>
          </p:nvPr>
        </p:nvPicPr>
        <p:blipFill>
          <a:blip r:embed="rId2" cstate="print">
            <a:lum bright="20000"/>
          </a:blip>
          <a:srcRect/>
          <a:stretch>
            <a:fillRect/>
          </a:stretch>
        </p:blipFill>
        <p:spPr>
          <a:xfrm>
            <a:off x="457200" y="1554480"/>
            <a:ext cx="6553200" cy="491331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algn="l"/>
            <a:r>
              <a:rPr lang="en-US" b="1" smtClean="0">
                <a:ea typeface="ＭＳ Ｐゴシック" pitchFamily="34" charset="-128"/>
              </a:rPr>
              <a:t>Overview</a:t>
            </a:r>
          </a:p>
        </p:txBody>
      </p:sp>
      <p:sp>
        <p:nvSpPr>
          <p:cNvPr id="14338" name="Rectangle 3"/>
          <p:cNvSpPr>
            <a:spLocks noGrp="1"/>
          </p:cNvSpPr>
          <p:nvPr>
            <p:ph type="body" idx="1"/>
          </p:nvPr>
        </p:nvSpPr>
        <p:spPr>
          <a:xfrm>
            <a:off x="91440" y="1371600"/>
            <a:ext cx="8229600" cy="4525963"/>
          </a:xfrm>
        </p:spPr>
        <p:txBody>
          <a:bodyPr/>
          <a:lstStyle/>
          <a:p>
            <a:pPr>
              <a:buNone/>
            </a:pPr>
            <a:r>
              <a:rPr lang="en-US" b="1" dirty="0" smtClean="0">
                <a:ea typeface="ＭＳ Ｐゴシック" pitchFamily="34" charset="-128"/>
              </a:rPr>
              <a:t>	Now that you have had some experience with using the simulators, this presentation provides:</a:t>
            </a:r>
          </a:p>
          <a:p>
            <a:pPr>
              <a:buNone/>
            </a:pPr>
            <a:endParaRPr lang="en-US" sz="800" b="1" dirty="0" smtClean="0">
              <a:ea typeface="ＭＳ Ｐゴシック" pitchFamily="34" charset="-128"/>
            </a:endParaRPr>
          </a:p>
          <a:p>
            <a:pPr lvl="1">
              <a:buFont typeface="Arial" pitchFamily="34" charset="0"/>
              <a:buChar char="•"/>
            </a:pPr>
            <a:r>
              <a:rPr lang="en-US" sz="3200" b="1" dirty="0" smtClean="0">
                <a:ea typeface="ＭＳ Ｐゴシック" pitchFamily="34" charset="-128"/>
              </a:rPr>
              <a:t>An introduction to poor acuity (blurry central vision)</a:t>
            </a:r>
          </a:p>
          <a:p>
            <a:pPr lvl="1">
              <a:buNone/>
            </a:pPr>
            <a:endParaRPr lang="en-US" sz="800" b="1" dirty="0" smtClean="0">
              <a:ea typeface="ＭＳ Ｐゴシック" pitchFamily="34" charset="-128"/>
            </a:endParaRPr>
          </a:p>
          <a:p>
            <a:pPr lvl="1">
              <a:buFont typeface="Arial" pitchFamily="34" charset="0"/>
              <a:buChar char="•"/>
            </a:pPr>
            <a:r>
              <a:rPr lang="en-US" sz="3200" b="1" dirty="0" smtClean="0">
                <a:ea typeface="ＭＳ Ｐゴシック" pitchFamily="34" charset="-128"/>
              </a:rPr>
              <a:t>Some special considerations regarding vision and the environment</a:t>
            </a:r>
          </a:p>
          <a:p>
            <a:pPr lvl="1">
              <a:buNone/>
            </a:pPr>
            <a:endParaRPr lang="en-US" sz="800" b="1" dirty="0" smtClean="0">
              <a:ea typeface="ＭＳ Ｐゴシック" pitchFamily="34" charset="-128"/>
            </a:endParaRPr>
          </a:p>
          <a:p>
            <a:pPr lvl="1">
              <a:buFont typeface="Arial" pitchFamily="34" charset="0"/>
              <a:buChar char="•"/>
            </a:pPr>
            <a:r>
              <a:rPr lang="en-US" sz="3200" b="1" dirty="0" smtClean="0">
                <a:ea typeface="ＭＳ Ｐゴシック" pitchFamily="34" charset="-128"/>
              </a:rPr>
              <a:t>Implications for SSPs in working with DB people who have poor vision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algn="l" eaLnBrk="1" hangingPunct="1"/>
            <a:r>
              <a:rPr lang="en-US" b="1" dirty="0" smtClean="0">
                <a:ea typeface="ＭＳ Ｐゴシック" pitchFamily="34" charset="-128"/>
              </a:rPr>
              <a:t>Glare, cont.</a:t>
            </a:r>
          </a:p>
        </p:txBody>
      </p:sp>
      <p:sp>
        <p:nvSpPr>
          <p:cNvPr id="32770" name="Content Placeholder 2"/>
          <p:cNvSpPr>
            <a:spLocks noGrp="1"/>
          </p:cNvSpPr>
          <p:nvPr>
            <p:ph idx="4294967295"/>
          </p:nvPr>
        </p:nvSpPr>
        <p:spPr>
          <a:xfrm>
            <a:off x="457200" y="1371600"/>
            <a:ext cx="8229600" cy="4525963"/>
          </a:xfrm>
        </p:spPr>
        <p:txBody>
          <a:bodyPr/>
          <a:lstStyle/>
          <a:p>
            <a:pPr eaLnBrk="1" hangingPunct="1"/>
            <a:r>
              <a:rPr lang="en-US" b="1" dirty="0" smtClean="0">
                <a:ea typeface="ＭＳ Ｐゴシック" pitchFamily="34" charset="-128"/>
              </a:rPr>
              <a:t>Overhead light (including from the sun) often creates glare as does light in the visual field.</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Most people with low vision wear caps or hats with bills, or sunglasses that block glare from the sun or overhead light (even when indoors).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5" descr="IMG_4780.jpg"/>
          <p:cNvPicPr>
            <a:picLocks noChangeAspect="1"/>
          </p:cNvPicPr>
          <p:nvPr/>
        </p:nvPicPr>
        <p:blipFill>
          <a:blip r:embed="rId2" cstate="print"/>
          <a:srcRect l="6055" r="49023" b="25777"/>
          <a:stretch>
            <a:fillRect/>
          </a:stretch>
        </p:blipFill>
        <p:spPr bwMode="auto">
          <a:xfrm>
            <a:off x="609600" y="914400"/>
            <a:ext cx="3567113" cy="44196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4" name="Content Placeholder 4" descr="IMG_2603.JPG"/>
          <p:cNvPicPr>
            <a:picLocks noChangeAspect="1"/>
          </p:cNvPicPr>
          <p:nvPr/>
        </p:nvPicPr>
        <p:blipFill>
          <a:blip r:embed="rId3" cstate="print"/>
          <a:srcRect l="13857" r="22641"/>
          <a:stretch>
            <a:fillRect/>
          </a:stretch>
        </p:blipFill>
        <p:spPr bwMode="auto">
          <a:xfrm>
            <a:off x="4840288" y="914400"/>
            <a:ext cx="3741737" cy="44196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l" eaLnBrk="1" hangingPunct="1"/>
            <a:r>
              <a:rPr lang="en-US" b="1" dirty="0" smtClean="0">
                <a:ea typeface="ＭＳ Ｐゴシック" pitchFamily="34" charset="-128"/>
              </a:rPr>
              <a:t>Direction of Light</a:t>
            </a:r>
          </a:p>
        </p:txBody>
      </p:sp>
      <p:sp>
        <p:nvSpPr>
          <p:cNvPr id="34818" name="Content Placeholder 3"/>
          <p:cNvSpPr>
            <a:spLocks noGrp="1"/>
          </p:cNvSpPr>
          <p:nvPr>
            <p:ph sz="half" idx="1"/>
          </p:nvPr>
        </p:nvSpPr>
        <p:spPr>
          <a:xfrm>
            <a:off x="457200" y="1295401"/>
            <a:ext cx="8534400" cy="838200"/>
          </a:xfrm>
          <a:ln>
            <a:noFill/>
          </a:ln>
        </p:spPr>
        <p:txBody>
          <a:bodyPr/>
          <a:lstStyle/>
          <a:p>
            <a:pPr eaLnBrk="1" hangingPunct="1">
              <a:buNone/>
            </a:pPr>
            <a:r>
              <a:rPr lang="en-US" sz="3200" b="1" u="sng" dirty="0" smtClean="0">
                <a:ea typeface="ＭＳ Ｐゴシック" pitchFamily="34" charset="-128"/>
              </a:rPr>
              <a:t>Back Lit                     Front Lit  </a:t>
            </a:r>
          </a:p>
        </p:txBody>
      </p:sp>
      <p:pic>
        <p:nvPicPr>
          <p:cNvPr id="34820" name="Picture 5" descr="IMG_5872.JPG"/>
          <p:cNvPicPr>
            <a:picLocks noChangeAspect="1"/>
          </p:cNvPicPr>
          <p:nvPr/>
        </p:nvPicPr>
        <p:blipFill>
          <a:blip r:embed="rId2" cstate="print"/>
          <a:srcRect l="11481" r="7037" b="15758"/>
          <a:stretch>
            <a:fillRect/>
          </a:stretch>
        </p:blipFill>
        <p:spPr bwMode="auto">
          <a:xfrm>
            <a:off x="457200" y="2057400"/>
            <a:ext cx="3276600" cy="4515564"/>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821" name="Picture 6" descr="IMG_5873.JPG"/>
          <p:cNvPicPr>
            <a:picLocks noChangeAspect="1"/>
          </p:cNvPicPr>
          <p:nvPr/>
        </p:nvPicPr>
        <p:blipFill>
          <a:blip r:embed="rId3" cstate="print"/>
          <a:srcRect l="22285" r="1274" b="9814"/>
          <a:stretch>
            <a:fillRect/>
          </a:stretch>
        </p:blipFill>
        <p:spPr bwMode="auto">
          <a:xfrm>
            <a:off x="4480560" y="1981199"/>
            <a:ext cx="2987040" cy="452092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l" eaLnBrk="1" hangingPunct="1"/>
            <a:r>
              <a:rPr lang="en-US" b="1" smtClean="0">
                <a:ea typeface="ＭＳ Ｐゴシック" pitchFamily="34" charset="-128"/>
              </a:rPr>
              <a:t>Light &amp; Direction</a:t>
            </a:r>
          </a:p>
        </p:txBody>
      </p:sp>
      <p:sp>
        <p:nvSpPr>
          <p:cNvPr id="35842" name="Content Placeholder 3"/>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rPr>
              <a:t>The light should not be shining in your eyes, of course, but it is especially important that the light not be shining in the eyes of the DB person.</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The woman in the next slide is having to look into the light – not good.</a:t>
            </a:r>
          </a:p>
          <a:p>
            <a:pPr eaLnBrk="1" hangingPunct="1"/>
            <a:endParaRPr 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20101201114536_Capture.jpg"/>
          <p:cNvPicPr>
            <a:picLocks noChangeAspect="1"/>
          </p:cNvPicPr>
          <p:nvPr/>
        </p:nvPicPr>
        <p:blipFill>
          <a:blip r:embed="rId2" cstate="print"/>
          <a:srcRect l="4167" r="51666" b="36667"/>
          <a:stretch>
            <a:fillRect/>
          </a:stretch>
        </p:blipFill>
        <p:spPr bwMode="auto">
          <a:xfrm>
            <a:off x="457200" y="762000"/>
            <a:ext cx="6934200" cy="559276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algn="l"/>
            <a:r>
              <a:rPr lang="en-US" b="1" smtClean="0">
                <a:ea typeface="ＭＳ Ｐゴシック" pitchFamily="34" charset="-128"/>
              </a:rPr>
              <a:t>Adjustment Time</a:t>
            </a:r>
          </a:p>
        </p:txBody>
      </p:sp>
      <p:sp>
        <p:nvSpPr>
          <p:cNvPr id="37890"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rPr>
              <a:t>It also takes the person with poor vision longer to adjust to changes in light, especially going from bright to dim light, or vice versa.</a:t>
            </a:r>
          </a:p>
          <a:p>
            <a:pPr>
              <a:buNone/>
            </a:pPr>
            <a:endParaRPr lang="en-US" sz="800" b="1" dirty="0" smtClean="0">
              <a:ea typeface="ＭＳ Ｐゴシック" pitchFamily="34" charset="-128"/>
            </a:endParaRPr>
          </a:p>
          <a:p>
            <a:r>
              <a:rPr lang="en-US" b="1" dirty="0" smtClean="0">
                <a:ea typeface="ＭＳ Ｐゴシック" pitchFamily="34" charset="-128"/>
              </a:rPr>
              <a:t>This means when you enter a building, you will need to pause a few minutes for the DB person to adjust to the new lighting situation.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algn="l"/>
            <a:r>
              <a:rPr lang="en-US" b="1" smtClean="0">
                <a:ea typeface="ＭＳ Ｐゴシック" pitchFamily="34" charset="-128"/>
              </a:rPr>
              <a:t>SSPs and Clothes</a:t>
            </a:r>
          </a:p>
        </p:txBody>
      </p:sp>
      <p:sp>
        <p:nvSpPr>
          <p:cNvPr id="38914" name="Rectangle 3"/>
          <p:cNvSpPr>
            <a:spLocks noGrp="1"/>
          </p:cNvSpPr>
          <p:nvPr>
            <p:ph type="body" idx="1"/>
          </p:nvPr>
        </p:nvSpPr>
        <p:spPr>
          <a:xfrm>
            <a:off x="457200" y="1371600"/>
            <a:ext cx="8229600" cy="4525963"/>
          </a:xfrm>
        </p:spPr>
        <p:txBody>
          <a:bodyPr/>
          <a:lstStyle/>
          <a:p>
            <a:pPr eaLnBrk="1" hangingPunct="1"/>
            <a:r>
              <a:rPr lang="en-US" b="1" dirty="0" smtClean="0">
                <a:ea typeface="ＭＳ Ｐゴシック" pitchFamily="34" charset="-128"/>
              </a:rPr>
              <a:t>Wear plain, contrasting shirts and blouses (tops) so your signing is clear.</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White clothes make it easy to spot the person but difficult to read their signs.</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Dark colors absorb the light and prevent glare.</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Remove shiny jewelry, especially earrings</a:t>
            </a:r>
          </a:p>
          <a:p>
            <a:pPr eaLnBrk="1" hangingPunct="1"/>
            <a:endParaRPr lang="en-US" b="1" dirty="0" smtClean="0">
              <a:ea typeface="ＭＳ Ｐゴシック"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idx="4294967295"/>
          </p:nvPr>
        </p:nvSpPr>
        <p:spPr/>
        <p:txBody>
          <a:bodyPr/>
          <a:lstStyle/>
          <a:p>
            <a:pPr algn="l" eaLnBrk="1" hangingPunct="1"/>
            <a:r>
              <a:rPr lang="en-US" b="1" smtClean="0">
                <a:ea typeface="ＭＳ Ｐゴシック" pitchFamily="34" charset="-128"/>
              </a:rPr>
              <a:t>Bad Example</a:t>
            </a:r>
          </a:p>
        </p:txBody>
      </p:sp>
      <p:pic>
        <p:nvPicPr>
          <p:cNvPr id="39938" name="Content Placeholder 6" descr="IMG_5492.JPG"/>
          <p:cNvPicPr>
            <a:picLocks noGrp="1" noChangeAspect="1"/>
          </p:cNvPicPr>
          <p:nvPr>
            <p:ph sz="half" idx="4294967295"/>
          </p:nvPr>
        </p:nvPicPr>
        <p:blipFill>
          <a:blip r:embed="rId2" cstate="print"/>
          <a:srcRect/>
          <a:stretch>
            <a:fillRect/>
          </a:stretch>
        </p:blipFill>
        <p:spPr>
          <a:xfrm>
            <a:off x="457200" y="3173667"/>
            <a:ext cx="2438400" cy="3257296"/>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749" name="Picture 7" descr="IMG_5491.JPG"/>
          <p:cNvPicPr>
            <a:picLocks noChangeAspect="1"/>
          </p:cNvPicPr>
          <p:nvPr/>
        </p:nvPicPr>
        <p:blipFill>
          <a:blip r:embed="rId3" cstate="print"/>
          <a:srcRect/>
          <a:stretch>
            <a:fillRect/>
          </a:stretch>
        </p:blipFill>
        <p:spPr bwMode="auto">
          <a:xfrm>
            <a:off x="3429000" y="3108960"/>
            <a:ext cx="2514600" cy="33528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41" name="Rectangle 8"/>
          <p:cNvSpPr>
            <a:spLocks noChangeArrowheads="1"/>
          </p:cNvSpPr>
          <p:nvPr/>
        </p:nvSpPr>
        <p:spPr bwMode="auto">
          <a:xfrm>
            <a:off x="91440" y="1371600"/>
            <a:ext cx="9052560" cy="1569660"/>
          </a:xfrm>
          <a:prstGeom prst="rect">
            <a:avLst/>
          </a:prstGeom>
          <a:noFill/>
          <a:ln w="9525">
            <a:noFill/>
            <a:miter lim="800000"/>
            <a:headEnd/>
            <a:tailEnd/>
          </a:ln>
        </p:spPr>
        <p:txBody>
          <a:bodyPr wrap="square">
            <a:spAutoFit/>
          </a:bodyPr>
          <a:lstStyle/>
          <a:p>
            <a:pPr marL="457200" indent="-457200"/>
            <a:r>
              <a:rPr lang="en-US" sz="3200" b="1" dirty="0" smtClean="0">
                <a:latin typeface="+mn-lt"/>
                <a:cs typeface="Times New Roman" pitchFamily="18" charset="0"/>
              </a:rPr>
              <a:t>	Here </a:t>
            </a:r>
            <a:r>
              <a:rPr lang="en-US" sz="3200" b="1" dirty="0">
                <a:latin typeface="+mn-lt"/>
                <a:cs typeface="Times New Roman" pitchFamily="18" charset="0"/>
              </a:rPr>
              <a:t>the pale signer is wearing white.  The sun is behind him.  Add tunnel vision and it becomes very difficult to follow his signs.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a:lstStyle/>
          <a:p>
            <a:pPr algn="l" eaLnBrk="1" hangingPunct="1"/>
            <a:r>
              <a:rPr lang="en-US" b="1" dirty="0" smtClean="0">
                <a:ea typeface="ＭＳ Ｐゴシック" pitchFamily="34" charset="-128"/>
              </a:rPr>
              <a:t>Much Better</a:t>
            </a:r>
          </a:p>
        </p:txBody>
      </p:sp>
      <p:pic>
        <p:nvPicPr>
          <p:cNvPr id="40962" name="Content Placeholder 4" descr="IMG_5484.JPG"/>
          <p:cNvPicPr>
            <a:picLocks noGrp="1" noChangeAspect="1"/>
          </p:cNvPicPr>
          <p:nvPr>
            <p:ph sz="half" idx="4294967295"/>
          </p:nvPr>
        </p:nvPicPr>
        <p:blipFill>
          <a:blip r:embed="rId2" cstate="print"/>
          <a:srcRect/>
          <a:stretch>
            <a:fillRect/>
          </a:stretch>
        </p:blipFill>
        <p:spPr>
          <a:xfrm>
            <a:off x="457200" y="1524000"/>
            <a:ext cx="3543300" cy="47244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63" name="Content Placeholder 5" descr="IMG_5485.JPG"/>
          <p:cNvPicPr>
            <a:picLocks noGrp="1" noChangeAspect="1"/>
          </p:cNvPicPr>
          <p:nvPr>
            <p:ph sz="half" idx="4294967295"/>
          </p:nvPr>
        </p:nvPicPr>
        <p:blipFill>
          <a:blip r:embed="rId3" cstate="print"/>
          <a:srcRect/>
          <a:stretch>
            <a:fillRect/>
          </a:stretch>
        </p:blipFill>
        <p:spPr>
          <a:xfrm>
            <a:off x="4572000" y="1524000"/>
            <a:ext cx="3543300" cy="47244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457200" y="274638"/>
            <a:ext cx="8229600" cy="1325562"/>
          </a:xfrm>
        </p:spPr>
        <p:txBody>
          <a:bodyPr/>
          <a:lstStyle/>
          <a:p>
            <a:pPr algn="l" eaLnBrk="1" hangingPunct="1"/>
            <a:r>
              <a:rPr lang="en-US" b="1" dirty="0" smtClean="0">
                <a:ea typeface="ＭＳ Ｐゴシック" pitchFamily="34" charset="-128"/>
              </a:rPr>
              <a:t>Clothes with Good Contrast – Low Glare</a:t>
            </a:r>
          </a:p>
        </p:txBody>
      </p:sp>
      <p:pic>
        <p:nvPicPr>
          <p:cNvPr id="43010" name="Content Placeholder 3" descr="IMG_6367.JPG"/>
          <p:cNvPicPr>
            <a:picLocks noGrp="1" noChangeAspect="1"/>
          </p:cNvPicPr>
          <p:nvPr>
            <p:ph idx="4294967295"/>
          </p:nvPr>
        </p:nvPicPr>
        <p:blipFill>
          <a:blip r:embed="rId2" cstate="print"/>
          <a:srcRect t="11189" r="4680" b="8636"/>
          <a:stretch>
            <a:fillRect/>
          </a:stretch>
        </p:blipFill>
        <p:spPr>
          <a:xfrm>
            <a:off x="457200" y="1920240"/>
            <a:ext cx="4114800" cy="461486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idx="4294967295"/>
          </p:nvPr>
        </p:nvSpPr>
        <p:spPr>
          <a:xfrm>
            <a:off x="457200" y="2286000"/>
            <a:ext cx="8229600" cy="1143000"/>
          </a:xfrm>
        </p:spPr>
        <p:txBody>
          <a:bodyPr/>
          <a:lstStyle/>
          <a:p>
            <a:pPr algn="l" eaLnBrk="1" hangingPunct="1"/>
            <a:r>
              <a:rPr lang="en-US" sz="5400" b="1" dirty="0" smtClean="0">
                <a:ea typeface="ＭＳ Ｐゴシック" pitchFamily="34" charset="-128"/>
              </a:rPr>
              <a:t>POOR  ACUITY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457200" y="2286000"/>
            <a:ext cx="8229600" cy="1143000"/>
          </a:xfrm>
        </p:spPr>
        <p:txBody>
          <a:bodyPr/>
          <a:lstStyle/>
          <a:p>
            <a:pPr algn="l"/>
            <a:r>
              <a:rPr lang="en-US" sz="5400" b="1" dirty="0" smtClean="0">
                <a:ea typeface="ＭＳ Ｐゴシック" pitchFamily="34" charset="-128"/>
              </a:rPr>
              <a:t>PRINT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l" eaLnBrk="1" hangingPunct="1"/>
            <a:r>
              <a:rPr lang="en-US" b="1" smtClean="0">
                <a:ea typeface="ＭＳ Ｐゴシック" pitchFamily="34" charset="-128"/>
              </a:rPr>
              <a:t>Applying the Same Principles</a:t>
            </a:r>
          </a:p>
        </p:txBody>
      </p:sp>
      <p:sp>
        <p:nvSpPr>
          <p:cNvPr id="11267" name="Content Placeholder 2"/>
          <p:cNvSpPr>
            <a:spLocks noGrp="1"/>
          </p:cNvSpPr>
          <p:nvPr>
            <p:ph idx="1"/>
          </p:nvPr>
        </p:nvSpPr>
        <p:spPr>
          <a:xfrm>
            <a:off x="91440" y="1371600"/>
            <a:ext cx="8747760" cy="4525963"/>
          </a:xfrm>
        </p:spPr>
        <p:txBody>
          <a:bodyPr/>
          <a:lstStyle/>
          <a:p>
            <a:pPr eaLnBrk="1" hangingPunct="1">
              <a:buNone/>
              <a:defRPr/>
            </a:pPr>
            <a:r>
              <a:rPr lang="en-US" b="1" dirty="0" smtClean="0"/>
              <a:t>	The </a:t>
            </a:r>
            <a:r>
              <a:rPr lang="en-US" b="1" dirty="0"/>
              <a:t>same rules (by now very familiar to you) apply to print.</a:t>
            </a:r>
          </a:p>
          <a:p>
            <a:pPr marL="1314450" lvl="2" indent="-514350" eaLnBrk="1" hangingPunct="1">
              <a:buFont typeface="+mj-lt"/>
              <a:buAutoNum type="arabicPeriod"/>
              <a:defRPr/>
            </a:pPr>
            <a:r>
              <a:rPr lang="en-US" sz="3200" b="1" dirty="0" smtClean="0"/>
              <a:t>Good </a:t>
            </a:r>
            <a:r>
              <a:rPr lang="en-US" sz="3200" b="1" dirty="0"/>
              <a:t>contrast (including bold print</a:t>
            </a:r>
            <a:r>
              <a:rPr lang="en-US" sz="3200" b="1" dirty="0" smtClean="0"/>
              <a:t>)</a:t>
            </a:r>
          </a:p>
          <a:p>
            <a:pPr marL="1314450" lvl="2" indent="-514350" eaLnBrk="1" hangingPunct="1">
              <a:buFont typeface="+mj-lt"/>
              <a:buAutoNum type="arabicPeriod"/>
              <a:defRPr/>
            </a:pPr>
            <a:r>
              <a:rPr lang="en-US" sz="3200" b="1" dirty="0" smtClean="0"/>
              <a:t>Low </a:t>
            </a:r>
            <a:r>
              <a:rPr lang="en-US" sz="3200" b="1" dirty="0"/>
              <a:t>glare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l"/>
            <a:r>
              <a:rPr lang="en-US" b="1" smtClean="0">
                <a:ea typeface="ＭＳ Ｐゴシック" pitchFamily="34" charset="-128"/>
              </a:rPr>
              <a:t>Computer Print</a:t>
            </a:r>
          </a:p>
        </p:txBody>
      </p:sp>
      <p:sp>
        <p:nvSpPr>
          <p:cNvPr id="46082" name="Content Placeholder 2"/>
          <p:cNvSpPr>
            <a:spLocks noGrp="1"/>
          </p:cNvSpPr>
          <p:nvPr>
            <p:ph idx="1"/>
          </p:nvPr>
        </p:nvSpPr>
        <p:spPr>
          <a:xfrm>
            <a:off x="457200" y="1371600"/>
            <a:ext cx="8534400" cy="4525963"/>
          </a:xfrm>
        </p:spPr>
        <p:txBody>
          <a:bodyPr/>
          <a:lstStyle/>
          <a:p>
            <a:r>
              <a:rPr lang="en-US" b="1" dirty="0" smtClean="0">
                <a:ea typeface="ＭＳ Ｐゴシック" pitchFamily="34" charset="-128"/>
              </a:rPr>
              <a:t>You will notice that all the power points in this curriculum have a dark background (not white) and light lettering.  This makes for optimum contrast and minimum glare.</a:t>
            </a:r>
          </a:p>
          <a:p>
            <a:pPr>
              <a:buNone/>
            </a:pPr>
            <a:endParaRPr lang="en-US" sz="800" b="1" dirty="0" smtClean="0">
              <a:ea typeface="ＭＳ Ｐゴシック" pitchFamily="34" charset="-128"/>
            </a:endParaRPr>
          </a:p>
          <a:p>
            <a:r>
              <a:rPr lang="en-US" b="1" dirty="0" smtClean="0">
                <a:ea typeface="ＭＳ Ｐゴシック" pitchFamily="34" charset="-128"/>
              </a:rPr>
              <a:t>For paper, buff color makes a good choice since it is low-glare.</a:t>
            </a:r>
          </a:p>
          <a:p>
            <a:pPr>
              <a:buNone/>
            </a:pPr>
            <a:endParaRPr lang="en-US" sz="800" b="1" dirty="0" smtClean="0">
              <a:ea typeface="ＭＳ Ｐゴシック" pitchFamily="34" charset="-128"/>
            </a:endParaRPr>
          </a:p>
          <a:p>
            <a:r>
              <a:rPr lang="en-US" b="1" dirty="0" smtClean="0">
                <a:ea typeface="ＭＳ Ｐゴシック" pitchFamily="34" charset="-128"/>
              </a:rPr>
              <a:t>Felt-tip pens are also bolder and hence easier to see.  A pencil is not good at all.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gn="l" eaLnBrk="1" hangingPunct="1"/>
            <a:r>
              <a:rPr lang="en-US" b="1" smtClean="0">
                <a:ea typeface="ＭＳ Ｐゴシック" pitchFamily="34" charset="-128"/>
              </a:rPr>
              <a:t>Simulation</a:t>
            </a:r>
          </a:p>
        </p:txBody>
      </p:sp>
      <p:sp>
        <p:nvSpPr>
          <p:cNvPr id="47106" name="Content Placeholder 2"/>
          <p:cNvSpPr>
            <a:spLocks noGrp="1"/>
          </p:cNvSpPr>
          <p:nvPr>
            <p:ph idx="1"/>
          </p:nvPr>
        </p:nvSpPr>
        <p:spPr>
          <a:xfrm>
            <a:off x="457200" y="1371600"/>
            <a:ext cx="8534400" cy="4525963"/>
          </a:xfrm>
        </p:spPr>
        <p:txBody>
          <a:bodyPr/>
          <a:lstStyle/>
          <a:p>
            <a:pPr eaLnBrk="1" hangingPunct="1"/>
            <a:r>
              <a:rPr lang="en-US" b="1" dirty="0" smtClean="0">
                <a:ea typeface="ＭＳ Ｐゴシック" pitchFamily="34" charset="-128"/>
              </a:rPr>
              <a:t>Try the blurry vision or poor acuity simulators.</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As you begin work as an SSP it is beneficial to use simulators from time to time. </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Do this with your colleagues.  Give yourselves specific assignments or tasks.  Discuss your experiences with each other.  You will gain new insights.</a:t>
            </a:r>
          </a:p>
          <a:p>
            <a:pPr eaLnBrk="1" hangingPunct="1"/>
            <a:endParaRPr 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p:txBody>
          <a:bodyPr/>
          <a:lstStyle/>
          <a:p>
            <a:pPr algn="l"/>
            <a:r>
              <a:rPr lang="en-US" b="1" smtClean="0">
                <a:ea typeface="ＭＳ Ｐゴシック" pitchFamily="34" charset="-128"/>
              </a:rPr>
              <a:t>Conclusion</a:t>
            </a:r>
          </a:p>
        </p:txBody>
      </p:sp>
      <p:sp>
        <p:nvSpPr>
          <p:cNvPr id="48130" name="Content Placeholder 3"/>
          <p:cNvSpPr>
            <a:spLocks noGrp="1"/>
          </p:cNvSpPr>
          <p:nvPr>
            <p:ph idx="1"/>
          </p:nvPr>
        </p:nvSpPr>
        <p:spPr>
          <a:xfrm>
            <a:off x="457200" y="1371600"/>
            <a:ext cx="8229600" cy="4525963"/>
          </a:xfrm>
        </p:spPr>
        <p:txBody>
          <a:bodyPr/>
          <a:lstStyle/>
          <a:p>
            <a:r>
              <a:rPr lang="en-US" b="1" dirty="0" smtClean="0">
                <a:ea typeface="ＭＳ Ｐゴシック" pitchFamily="34" charset="-128"/>
              </a:rPr>
              <a:t>When a person has poor vision, a little change in the environment or from day to day may make a big difference.  Even a headache can put someone </a:t>
            </a:r>
            <a:r>
              <a:rPr lang="ja-JP" altLang="en-US" b="1" smtClean="0">
                <a:ea typeface="ＭＳ Ｐゴシック" pitchFamily="34" charset="-128"/>
              </a:rPr>
              <a:t>‘</a:t>
            </a:r>
            <a:r>
              <a:rPr lang="en-US" altLang="ja-JP" b="1" dirty="0" smtClean="0">
                <a:ea typeface="ＭＳ Ｐゴシック" pitchFamily="34" charset="-128"/>
              </a:rPr>
              <a:t>over the edge’.</a:t>
            </a:r>
          </a:p>
          <a:p>
            <a:pPr>
              <a:buNone/>
            </a:pPr>
            <a:endParaRPr lang="en-US" altLang="ja-JP" sz="800" b="1" dirty="0" smtClean="0">
              <a:ea typeface="ＭＳ Ｐゴシック" pitchFamily="34" charset="-128"/>
            </a:endParaRPr>
          </a:p>
          <a:p>
            <a:r>
              <a:rPr lang="en-US" b="1" dirty="0" smtClean="0">
                <a:ea typeface="ＭＳ Ｐゴシック" pitchFamily="34" charset="-128"/>
              </a:rPr>
              <a:t>Over time, the vision of people who are deaf-blind will typically continue to change.</a:t>
            </a:r>
          </a:p>
          <a:p>
            <a:pPr>
              <a:buNone/>
            </a:pPr>
            <a:endParaRPr lang="en-US" sz="800" b="1" dirty="0" smtClean="0">
              <a:ea typeface="ＭＳ Ｐゴシック" pitchFamily="34" charset="-128"/>
            </a:endParaRPr>
          </a:p>
          <a:p>
            <a:r>
              <a:rPr lang="en-US" b="1" dirty="0" smtClean="0">
                <a:ea typeface="ＭＳ Ｐゴシック" pitchFamily="34" charset="-128"/>
              </a:rPr>
              <a:t>Be alert to such changes.</a:t>
            </a:r>
          </a:p>
          <a:p>
            <a:endParaRPr 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algn="l" eaLnBrk="1" hangingPunct="1"/>
            <a:r>
              <a:rPr lang="en-US" b="1" dirty="0" smtClean="0">
                <a:ea typeface="ＭＳ Ｐゴシック" pitchFamily="34" charset="-128"/>
              </a:rPr>
              <a:t>Conclusion, cont.</a:t>
            </a:r>
          </a:p>
        </p:txBody>
      </p:sp>
      <p:sp>
        <p:nvSpPr>
          <p:cNvPr id="49154" name="Content Placeholder 2"/>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rPr>
              <a:t>Practice consciously so that these adjustments to your communicating will become natural to you and you will automatically choose appropriate clothing, where to position yourself, as well as notice what is most helpful and efficient while respecting the autonomy of the DB person.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algn="l"/>
            <a:r>
              <a:rPr lang="en-US" b="1" smtClean="0">
                <a:ea typeface="ＭＳ Ｐゴシック" pitchFamily="34" charset="-128"/>
              </a:rPr>
              <a:t>Blurry Vision</a:t>
            </a:r>
          </a:p>
        </p:txBody>
      </p:sp>
      <p:sp>
        <p:nvSpPr>
          <p:cNvPr id="16386" name="Rectangle 3"/>
          <p:cNvSpPr>
            <a:spLocks noGrp="1"/>
          </p:cNvSpPr>
          <p:nvPr>
            <p:ph type="body" idx="1"/>
          </p:nvPr>
        </p:nvSpPr>
        <p:spPr>
          <a:xfrm>
            <a:off x="457200" y="1371600"/>
            <a:ext cx="8686800" cy="4525963"/>
          </a:xfrm>
        </p:spPr>
        <p:txBody>
          <a:bodyPr/>
          <a:lstStyle/>
          <a:p>
            <a:r>
              <a:rPr lang="en-US" b="1" dirty="0" smtClean="0">
                <a:ea typeface="ＭＳ Ｐゴシック" pitchFamily="34" charset="-128"/>
              </a:rPr>
              <a:t>Some</a:t>
            </a:r>
            <a:r>
              <a:rPr lang="en-US" sz="2400" b="1" dirty="0" smtClean="0">
                <a:ea typeface="ＭＳ Ｐゴシック" pitchFamily="34" charset="-128"/>
              </a:rPr>
              <a:t> </a:t>
            </a:r>
            <a:r>
              <a:rPr lang="en-US" b="1" dirty="0" smtClean="0">
                <a:ea typeface="ＭＳ Ｐゴシック" pitchFamily="34" charset="-128"/>
              </a:rPr>
              <a:t>DB</a:t>
            </a:r>
            <a:r>
              <a:rPr lang="en-US" sz="2400" b="1" dirty="0" smtClean="0">
                <a:ea typeface="ＭＳ Ｐゴシック" pitchFamily="34" charset="-128"/>
              </a:rPr>
              <a:t> </a:t>
            </a:r>
            <a:r>
              <a:rPr lang="en-US" b="1" dirty="0" smtClean="0">
                <a:ea typeface="ＭＳ Ｐゴシック" pitchFamily="34" charset="-128"/>
              </a:rPr>
              <a:t>people</a:t>
            </a:r>
            <a:r>
              <a:rPr lang="en-US" sz="2400" b="1" dirty="0" smtClean="0">
                <a:ea typeface="ＭＳ Ｐゴシック" pitchFamily="34" charset="-128"/>
              </a:rPr>
              <a:t> </a:t>
            </a:r>
            <a:r>
              <a:rPr lang="en-US" b="1" dirty="0" smtClean="0">
                <a:ea typeface="ＭＳ Ｐゴシック" pitchFamily="34" charset="-128"/>
              </a:rPr>
              <a:t>do</a:t>
            </a:r>
            <a:r>
              <a:rPr lang="en-US" sz="2400" b="1" dirty="0" smtClean="0">
                <a:ea typeface="ＭＳ Ｐゴシック" pitchFamily="34" charset="-128"/>
              </a:rPr>
              <a:t> </a:t>
            </a:r>
            <a:r>
              <a:rPr lang="en-US" b="1" dirty="0" smtClean="0">
                <a:ea typeface="ＭＳ Ｐゴシック" pitchFamily="34" charset="-128"/>
              </a:rPr>
              <a:t>not</a:t>
            </a:r>
            <a:r>
              <a:rPr lang="en-US" sz="2400" b="1" dirty="0" smtClean="0">
                <a:ea typeface="ＭＳ Ｐゴシック" pitchFamily="34" charset="-128"/>
              </a:rPr>
              <a:t> </a:t>
            </a:r>
            <a:r>
              <a:rPr lang="en-US" b="1" dirty="0" smtClean="0">
                <a:ea typeface="ＭＳ Ｐゴシック" pitchFamily="34" charset="-128"/>
              </a:rPr>
              <a:t>have</a:t>
            </a:r>
            <a:r>
              <a:rPr lang="en-US" sz="2400" b="1" dirty="0" smtClean="0">
                <a:ea typeface="ＭＳ Ｐゴシック" pitchFamily="34" charset="-128"/>
              </a:rPr>
              <a:t> </a:t>
            </a:r>
            <a:r>
              <a:rPr lang="en-US" b="1" dirty="0" smtClean="0">
                <a:ea typeface="ＭＳ Ｐゴシック" pitchFamily="34" charset="-128"/>
              </a:rPr>
              <a:t>tunnel</a:t>
            </a:r>
            <a:r>
              <a:rPr lang="en-US" sz="2400" b="1" dirty="0" smtClean="0">
                <a:ea typeface="ＭＳ Ｐゴシック" pitchFamily="34" charset="-128"/>
              </a:rPr>
              <a:t> </a:t>
            </a:r>
            <a:r>
              <a:rPr lang="en-US" b="1" dirty="0" smtClean="0">
                <a:ea typeface="ＭＳ Ｐゴシック" pitchFamily="34" charset="-128"/>
              </a:rPr>
              <a:t>vision.</a:t>
            </a:r>
          </a:p>
          <a:p>
            <a:pPr>
              <a:buNone/>
            </a:pPr>
            <a:endParaRPr lang="en-US" sz="800" b="1" dirty="0" smtClean="0">
              <a:ea typeface="ＭＳ Ｐゴシック" pitchFamily="34" charset="-128"/>
            </a:endParaRPr>
          </a:p>
          <a:p>
            <a:r>
              <a:rPr lang="en-US" b="1" dirty="0" smtClean="0">
                <a:ea typeface="ＭＳ Ｐゴシック" pitchFamily="34" charset="-128"/>
              </a:rPr>
              <a:t>Macular degeneration and diabetic retinopathy, among other things, cause blindness that impairs central vision making it difficult to see detail.</a:t>
            </a:r>
          </a:p>
          <a:p>
            <a:pPr>
              <a:buNone/>
            </a:pPr>
            <a:endParaRPr lang="en-US" sz="800" b="1" dirty="0" smtClean="0">
              <a:ea typeface="ＭＳ Ｐゴシック" pitchFamily="34" charset="-128"/>
            </a:endParaRPr>
          </a:p>
          <a:p>
            <a:r>
              <a:rPr lang="en-US" b="1" dirty="0" smtClean="0">
                <a:ea typeface="ＭＳ Ｐゴシック" pitchFamily="34" charset="-128"/>
              </a:rPr>
              <a:t>This makes it difficult to recognize objects and people.</a:t>
            </a:r>
          </a:p>
          <a:p>
            <a:pPr>
              <a:buNone/>
            </a:pPr>
            <a:endParaRPr lang="en-US" sz="800" b="1" dirty="0" smtClean="0">
              <a:ea typeface="ＭＳ Ｐゴシック" pitchFamily="34" charset="-128"/>
            </a:endParaRPr>
          </a:p>
          <a:p>
            <a:r>
              <a:rPr lang="en-US" b="1" dirty="0" smtClean="0">
                <a:ea typeface="ＭＳ Ｐゴシック" pitchFamily="34" charset="-128"/>
              </a:rPr>
              <a:t>It also makes it difficult to read print.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idx="4294967295"/>
          </p:nvPr>
        </p:nvSpPr>
        <p:spPr/>
        <p:txBody>
          <a:bodyPr/>
          <a:lstStyle/>
          <a:p>
            <a:pPr algn="l" eaLnBrk="1" hangingPunct="1"/>
            <a:r>
              <a:rPr lang="en-US" b="1" dirty="0" smtClean="0">
                <a:ea typeface="ＭＳ Ｐゴシック" pitchFamily="34" charset="-128"/>
              </a:rPr>
              <a:t>Blurry Vision – Poor  Acuity</a:t>
            </a:r>
          </a:p>
        </p:txBody>
      </p:sp>
      <p:pic>
        <p:nvPicPr>
          <p:cNvPr id="17410" name="Content Placeholder 6" descr="IMG_5568.JPG"/>
          <p:cNvPicPr>
            <a:picLocks noGrp="1" noChangeAspect="1"/>
          </p:cNvPicPr>
          <p:nvPr>
            <p:ph sz="half" idx="4294967295"/>
          </p:nvPr>
        </p:nvPicPr>
        <p:blipFill>
          <a:blip r:embed="rId2" cstate="print"/>
          <a:srcRect/>
          <a:stretch>
            <a:fillRect/>
          </a:stretch>
        </p:blipFill>
        <p:spPr>
          <a:xfrm>
            <a:off x="457200" y="1554480"/>
            <a:ext cx="6477000" cy="48577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algn="l"/>
            <a:r>
              <a:rPr lang="en-US" b="1" dirty="0" smtClean="0">
                <a:ea typeface="ＭＳ Ｐゴシック" pitchFamily="34" charset="-128"/>
              </a:rPr>
              <a:t>It’</a:t>
            </a:r>
            <a:r>
              <a:rPr lang="en-US" altLang="ja-JP" b="1" dirty="0" smtClean="0">
                <a:ea typeface="ＭＳ Ｐゴシック" pitchFamily="34" charset="-128"/>
              </a:rPr>
              <a:t>s a picnic bench</a:t>
            </a:r>
            <a:endParaRPr lang="en-US" b="1" dirty="0" smtClean="0">
              <a:ea typeface="ＭＳ Ｐゴシック" pitchFamily="34" charset="-128"/>
            </a:endParaRPr>
          </a:p>
        </p:txBody>
      </p:sp>
      <p:pic>
        <p:nvPicPr>
          <p:cNvPr id="18434" name="Content Placeholder 7" descr="IMG_5567.JPG"/>
          <p:cNvPicPr>
            <a:picLocks noChangeAspect="1"/>
          </p:cNvPicPr>
          <p:nvPr/>
        </p:nvPicPr>
        <p:blipFill>
          <a:blip r:embed="rId2" cstate="print"/>
          <a:srcRect/>
          <a:stretch>
            <a:fillRect/>
          </a:stretch>
        </p:blipFill>
        <p:spPr bwMode="auto">
          <a:xfrm>
            <a:off x="457200" y="1447800"/>
            <a:ext cx="6553200" cy="49149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algn="l" eaLnBrk="1" hangingPunct="1"/>
            <a:r>
              <a:rPr lang="en-US" b="1" smtClean="0">
                <a:ea typeface="ＭＳ Ｐゴシック" pitchFamily="34" charset="-128"/>
              </a:rPr>
              <a:t>Close Vision</a:t>
            </a:r>
          </a:p>
        </p:txBody>
      </p:sp>
      <p:sp>
        <p:nvSpPr>
          <p:cNvPr id="19458" name="Content Placeholder 2"/>
          <p:cNvSpPr>
            <a:spLocks noGrp="1"/>
          </p:cNvSpPr>
          <p:nvPr>
            <p:ph idx="4294967295"/>
          </p:nvPr>
        </p:nvSpPr>
        <p:spPr>
          <a:xfrm>
            <a:off x="457200" y="1371600"/>
            <a:ext cx="8229600" cy="4525963"/>
          </a:xfrm>
        </p:spPr>
        <p:txBody>
          <a:bodyPr/>
          <a:lstStyle/>
          <a:p>
            <a:pPr eaLnBrk="1" hangingPunct="1"/>
            <a:r>
              <a:rPr lang="en-US" b="1" dirty="0" smtClean="0">
                <a:ea typeface="ＭＳ Ｐゴシック" pitchFamily="34" charset="-128"/>
              </a:rPr>
              <a:t>Blurry vision is sometimes called </a:t>
            </a:r>
            <a:r>
              <a:rPr lang="ja-JP" altLang="en-US" b="1" smtClean="0">
                <a:ea typeface="ＭＳ Ｐゴシック" pitchFamily="34" charset="-128"/>
              </a:rPr>
              <a:t>‘</a:t>
            </a:r>
            <a:r>
              <a:rPr lang="en-US" altLang="ja-JP" b="1" dirty="0" smtClean="0">
                <a:ea typeface="ＭＳ Ｐゴシック" pitchFamily="34" charset="-128"/>
              </a:rPr>
              <a:t>close vision</a:t>
            </a:r>
            <a:r>
              <a:rPr lang="ja-JP" altLang="en-US" b="1" smtClean="0">
                <a:ea typeface="ＭＳ Ｐゴシック" pitchFamily="34" charset="-128"/>
              </a:rPr>
              <a:t>’</a:t>
            </a:r>
            <a:r>
              <a:rPr lang="en-US" altLang="ja-JP" b="1" dirty="0" smtClean="0">
                <a:ea typeface="ＭＳ Ｐゴシック" pitchFamily="34" charset="-128"/>
              </a:rPr>
              <a:t>.  This is because when acuity is poor the person will need to stand close to see signing.</a:t>
            </a:r>
          </a:p>
          <a:p>
            <a:pPr eaLnBrk="1" hangingPunct="1">
              <a:buNone/>
            </a:pPr>
            <a:endParaRPr lang="en-US" altLang="ja-JP" sz="800" b="1" dirty="0" smtClean="0">
              <a:ea typeface="ＭＳ Ｐゴシック" pitchFamily="34" charset="-128"/>
            </a:endParaRPr>
          </a:p>
          <a:p>
            <a:pPr eaLnBrk="1" hangingPunct="1"/>
            <a:r>
              <a:rPr lang="en-US" b="1" dirty="0" smtClean="0">
                <a:ea typeface="ＭＳ Ｐゴシック" pitchFamily="34" charset="-128"/>
              </a:rPr>
              <a:t>Slowing your signing, especially when </a:t>
            </a:r>
            <a:r>
              <a:rPr lang="en-US" b="1" dirty="0" err="1" smtClean="0">
                <a:ea typeface="ＭＳ Ｐゴシック" pitchFamily="34" charset="-128"/>
              </a:rPr>
              <a:t>fingerspelling</a:t>
            </a:r>
            <a:r>
              <a:rPr lang="en-US" b="1" dirty="0" smtClean="0">
                <a:ea typeface="ＭＳ Ｐゴシック" pitchFamily="34" charset="-128"/>
              </a:rPr>
              <a:t>, helps.</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Some people with very blurry or close vision do better using tactile signing.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idx="4294967295"/>
          </p:nvPr>
        </p:nvSpPr>
        <p:spPr>
          <a:xfrm>
            <a:off x="457200" y="2286000"/>
            <a:ext cx="8229600" cy="1409700"/>
          </a:xfrm>
        </p:spPr>
        <p:txBody>
          <a:bodyPr/>
          <a:lstStyle/>
          <a:p>
            <a:pPr algn="l"/>
            <a:r>
              <a:rPr lang="en-US" sz="5400" b="1" dirty="0" smtClean="0">
                <a:ea typeface="ＭＳ Ｐゴシック" pitchFamily="34" charset="-128"/>
              </a:rPr>
              <a:t>POOR VISION AND </a:t>
            </a:r>
            <a:br>
              <a:rPr lang="en-US" sz="5400" b="1" dirty="0" smtClean="0">
                <a:ea typeface="ＭＳ Ｐゴシック" pitchFamily="34" charset="-128"/>
              </a:rPr>
            </a:br>
            <a:r>
              <a:rPr lang="en-US" sz="5400" b="1" dirty="0" smtClean="0">
                <a:ea typeface="ＭＳ Ｐゴシック" pitchFamily="34" charset="-128"/>
              </a:rPr>
              <a:t>THE ENVIRONMENT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algn="l"/>
            <a:r>
              <a:rPr lang="en-US" b="1" smtClean="0">
                <a:ea typeface="ＭＳ Ｐゴシック" pitchFamily="34" charset="-128"/>
              </a:rPr>
              <a:t>Locating...</a:t>
            </a:r>
          </a:p>
        </p:txBody>
      </p:sp>
      <p:sp>
        <p:nvSpPr>
          <p:cNvPr id="21506" name="Rectangle 3"/>
          <p:cNvSpPr>
            <a:spLocks noGrp="1"/>
          </p:cNvSpPr>
          <p:nvPr>
            <p:ph type="body" idx="1"/>
          </p:nvPr>
        </p:nvSpPr>
        <p:spPr>
          <a:xfrm>
            <a:off x="457200" y="1371600"/>
            <a:ext cx="8229600" cy="4525963"/>
          </a:xfrm>
        </p:spPr>
        <p:txBody>
          <a:bodyPr/>
          <a:lstStyle/>
          <a:p>
            <a:r>
              <a:rPr lang="en-US" b="1" dirty="0" smtClean="0">
                <a:ea typeface="ＭＳ Ｐゴシック" pitchFamily="34" charset="-128"/>
              </a:rPr>
              <a:t>With poor vision it is difficult to scan to locate objects or people.  SSPs help by pointing them out.</a:t>
            </a:r>
          </a:p>
          <a:p>
            <a:pPr>
              <a:buNone/>
            </a:pPr>
            <a:endParaRPr lang="en-US" sz="800" b="1" dirty="0" smtClean="0">
              <a:ea typeface="ＭＳ Ｐゴシック" pitchFamily="34" charset="-128"/>
            </a:endParaRPr>
          </a:p>
          <a:p>
            <a:r>
              <a:rPr lang="en-US" b="1" dirty="0" smtClean="0">
                <a:ea typeface="ＭＳ Ｐゴシック" pitchFamily="34" charset="-128"/>
              </a:rPr>
              <a:t>If you are showing the DB person an object, get close.</a:t>
            </a:r>
          </a:p>
          <a:p>
            <a:pPr>
              <a:buNone/>
            </a:pPr>
            <a:endParaRPr lang="en-US" sz="800" b="1" dirty="0" smtClean="0">
              <a:ea typeface="ＭＳ Ｐゴシック" pitchFamily="34" charset="-128"/>
            </a:endParaRPr>
          </a:p>
          <a:p>
            <a:r>
              <a:rPr lang="en-US" b="1" dirty="0" smtClean="0">
                <a:ea typeface="ＭＳ Ｐゴシック" pitchFamily="34" charset="-128"/>
              </a:rPr>
              <a:t>Touch is often very helpful.</a:t>
            </a:r>
          </a:p>
          <a:p>
            <a:endParaRPr lang="en-US" b="1" dirty="0" smtClean="0">
              <a:ea typeface="ＭＳ Ｐゴシック" pitchFamily="34" charset="-128"/>
            </a:endParaRPr>
          </a:p>
        </p:txBody>
      </p:sp>
    </p:spTree>
  </p:cSld>
  <p:clrMapOvr>
    <a:masterClrMapping/>
  </p:clrMapOvr>
</p:sld>
</file>

<file path=ppt/theme/theme1.xml><?xml version="1.0" encoding="utf-8"?>
<a:theme xmlns:a="http://schemas.openxmlformats.org/drawingml/2006/main" name="Theme1">
  <a:themeElements>
    <a:clrScheme name="NSSPPP">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1049</TotalTime>
  <Words>767</Words>
  <Application>Microsoft Office PowerPoint</Application>
  <PresentationFormat>On-screen Show (4:3)</PresentationFormat>
  <Paragraphs>115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Theme1</vt:lpstr>
      <vt:lpstr>Low Vision Part II</vt:lpstr>
      <vt:lpstr>Overview</vt:lpstr>
      <vt:lpstr>POOR  ACUITY</vt:lpstr>
      <vt:lpstr>Blurry Vision</vt:lpstr>
      <vt:lpstr>Blurry Vision – Poor  Acuity</vt:lpstr>
      <vt:lpstr>It’s a picnic bench</vt:lpstr>
      <vt:lpstr>Close Vision</vt:lpstr>
      <vt:lpstr>POOR VISION AND  THE ENVIRONMENT</vt:lpstr>
      <vt:lpstr>Locating...</vt:lpstr>
      <vt:lpstr>“Yes, that’s it”</vt:lpstr>
      <vt:lpstr>Edges and Contrast</vt:lpstr>
      <vt:lpstr>Steps</vt:lpstr>
      <vt:lpstr>LIGHT AND COMMUNICATION</vt:lpstr>
      <vt:lpstr>Lighting</vt:lpstr>
      <vt:lpstr>Dim Lighting</vt:lpstr>
      <vt:lpstr>Dim Light + Tunnel Vision</vt:lpstr>
      <vt:lpstr>Light, Glare and the SSP</vt:lpstr>
      <vt:lpstr>Glare</vt:lpstr>
      <vt:lpstr>Glare</vt:lpstr>
      <vt:lpstr>Glare, cont.</vt:lpstr>
      <vt:lpstr>Slide 21</vt:lpstr>
      <vt:lpstr>Direction of Light</vt:lpstr>
      <vt:lpstr>Light &amp; Direction</vt:lpstr>
      <vt:lpstr>Slide 24</vt:lpstr>
      <vt:lpstr>Adjustment Time</vt:lpstr>
      <vt:lpstr>SSPs and Clothes</vt:lpstr>
      <vt:lpstr>Bad Example</vt:lpstr>
      <vt:lpstr>Much Better</vt:lpstr>
      <vt:lpstr>Clothes with Good Contrast – Low Glare</vt:lpstr>
      <vt:lpstr>PRINT</vt:lpstr>
      <vt:lpstr>Applying the Same Principles</vt:lpstr>
      <vt:lpstr>Computer Print</vt:lpstr>
      <vt:lpstr>Simulation</vt:lpstr>
      <vt:lpstr>Conclusion</vt:lpstr>
      <vt:lpstr>Conclusion,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Vision</dc:title>
  <dc:creator>Theresa Smith</dc:creator>
  <cp:lastModifiedBy>DBSC</cp:lastModifiedBy>
  <cp:revision>27</cp:revision>
  <dcterms:created xsi:type="dcterms:W3CDTF">2011-07-16T17:09:16Z</dcterms:created>
  <dcterms:modified xsi:type="dcterms:W3CDTF">2012-01-02T20:34:22Z</dcterms:modified>
</cp:coreProperties>
</file>