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90" r:id="rId5"/>
    <p:sldId id="263" r:id="rId6"/>
    <p:sldId id="264" r:id="rId7"/>
    <p:sldId id="285" r:id="rId8"/>
    <p:sldId id="268" r:id="rId9"/>
    <p:sldId id="269" r:id="rId10"/>
    <p:sldId id="265" r:id="rId11"/>
    <p:sldId id="270" r:id="rId12"/>
    <p:sldId id="267" r:id="rId13"/>
    <p:sldId id="271" r:id="rId14"/>
    <p:sldId id="272" r:id="rId15"/>
    <p:sldId id="273" r:id="rId16"/>
    <p:sldId id="274" r:id="rId17"/>
    <p:sldId id="277" r:id="rId18"/>
    <p:sldId id="275" r:id="rId19"/>
    <p:sldId id="276" r:id="rId20"/>
    <p:sldId id="278" r:id="rId21"/>
    <p:sldId id="279" r:id="rId22"/>
    <p:sldId id="280" r:id="rId23"/>
    <p:sldId id="281" r:id="rId24"/>
    <p:sldId id="282" r:id="rId25"/>
    <p:sldId id="283" r:id="rId26"/>
    <p:sldId id="284" r:id="rId27"/>
    <p:sldId id="286" r:id="rId28"/>
    <p:sldId id="288" r:id="rId29"/>
    <p:sldId id="287" r:id="rId30"/>
    <p:sldId id="289" r:id="rId31"/>
    <p:sldId id="291"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7018584-C29A-4125-8CFD-E44CFCFF9A1A}" type="datetimeFigureOut">
              <a:rPr lang="en-US"/>
              <a:pPr>
                <a:defRPr/>
              </a:pPr>
              <a:t>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82B2AA-1FAF-49DB-8CEE-EFE44F7658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753D0E-10AF-4676-8D26-EB997F3703D6}" type="datetimeFigureOut">
              <a:rPr lang="en-US"/>
              <a:pPr>
                <a:defRPr/>
              </a:pPr>
              <a:t>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F949B-0629-4FC6-AE72-565E16AB24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2694F9-E5B4-4DA5-B0D7-88628DF78DA9}" type="datetimeFigureOut">
              <a:rPr lang="en-US"/>
              <a:pPr>
                <a:defRPr/>
              </a:pPr>
              <a:t>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DECB38-2461-4B65-8081-FD59D239045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292FBD-6FE7-46AF-91EB-778FDDB825B5}" type="datetimeFigureOut">
              <a:rPr lang="en-US"/>
              <a:pPr>
                <a:defRPr/>
              </a:pPr>
              <a:t>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41FD31-6EC4-47A4-B16E-A130584CBB8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60FD5D-EC3F-4D3B-8F32-8996747E32D5}" type="datetimeFigureOut">
              <a:rPr lang="en-US"/>
              <a:pPr>
                <a:defRPr/>
              </a:pPr>
              <a:t>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7613B0-C293-400F-84C8-754222923B1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22F1E7-D798-481F-97EC-F9DC70C742BB}" type="datetimeFigureOut">
              <a:rPr lang="en-US"/>
              <a:pPr>
                <a:defRPr/>
              </a:pPr>
              <a:t>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F0ABE7-24EC-4444-AF98-9A342D5347C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E2896A-719D-4423-B8E6-A40878D7B8EC}" type="datetimeFigureOut">
              <a:rPr lang="en-US"/>
              <a:pPr>
                <a:defRPr/>
              </a:pPr>
              <a:t>1/2/2012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86F3B0-CB8F-4CFB-9E32-0E81EDB562F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6B7253-EDA3-46A5-B236-B519E83567B3}" type="datetimeFigureOut">
              <a:rPr lang="en-US"/>
              <a:pPr>
                <a:defRPr/>
              </a:pPr>
              <a:t>1/2/2012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FE709E-4D20-4920-9F57-373EA36E7D9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EE5D31-7B23-453A-ADF2-4D90B1243345}" type="datetimeFigureOut">
              <a:rPr lang="en-US"/>
              <a:pPr>
                <a:defRPr/>
              </a:pPr>
              <a:t>1/2/2012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5D0C3A-00F5-4126-BD14-F1F281DDB97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AD2BB-A768-44B1-A0EC-0D36CA1186F8}" type="datetimeFigureOut">
              <a:rPr lang="en-US"/>
              <a:pPr>
                <a:defRPr/>
              </a:pPr>
              <a:t>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9A60B1-E4C8-42AE-A51E-6E4791EFDD0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4500A7-D160-4CE5-ABFD-1EA59A040F0E}" type="datetimeFigureOut">
              <a:rPr lang="en-US"/>
              <a:pPr>
                <a:defRPr/>
              </a:pPr>
              <a:t>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12D074-0A60-4BB0-AD80-72162234142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1D09E95-3826-4B50-957D-0607AEF887DD}" type="datetimeFigureOut">
              <a:rPr lang="en-US"/>
              <a:pPr>
                <a:defRPr/>
              </a:pPr>
              <a:t>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E919A6C-2202-4A33-A16D-5CE6562E0D8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828800"/>
            <a:ext cx="7772400" cy="1470025"/>
          </a:xfrm>
        </p:spPr>
        <p:txBody>
          <a:bodyPr/>
          <a:lstStyle/>
          <a:p>
            <a:pPr algn="l" eaLnBrk="1" hangingPunct="1"/>
            <a:r>
              <a:rPr lang="en-US" b="1" dirty="0" smtClean="0"/>
              <a:t>Guiding Part VI:</a:t>
            </a:r>
            <a:br>
              <a:rPr lang="en-US" b="1" dirty="0" smtClean="0"/>
            </a:br>
            <a:r>
              <a:rPr lang="en-US" b="1" dirty="0" smtClean="0"/>
              <a:t>Recreational Outings</a:t>
            </a:r>
          </a:p>
        </p:txBody>
      </p:sp>
      <p:sp>
        <p:nvSpPr>
          <p:cNvPr id="3" name="Subtitle 2"/>
          <p:cNvSpPr>
            <a:spLocks noGrp="1"/>
          </p:cNvSpPr>
          <p:nvPr>
            <p:ph type="subTitle" idx="1"/>
          </p:nvPr>
        </p:nvSpPr>
        <p:spPr>
          <a:xfrm>
            <a:off x="457200" y="3474720"/>
            <a:ext cx="6400800" cy="1752600"/>
          </a:xfrm>
        </p:spPr>
        <p:txBody>
          <a:bodyPr rtlCol="0">
            <a:normAutofit/>
          </a:bodyPr>
          <a:lstStyle/>
          <a:p>
            <a:pPr algn="l" eaLnBrk="1" fontAlgn="auto" hangingPunct="1">
              <a:spcAft>
                <a:spcPts val="0"/>
              </a:spcAft>
              <a:buFont typeface="Arial" pitchFamily="34" charset="0"/>
              <a:buNone/>
              <a:defRPr/>
            </a:pPr>
            <a:r>
              <a:rPr lang="en-US" b="1" dirty="0" smtClean="0">
                <a:solidFill>
                  <a:schemeClr val="tx1"/>
                </a:solidFill>
                <a:cs typeface="Times New Roman" pitchFamily="18" charset="0"/>
              </a:rPr>
              <a:t>Bonus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IMG_6314.JPG"/>
          <p:cNvPicPr>
            <a:picLocks noChangeAspect="1"/>
          </p:cNvPicPr>
          <p:nvPr/>
        </p:nvPicPr>
        <p:blipFill>
          <a:blip r:embed="rId2" cstate="print"/>
          <a:srcRect t="4349" r="17390" b="5797"/>
          <a:stretch>
            <a:fillRect/>
          </a:stretch>
        </p:blipFill>
        <p:spPr bwMode="auto">
          <a:xfrm>
            <a:off x="457200" y="1554480"/>
            <a:ext cx="6072188" cy="49530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3" name="Title 2"/>
          <p:cNvSpPr>
            <a:spLocks noGrp="1"/>
          </p:cNvSpPr>
          <p:nvPr>
            <p:ph type="title"/>
          </p:nvPr>
        </p:nvSpPr>
        <p:spPr/>
        <p:txBody>
          <a:bodyPr/>
          <a:lstStyle/>
          <a:p>
            <a:pPr algn="l" eaLnBrk="1" hangingPunct="1"/>
            <a:r>
              <a:rPr lang="en-US" b="1" dirty="0" smtClean="0"/>
              <a:t>A Bouncy Bridge - Fun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pPr algn="l" eaLnBrk="1" hangingPunct="1"/>
            <a:r>
              <a:rPr lang="en-US" b="1" smtClean="0">
                <a:latin typeface="+mn-lt"/>
              </a:rPr>
              <a:t>No Rail</a:t>
            </a:r>
          </a:p>
        </p:txBody>
      </p:sp>
      <p:sp>
        <p:nvSpPr>
          <p:cNvPr id="11267" name="Content Placeholder 3"/>
          <p:cNvSpPr>
            <a:spLocks noGrp="1"/>
          </p:cNvSpPr>
          <p:nvPr>
            <p:ph idx="1"/>
          </p:nvPr>
        </p:nvSpPr>
        <p:spPr>
          <a:xfrm>
            <a:off x="91440" y="1371600"/>
            <a:ext cx="8229600" cy="4525963"/>
          </a:xfrm>
        </p:spPr>
        <p:txBody>
          <a:bodyPr/>
          <a:lstStyle/>
          <a:p>
            <a:pPr eaLnBrk="1" hangingPunct="1">
              <a:buNone/>
            </a:pPr>
            <a:r>
              <a:rPr lang="en-US" b="1" dirty="0" smtClean="0">
                <a:cs typeface="Times New Roman" pitchFamily="18" charset="0"/>
              </a:rPr>
              <a:t>	In the previous picture, the bouncy bridge had hand-rails. In the next slide the bouncy foot-bridge to the swimming deck does not have any rails.  Talk with the DB person to see their preference.  One way is to stand in a line and the DB person place both hands on both shoulders for better balance.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5" descr="IMG_6296.JPG"/>
          <p:cNvPicPr>
            <a:picLocks noChangeAspect="1"/>
          </p:cNvPicPr>
          <p:nvPr/>
        </p:nvPicPr>
        <p:blipFill>
          <a:blip r:embed="rId2" cstate="print"/>
          <a:srcRect r="14261" b="13979"/>
          <a:stretch>
            <a:fillRect/>
          </a:stretch>
        </p:blipFill>
        <p:spPr bwMode="auto">
          <a:xfrm>
            <a:off x="457200" y="822960"/>
            <a:ext cx="7353300" cy="553243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US" b="1" smtClean="0">
                <a:latin typeface="+mn-lt"/>
              </a:rPr>
              <a:t>Snow</a:t>
            </a:r>
          </a:p>
        </p:txBody>
      </p:sp>
      <p:sp>
        <p:nvSpPr>
          <p:cNvPr id="13315" name="Content Placeholder 2"/>
          <p:cNvSpPr>
            <a:spLocks noGrp="1"/>
          </p:cNvSpPr>
          <p:nvPr>
            <p:ph idx="1"/>
          </p:nvPr>
        </p:nvSpPr>
        <p:spPr>
          <a:xfrm>
            <a:off x="91440" y="1371600"/>
            <a:ext cx="8229600" cy="4525963"/>
          </a:xfrm>
        </p:spPr>
        <p:txBody>
          <a:bodyPr/>
          <a:lstStyle/>
          <a:p>
            <a:pPr eaLnBrk="1" hangingPunct="1">
              <a:buNone/>
            </a:pPr>
            <a:r>
              <a:rPr lang="en-US" b="1" dirty="0" smtClean="0">
                <a:cs typeface="Times New Roman" pitchFamily="18" charset="0"/>
              </a:rPr>
              <a:t>	Snow can be slippery but that’s part of the fun.  If you’re prepared it should be fine and if you fall, it should be soft, right?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IMG_1489.jpg"/>
          <p:cNvPicPr>
            <a:picLocks noChangeAspect="1"/>
          </p:cNvPicPr>
          <p:nvPr/>
        </p:nvPicPr>
        <p:blipFill>
          <a:blip r:embed="rId2" cstate="print"/>
          <a:srcRect/>
          <a:stretch>
            <a:fillRect/>
          </a:stretch>
        </p:blipFill>
        <p:spPr bwMode="auto">
          <a:xfrm>
            <a:off x="457200" y="990600"/>
            <a:ext cx="7772400" cy="51816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b="1" smtClean="0">
                <a:latin typeface="+mn-lt"/>
              </a:rPr>
              <a:t>Exercise</a:t>
            </a:r>
          </a:p>
        </p:txBody>
      </p:sp>
      <p:sp>
        <p:nvSpPr>
          <p:cNvPr id="15363"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One mistake people make is thinking of DB people as fragile.  Of course, information is key.  A person can’t walk ‘blindly’ into the void. However, with information, being active is as essential for DB people as it is for the rest of us.</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Hiking, swimming, riding bikes and so forth should be accessible for DB people too.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IMG_2441.JPG"/>
          <p:cNvPicPr>
            <a:picLocks noChangeAspect="1"/>
          </p:cNvPicPr>
          <p:nvPr/>
        </p:nvPicPr>
        <p:blipFill>
          <a:blip r:embed="rId2" cstate="print"/>
          <a:srcRect/>
          <a:stretch>
            <a:fillRect/>
          </a:stretch>
        </p:blipFill>
        <p:spPr bwMode="auto">
          <a:xfrm>
            <a:off x="457200" y="914400"/>
            <a:ext cx="7112000" cy="53340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IMG_6469.JPG"/>
          <p:cNvPicPr>
            <a:picLocks noChangeAspect="1"/>
          </p:cNvPicPr>
          <p:nvPr/>
        </p:nvPicPr>
        <p:blipFill>
          <a:blip r:embed="rId2" cstate="print"/>
          <a:srcRect l="25833" t="16667" r="10834" b="6667"/>
          <a:stretch>
            <a:fillRect/>
          </a:stretch>
        </p:blipFill>
        <p:spPr bwMode="auto">
          <a:xfrm>
            <a:off x="457200" y="685800"/>
            <a:ext cx="6248400" cy="567213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b="1" smtClean="0">
                <a:latin typeface="+mn-lt"/>
              </a:rPr>
              <a:t>Variety</a:t>
            </a:r>
          </a:p>
        </p:txBody>
      </p:sp>
      <p:sp>
        <p:nvSpPr>
          <p:cNvPr id="18435"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Festivals are fun.  They can be a pleasant experience (things to touch, and to eat) and people to talk with.  They can be educational too. </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How are some of the crafts made?  What is popular now?  Who are the exhibitors and why are they there?  How many festivals are there in your area?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b="1" smtClean="0"/>
              <a:t>Plan</a:t>
            </a:r>
          </a:p>
        </p:txBody>
      </p:sp>
      <p:sp>
        <p:nvSpPr>
          <p:cNvPr id="19459"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Set up a recreation committee and plan fun things.  It will help new SSPs see how experienced SSPs work and learn while having fun.  It helps build community.</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Be creative and think of new things.  Of course you’ll have old favorites but don’t get stuck having a pot luck dinner month after month.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b="1" smtClean="0">
                <a:latin typeface="+mn-lt"/>
              </a:rPr>
              <a:t>The Terrain</a:t>
            </a:r>
          </a:p>
        </p:txBody>
      </p:sp>
      <p:sp>
        <p:nvSpPr>
          <p:cNvPr id="3075" name="Content Placeholder 3"/>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Recreational outings may include going to a swimming pool or out on a hike.</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Here the SSP-guide must be careful to watch the terrain; perhaps establishing signals or cues to communicate efficiently about changes or things to be aware of.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eaLnBrk="1" hangingPunct="1"/>
            <a:r>
              <a:rPr lang="en-US" b="1" smtClean="0">
                <a:latin typeface="+mn-lt"/>
              </a:rPr>
              <a:t>Broaden Your Contacts</a:t>
            </a:r>
          </a:p>
        </p:txBody>
      </p:sp>
      <p:sp>
        <p:nvSpPr>
          <p:cNvPr id="20483" name="Content Placeholder 2"/>
          <p:cNvSpPr>
            <a:spLocks noGrp="1"/>
          </p:cNvSpPr>
          <p:nvPr>
            <p:ph idx="1"/>
          </p:nvPr>
        </p:nvSpPr>
        <p:spPr>
          <a:xfrm>
            <a:off x="91440" y="1371600"/>
            <a:ext cx="8229600" cy="4525963"/>
          </a:xfrm>
        </p:spPr>
        <p:txBody>
          <a:bodyPr/>
          <a:lstStyle/>
          <a:p>
            <a:pPr eaLnBrk="1" hangingPunct="1">
              <a:buNone/>
            </a:pPr>
            <a:r>
              <a:rPr lang="en-US" b="1" dirty="0" smtClean="0">
                <a:cs typeface="Times New Roman" pitchFamily="18" charset="0"/>
              </a:rPr>
              <a:t>	You will be surprised at the things there are to do, and how many people will be happy to help support you, give you ideas and even offer their equipment at a reduced price.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4" descr="20110831092746 Conf bike_Capture.jpg"/>
          <p:cNvPicPr>
            <a:picLocks noChangeAspect="1"/>
          </p:cNvPicPr>
          <p:nvPr/>
        </p:nvPicPr>
        <p:blipFill>
          <a:blip r:embed="rId2" cstate="print"/>
          <a:srcRect/>
          <a:stretch>
            <a:fillRect/>
          </a:stretch>
        </p:blipFill>
        <p:spPr bwMode="auto">
          <a:xfrm>
            <a:off x="457200" y="1920240"/>
            <a:ext cx="7991475" cy="44958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7" name="TextBox 4"/>
          <p:cNvSpPr txBox="1">
            <a:spLocks noChangeArrowheads="1"/>
          </p:cNvSpPr>
          <p:nvPr/>
        </p:nvSpPr>
        <p:spPr bwMode="auto">
          <a:xfrm>
            <a:off x="457200" y="457200"/>
            <a:ext cx="8077200" cy="1077218"/>
          </a:xfrm>
          <a:prstGeom prst="rect">
            <a:avLst/>
          </a:prstGeom>
          <a:noFill/>
          <a:ln w="9525">
            <a:noFill/>
            <a:miter lim="800000"/>
            <a:headEnd/>
            <a:tailEnd/>
          </a:ln>
        </p:spPr>
        <p:txBody>
          <a:bodyPr>
            <a:spAutoFit/>
          </a:bodyPr>
          <a:lstStyle/>
          <a:p>
            <a:r>
              <a:rPr lang="en-US" sz="3200" b="1" dirty="0">
                <a:latin typeface="+mn-lt"/>
                <a:cs typeface="Times New Roman" pitchFamily="18" charset="0"/>
              </a:rPr>
              <a:t>A “conference bike” that seats 6 people, one driver, all pedal.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eaLnBrk="1" hangingPunct="1"/>
            <a:r>
              <a:rPr lang="en-US" b="1" smtClean="0">
                <a:latin typeface="+mn-lt"/>
              </a:rPr>
              <a:t>Showing the Bike</a:t>
            </a:r>
          </a:p>
        </p:txBody>
      </p:sp>
      <p:sp>
        <p:nvSpPr>
          <p:cNvPr id="22531" name="Content Placeholder 2"/>
          <p:cNvSpPr>
            <a:spLocks noGrp="1"/>
          </p:cNvSpPr>
          <p:nvPr>
            <p:ph idx="1"/>
          </p:nvPr>
        </p:nvSpPr>
        <p:spPr>
          <a:xfrm>
            <a:off x="91440" y="1371600"/>
            <a:ext cx="8229600" cy="4525963"/>
          </a:xfrm>
        </p:spPr>
        <p:txBody>
          <a:bodyPr/>
          <a:lstStyle/>
          <a:p>
            <a:pPr eaLnBrk="1" hangingPunct="1">
              <a:buNone/>
            </a:pPr>
            <a:r>
              <a:rPr lang="en-US" b="1" dirty="0" smtClean="0">
                <a:cs typeface="Times New Roman" pitchFamily="18" charset="0"/>
              </a:rPr>
              <a:t>	In the next slides, we see the SSP show a DB person a conference bike, explaining how it works.  Others mount and off they go.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MVI_6276-1.jpg"/>
          <p:cNvPicPr>
            <a:picLocks noChangeAspect="1"/>
          </p:cNvPicPr>
          <p:nvPr/>
        </p:nvPicPr>
        <p:blipFill>
          <a:blip r:embed="rId2" cstate="print"/>
          <a:srcRect l="10211" r="27464" b="12675"/>
          <a:stretch>
            <a:fillRect/>
          </a:stretch>
        </p:blipFill>
        <p:spPr bwMode="auto">
          <a:xfrm>
            <a:off x="457200" y="685800"/>
            <a:ext cx="5410200" cy="568642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MVI_6276-4.jpg"/>
          <p:cNvPicPr>
            <a:picLocks noChangeAspect="1"/>
          </p:cNvPicPr>
          <p:nvPr/>
        </p:nvPicPr>
        <p:blipFill>
          <a:blip r:embed="rId2" cstate="print"/>
          <a:srcRect r="10938"/>
          <a:stretch>
            <a:fillRect/>
          </a:stretch>
        </p:blipFill>
        <p:spPr bwMode="auto">
          <a:xfrm>
            <a:off x="457200" y="609600"/>
            <a:ext cx="6832600" cy="57531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MVI_6276-6.jpg"/>
          <p:cNvPicPr>
            <a:picLocks noChangeAspect="1"/>
          </p:cNvPicPr>
          <p:nvPr/>
        </p:nvPicPr>
        <p:blipFill>
          <a:blip r:embed="rId2" cstate="print"/>
          <a:srcRect r="10938" b="15370"/>
          <a:stretch>
            <a:fillRect/>
          </a:stretch>
        </p:blipFill>
        <p:spPr bwMode="auto">
          <a:xfrm>
            <a:off x="457200" y="1295400"/>
            <a:ext cx="6967250" cy="496538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3" name="TextBox 2"/>
          <p:cNvSpPr txBox="1">
            <a:spLocks noChangeArrowheads="1"/>
          </p:cNvSpPr>
          <p:nvPr/>
        </p:nvSpPr>
        <p:spPr bwMode="auto">
          <a:xfrm>
            <a:off x="457200" y="457200"/>
            <a:ext cx="6872394" cy="584775"/>
          </a:xfrm>
          <a:prstGeom prst="rect">
            <a:avLst/>
          </a:prstGeom>
          <a:noFill/>
          <a:ln w="9525">
            <a:noFill/>
            <a:miter lim="800000"/>
            <a:headEnd/>
            <a:tailEnd/>
          </a:ln>
        </p:spPr>
        <p:txBody>
          <a:bodyPr wrap="none">
            <a:spAutoFit/>
          </a:bodyPr>
          <a:lstStyle/>
          <a:p>
            <a:r>
              <a:rPr lang="en-US" sz="3200" b="1" dirty="0">
                <a:latin typeface="+mn-lt"/>
                <a:cs typeface="Times New Roman" pitchFamily="18" charset="0"/>
              </a:rPr>
              <a:t>One more person and we’re ready.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MVI_6277--7.jpg"/>
          <p:cNvPicPr>
            <a:picLocks noChangeAspect="1"/>
          </p:cNvPicPr>
          <p:nvPr/>
        </p:nvPicPr>
        <p:blipFill>
          <a:blip r:embed="rId2" cstate="print"/>
          <a:srcRect r="28516" b="14426"/>
          <a:stretch>
            <a:fillRect/>
          </a:stretch>
        </p:blipFill>
        <p:spPr bwMode="auto">
          <a:xfrm>
            <a:off x="457200" y="838200"/>
            <a:ext cx="6119813" cy="549592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eaLnBrk="1" hangingPunct="1"/>
            <a:r>
              <a:rPr lang="en-US" b="1" smtClean="0"/>
              <a:t>Fluency</a:t>
            </a:r>
          </a:p>
        </p:txBody>
      </p:sp>
      <p:sp>
        <p:nvSpPr>
          <p:cNvPr id="27651"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Guiding, like any skill, takes practice and with practice becomes smooth and virtually unconscious. </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As with any skill, it is important to avoid developing bad habits such as moving the DB person’s hand instead of guiding it, or proceeding without communicating clearly.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eaLnBrk="1" hangingPunct="1"/>
            <a:r>
              <a:rPr lang="en-US" b="1" dirty="0" smtClean="0">
                <a:latin typeface="+mn-lt"/>
              </a:rPr>
              <a:t>Multi-Tasking</a:t>
            </a:r>
          </a:p>
        </p:txBody>
      </p:sp>
      <p:sp>
        <p:nvSpPr>
          <p:cNvPr id="28675" name="Content Placeholder 2"/>
          <p:cNvSpPr>
            <a:spLocks noGrp="1"/>
          </p:cNvSpPr>
          <p:nvPr>
            <p:ph idx="1"/>
          </p:nvPr>
        </p:nvSpPr>
        <p:spPr>
          <a:xfrm>
            <a:off x="91440" y="1371600"/>
            <a:ext cx="8229600" cy="4525963"/>
          </a:xfrm>
        </p:spPr>
        <p:txBody>
          <a:bodyPr/>
          <a:lstStyle/>
          <a:p>
            <a:pPr eaLnBrk="1" hangingPunct="1">
              <a:buNone/>
            </a:pPr>
            <a:r>
              <a:rPr lang="en-US" b="1" dirty="0" smtClean="0">
                <a:cs typeface="Times New Roman" pitchFamily="18" charset="0"/>
              </a:rPr>
              <a:t>	In the next slide, the SSP listens to the DB person, checks out the food being served and gestures to the DB man to move forward a few steps in the line.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4" descr="MVI_5347-5.jpg"/>
          <p:cNvPicPr>
            <a:picLocks noGrp="1" noChangeAspect="1"/>
          </p:cNvPicPr>
          <p:nvPr>
            <p:ph idx="4294967295"/>
          </p:nvPr>
        </p:nvPicPr>
        <p:blipFill>
          <a:blip r:embed="rId2" cstate="print"/>
          <a:srcRect l="5859" r="10968"/>
          <a:stretch>
            <a:fillRect/>
          </a:stretch>
        </p:blipFill>
        <p:spPr>
          <a:xfrm>
            <a:off x="457200" y="609600"/>
            <a:ext cx="6423025" cy="57912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b="1" smtClean="0">
                <a:latin typeface="+mn-lt"/>
              </a:rPr>
              <a:t>Preparation</a:t>
            </a:r>
          </a:p>
        </p:txBody>
      </p:sp>
      <p:sp>
        <p:nvSpPr>
          <p:cNvPr id="4099"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You should be dressed appropriately for the activity.</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Remember to be sure your footwear supports you well and that your hands are free.</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Is a walking stick a good idea for your hike?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534400" cy="1143000"/>
          </a:xfrm>
        </p:spPr>
        <p:txBody>
          <a:bodyPr/>
          <a:lstStyle/>
          <a:p>
            <a:pPr algn="l" eaLnBrk="1" hangingPunct="1"/>
            <a:r>
              <a:rPr lang="en-US" b="1" smtClean="0">
                <a:latin typeface="+mn-lt"/>
              </a:rPr>
              <a:t>Conclusion</a:t>
            </a:r>
          </a:p>
        </p:txBody>
      </p:sp>
      <p:sp>
        <p:nvSpPr>
          <p:cNvPr id="30723" name="Content Placeholder 2"/>
          <p:cNvSpPr>
            <a:spLocks noGrp="1"/>
          </p:cNvSpPr>
          <p:nvPr>
            <p:ph idx="1"/>
          </p:nvPr>
        </p:nvSpPr>
        <p:spPr>
          <a:xfrm>
            <a:off x="457200" y="1371600"/>
            <a:ext cx="8534400" cy="4525963"/>
          </a:xfrm>
        </p:spPr>
        <p:txBody>
          <a:bodyPr/>
          <a:lstStyle/>
          <a:p>
            <a:pPr eaLnBrk="1" hangingPunct="1"/>
            <a:r>
              <a:rPr lang="en-US" b="1" dirty="0" smtClean="0">
                <a:cs typeface="Times New Roman" pitchFamily="18" charset="0"/>
              </a:rPr>
              <a:t>SSP-guiding for recreational activities will present multiple opportunities to enjoy being together as well as providing access.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534400" cy="1143000"/>
          </a:xfrm>
        </p:spPr>
        <p:txBody>
          <a:bodyPr/>
          <a:lstStyle/>
          <a:p>
            <a:pPr algn="l" eaLnBrk="1" hangingPunct="1"/>
            <a:r>
              <a:rPr lang="en-US" b="1" dirty="0" smtClean="0">
                <a:latin typeface="+mn-lt"/>
              </a:rPr>
              <a:t>Conclusion, cont.</a:t>
            </a:r>
          </a:p>
        </p:txBody>
      </p:sp>
      <p:sp>
        <p:nvSpPr>
          <p:cNvPr id="30723" name="Content Placeholder 2"/>
          <p:cNvSpPr>
            <a:spLocks noGrp="1"/>
          </p:cNvSpPr>
          <p:nvPr>
            <p:ph idx="1"/>
          </p:nvPr>
        </p:nvSpPr>
        <p:spPr>
          <a:xfrm>
            <a:off x="457200" y="1371600"/>
            <a:ext cx="8534400" cy="4525963"/>
          </a:xfrm>
        </p:spPr>
        <p:txBody>
          <a:bodyPr/>
          <a:lstStyle/>
          <a:p>
            <a:pPr eaLnBrk="1" hangingPunct="1"/>
            <a:r>
              <a:rPr lang="en-US" b="1" smtClean="0">
                <a:cs typeface="Times New Roman" pitchFamily="18" charset="0"/>
              </a:rPr>
              <a:t>It </a:t>
            </a:r>
            <a:r>
              <a:rPr lang="en-US" b="1" dirty="0" smtClean="0">
                <a:cs typeface="Times New Roman" pitchFamily="18" charset="0"/>
              </a:rPr>
              <a:t>will also present new guiding challenges as is impossible to  accurately predict everything that will come up – but following the principles of taking your time and communicating clearly, it will work.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b="1" dirty="0" smtClean="0">
                <a:latin typeface="+mn-lt"/>
              </a:rPr>
              <a:t>Preparation, cont.</a:t>
            </a:r>
          </a:p>
        </p:txBody>
      </p:sp>
      <p:sp>
        <p:nvSpPr>
          <p:cNvPr id="4099" name="Content Placeholder 2"/>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Would it be best to have two SSPs for each person?</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If animals are involved, any allergies?</a:t>
            </a:r>
          </a:p>
          <a:p>
            <a:pPr eaLnBrk="1" hangingPunct="1"/>
            <a:endParaRPr lang="en-U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US" b="1" dirty="0" smtClean="0"/>
              <a:t>Balance</a:t>
            </a:r>
          </a:p>
        </p:txBody>
      </p:sp>
      <p:pic>
        <p:nvPicPr>
          <p:cNvPr id="5123" name="Content Placeholder 3" descr="IMG_2304.JPG"/>
          <p:cNvPicPr>
            <a:picLocks noGrp="1" noChangeAspect="1"/>
          </p:cNvPicPr>
          <p:nvPr>
            <p:ph idx="1"/>
          </p:nvPr>
        </p:nvPicPr>
        <p:blipFill>
          <a:blip r:embed="rId2" cstate="print"/>
          <a:srcRect/>
          <a:stretch>
            <a:fillRect/>
          </a:stretch>
        </p:blipFill>
        <p:spPr>
          <a:xfrm>
            <a:off x="457200" y="1524000"/>
            <a:ext cx="3695736" cy="492918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IMG_6333.JPG"/>
          <p:cNvPicPr>
            <a:picLocks noChangeAspect="1"/>
          </p:cNvPicPr>
          <p:nvPr/>
        </p:nvPicPr>
        <p:blipFill>
          <a:blip r:embed="rId2" cstate="print"/>
          <a:srcRect b="25555"/>
          <a:stretch>
            <a:fillRect/>
          </a:stretch>
        </p:blipFill>
        <p:spPr bwMode="auto">
          <a:xfrm>
            <a:off x="457200" y="1371600"/>
            <a:ext cx="7924800" cy="442436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7" name="TextBox 4"/>
          <p:cNvSpPr txBox="1">
            <a:spLocks noChangeArrowheads="1"/>
          </p:cNvSpPr>
          <p:nvPr/>
        </p:nvSpPr>
        <p:spPr bwMode="auto">
          <a:xfrm>
            <a:off x="457200" y="457200"/>
            <a:ext cx="5892960" cy="584775"/>
          </a:xfrm>
          <a:prstGeom prst="rect">
            <a:avLst/>
          </a:prstGeom>
          <a:noFill/>
          <a:ln w="9525">
            <a:noFill/>
            <a:miter lim="800000"/>
            <a:headEnd/>
            <a:tailEnd/>
          </a:ln>
        </p:spPr>
        <p:txBody>
          <a:bodyPr wrap="none">
            <a:spAutoFit/>
          </a:bodyPr>
          <a:lstStyle/>
          <a:p>
            <a:r>
              <a:rPr lang="en-US" sz="3200" b="1" dirty="0">
                <a:latin typeface="+mn-lt"/>
                <a:cs typeface="Times New Roman" pitchFamily="18" charset="0"/>
              </a:rPr>
              <a:t>Getting into and out of boats.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IMG_6305.JPG"/>
          <p:cNvPicPr>
            <a:picLocks noChangeAspect="1"/>
          </p:cNvPicPr>
          <p:nvPr/>
        </p:nvPicPr>
        <p:blipFill>
          <a:blip r:embed="rId2" cstate="print"/>
          <a:srcRect/>
          <a:stretch>
            <a:fillRect/>
          </a:stretch>
        </p:blipFill>
        <p:spPr bwMode="auto">
          <a:xfrm>
            <a:off x="457200" y="838200"/>
            <a:ext cx="7239000" cy="542925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b="1" smtClean="0">
                <a:latin typeface="+mn-lt"/>
              </a:rPr>
              <a:t>Remember the Principles:</a:t>
            </a:r>
          </a:p>
        </p:txBody>
      </p:sp>
      <p:sp>
        <p:nvSpPr>
          <p:cNvPr id="8195" name="Content Placeholder 6"/>
          <p:cNvSpPr>
            <a:spLocks noGrp="1"/>
          </p:cNvSpPr>
          <p:nvPr>
            <p:ph idx="1"/>
          </p:nvPr>
        </p:nvSpPr>
        <p:spPr>
          <a:xfrm>
            <a:off x="457200" y="1371600"/>
            <a:ext cx="8229600" cy="4525963"/>
          </a:xfrm>
        </p:spPr>
        <p:txBody>
          <a:bodyPr/>
          <a:lstStyle/>
          <a:p>
            <a:pPr eaLnBrk="1" hangingPunct="1"/>
            <a:r>
              <a:rPr lang="en-US" b="1" dirty="0" smtClean="0">
                <a:cs typeface="Times New Roman" pitchFamily="18" charset="0"/>
              </a:rPr>
              <a:t>Take your time.</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Communicate.</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The DB person needs the information and then they move themselves.</a:t>
            </a:r>
          </a:p>
          <a:p>
            <a:pPr eaLnBrk="1" hangingPunct="1">
              <a:buNone/>
            </a:pPr>
            <a:endParaRPr lang="en-US" sz="800" b="1" dirty="0" smtClean="0">
              <a:cs typeface="Times New Roman" pitchFamily="18" charset="0"/>
            </a:endParaRPr>
          </a:p>
          <a:p>
            <a:pPr eaLnBrk="1" hangingPunct="1"/>
            <a:r>
              <a:rPr lang="en-US" b="1" dirty="0" smtClean="0">
                <a:cs typeface="Times New Roman" pitchFamily="18" charset="0"/>
              </a:rPr>
              <a:t>Where balance is an issue, as on stairs, holding the railing is often a DB person’s preference.</a:t>
            </a:r>
          </a:p>
          <a:p>
            <a:pPr eaLnBrk="1" hangingPunct="1"/>
            <a:endParaRPr lang="en-US"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4" descr="IMG_6295.JPG"/>
          <p:cNvPicPr>
            <a:picLocks noChangeAspect="1"/>
          </p:cNvPicPr>
          <p:nvPr/>
        </p:nvPicPr>
        <p:blipFill>
          <a:blip r:embed="rId2" cstate="print"/>
          <a:srcRect/>
          <a:stretch>
            <a:fillRect/>
          </a:stretch>
        </p:blipFill>
        <p:spPr bwMode="auto">
          <a:xfrm>
            <a:off x="457200" y="838200"/>
            <a:ext cx="7162800" cy="537527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NSSPPP">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3149</TotalTime>
  <Words>499</Words>
  <Application>Microsoft Office PowerPoint</Application>
  <PresentationFormat>On-screen Show (4:3)</PresentationFormat>
  <Paragraphs>59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Theme1</vt:lpstr>
      <vt:lpstr>Guiding Part VI: Recreational Outings</vt:lpstr>
      <vt:lpstr>The Terrain</vt:lpstr>
      <vt:lpstr>Preparation</vt:lpstr>
      <vt:lpstr>Preparation, cont.</vt:lpstr>
      <vt:lpstr>Balance</vt:lpstr>
      <vt:lpstr>Slide 6</vt:lpstr>
      <vt:lpstr>Slide 7</vt:lpstr>
      <vt:lpstr>Remember the Principles:</vt:lpstr>
      <vt:lpstr>Slide 9</vt:lpstr>
      <vt:lpstr>A Bouncy Bridge - Fun</vt:lpstr>
      <vt:lpstr>No Rail</vt:lpstr>
      <vt:lpstr>Slide 12</vt:lpstr>
      <vt:lpstr>Snow</vt:lpstr>
      <vt:lpstr>Slide 14</vt:lpstr>
      <vt:lpstr>Exercise</vt:lpstr>
      <vt:lpstr>Slide 16</vt:lpstr>
      <vt:lpstr>Slide 17</vt:lpstr>
      <vt:lpstr>Variety</vt:lpstr>
      <vt:lpstr>Plan</vt:lpstr>
      <vt:lpstr>Broaden Your Contacts</vt:lpstr>
      <vt:lpstr>Slide 21</vt:lpstr>
      <vt:lpstr>Showing the Bike</vt:lpstr>
      <vt:lpstr>Slide 23</vt:lpstr>
      <vt:lpstr>Slide 24</vt:lpstr>
      <vt:lpstr>Slide 25</vt:lpstr>
      <vt:lpstr>Slide 26</vt:lpstr>
      <vt:lpstr>Fluency</vt:lpstr>
      <vt:lpstr>Multi-Tasking</vt:lpstr>
      <vt:lpstr>Slide 29</vt:lpstr>
      <vt:lpstr>Conclusion</vt:lpstr>
      <vt:lpstr>Conclusion,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Part VI</dc:title>
  <dc:creator>theresa bernadette smith</dc:creator>
  <cp:lastModifiedBy>DBSC</cp:lastModifiedBy>
  <cp:revision>9</cp:revision>
  <dcterms:created xsi:type="dcterms:W3CDTF">2011-11-04T21:25:41Z</dcterms:created>
  <dcterms:modified xsi:type="dcterms:W3CDTF">2012-01-02T21:35:37Z</dcterms:modified>
</cp:coreProperties>
</file>