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95" r:id="rId4"/>
    <p:sldId id="257" r:id="rId5"/>
    <p:sldId id="258" r:id="rId6"/>
    <p:sldId id="298" r:id="rId7"/>
    <p:sldId id="259" r:id="rId8"/>
    <p:sldId id="260" r:id="rId9"/>
    <p:sldId id="301" r:id="rId10"/>
    <p:sldId id="261" r:id="rId11"/>
    <p:sldId id="262" r:id="rId12"/>
    <p:sldId id="263" r:id="rId13"/>
    <p:sldId id="288" r:id="rId14"/>
    <p:sldId id="264" r:id="rId15"/>
    <p:sldId id="265" r:id="rId16"/>
    <p:sldId id="290" r:id="rId17"/>
    <p:sldId id="291" r:id="rId18"/>
    <p:sldId id="266" r:id="rId19"/>
    <p:sldId id="267" r:id="rId20"/>
    <p:sldId id="292" r:id="rId21"/>
    <p:sldId id="268" r:id="rId22"/>
    <p:sldId id="293" r:id="rId23"/>
    <p:sldId id="269" r:id="rId24"/>
    <p:sldId id="271" r:id="rId25"/>
    <p:sldId id="302" r:id="rId26"/>
    <p:sldId id="272" r:id="rId27"/>
    <p:sldId id="274" r:id="rId28"/>
    <p:sldId id="296" r:id="rId29"/>
    <p:sldId id="303" r:id="rId30"/>
    <p:sldId id="300" r:id="rId31"/>
    <p:sldId id="284" r:id="rId32"/>
    <p:sldId id="275" r:id="rId33"/>
    <p:sldId id="304" r:id="rId34"/>
    <p:sldId id="282" r:id="rId35"/>
    <p:sldId id="305" r:id="rId36"/>
    <p:sldId id="299" r:id="rId37"/>
    <p:sldId id="278" r:id="rId38"/>
    <p:sldId id="279" r:id="rId39"/>
    <p:sldId id="281" r:id="rId40"/>
    <p:sldId id="280" r:id="rId41"/>
    <p:sldId id="297"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2BEEAF9-A76E-4DAA-B958-E6133C807141}" type="datetimeFigureOut">
              <a:rPr lang="en-US"/>
              <a:pPr>
                <a:defRPr/>
              </a:pPr>
              <a:t>12/29/2011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FC58B0-AA95-4FA9-A7B2-B378A0571AE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70DE34-014A-4EEE-A462-A568206B0D2F}" type="datetimeFigureOut">
              <a:rPr lang="en-US"/>
              <a:pPr>
                <a:defRPr/>
              </a:pPr>
              <a:t>12/29/2011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781935-3458-4915-89D8-1C413C6A84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EDD872-79C4-405D-BCD0-CF04E5EC13C4}" type="datetimeFigureOut">
              <a:rPr lang="en-US"/>
              <a:pPr>
                <a:defRPr/>
              </a:pPr>
              <a:t>12/29/2011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72EDE-9908-4AE8-A2C0-00D5773483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4EE555-0474-4712-AADA-0D67C9E9893D}" type="datetimeFigureOut">
              <a:rPr lang="en-US"/>
              <a:pPr>
                <a:defRPr/>
              </a:pPr>
              <a:t>12/29/2011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43D3A5-989F-44FB-B045-8225EE9E4F9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0F25DB-8D3F-4F93-BC54-9DA16FFE90C7}" type="datetimeFigureOut">
              <a:rPr lang="en-US"/>
              <a:pPr>
                <a:defRPr/>
              </a:pPr>
              <a:t>12/29/2011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B5770-6B9A-41EA-817B-78C50C8BE1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F03FAD-7BAF-4E3C-BA0F-D4B23E06D185}" type="datetimeFigureOut">
              <a:rPr lang="en-US"/>
              <a:pPr>
                <a:defRPr/>
              </a:pPr>
              <a:t>12/29/2011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26DFB3-FA60-40FD-92DF-EB98F5A4D1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96A6B4E-47C5-4BEE-B719-AC88BB005641}" type="datetimeFigureOut">
              <a:rPr lang="en-US"/>
              <a:pPr>
                <a:defRPr/>
              </a:pPr>
              <a:t>12/29/2011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64CF33-F20A-43A9-B97C-EE878959CAE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1E3B71-A294-4A78-9640-62DC44CF7925}" type="datetimeFigureOut">
              <a:rPr lang="en-US"/>
              <a:pPr>
                <a:defRPr/>
              </a:pPr>
              <a:t>12/29/2011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238C80-D81D-4319-A226-738ACA55D4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E1C159-EE5C-4D6E-BF51-8DA4E48970D7}" type="datetimeFigureOut">
              <a:rPr lang="en-US"/>
              <a:pPr>
                <a:defRPr/>
              </a:pPr>
              <a:t>12/29/2011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84394E-E20F-4CC1-A100-E0414D83D0C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CD5A84-402C-4890-9985-F15897CA7080}" type="datetimeFigureOut">
              <a:rPr lang="en-US"/>
              <a:pPr>
                <a:defRPr/>
              </a:pPr>
              <a:t>12/29/2011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AEC9C0-B16A-4A32-B608-89A92DACFC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503CC1-402A-4B99-AFD9-E25FC41FF85D}" type="datetimeFigureOut">
              <a:rPr lang="en-US"/>
              <a:pPr>
                <a:defRPr/>
              </a:pPr>
              <a:t>12/29/2011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4B4D82-6285-4D9E-B58C-4BBB108853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0C0EB83-D988-4573-A9C7-28619F141528}" type="datetimeFigureOut">
              <a:rPr lang="en-US"/>
              <a:pPr>
                <a:defRPr/>
              </a:pPr>
              <a:t>12/29/2011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3B23D1-C6F7-4D40-9257-EE0B127DA8D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1828800"/>
            <a:ext cx="7772400" cy="1981200"/>
          </a:xfrm>
        </p:spPr>
        <p:txBody>
          <a:bodyPr/>
          <a:lstStyle/>
          <a:p>
            <a:pPr algn="l" eaLnBrk="1" hangingPunct="1"/>
            <a:r>
              <a:rPr lang="en-US" b="1" dirty="0" smtClean="0"/>
              <a:t>Guiding Part I:</a:t>
            </a:r>
            <a:br>
              <a:rPr lang="en-US" b="1" dirty="0" smtClean="0"/>
            </a:br>
            <a:r>
              <a:rPr lang="en-US" b="1" dirty="0" smtClean="0"/>
              <a:t>SSP &amp; Sighted Guide: </a:t>
            </a:r>
            <a:br>
              <a:rPr lang="en-US" b="1" dirty="0" smtClean="0"/>
            </a:br>
            <a:r>
              <a:rPr lang="en-US" b="1" dirty="0" smtClean="0"/>
              <a:t>Two Functions in One Role</a:t>
            </a:r>
            <a:br>
              <a:rPr lang="en-US" b="1" dirty="0" smtClean="0"/>
            </a:br>
            <a:endParaRPr lang="en-US" b="1" dirty="0" smtClean="0"/>
          </a:p>
        </p:txBody>
      </p:sp>
      <p:sp>
        <p:nvSpPr>
          <p:cNvPr id="3" name="Subtitle 2"/>
          <p:cNvSpPr>
            <a:spLocks noGrp="1"/>
          </p:cNvSpPr>
          <p:nvPr>
            <p:ph type="subTitle" idx="1"/>
          </p:nvPr>
        </p:nvSpPr>
        <p:spPr>
          <a:xfrm>
            <a:off x="457200" y="3657600"/>
            <a:ext cx="6400800" cy="1752600"/>
          </a:xfrm>
        </p:spPr>
        <p:txBody>
          <a:bodyPr rtlCol="0">
            <a:normAutofit/>
          </a:bodyPr>
          <a:lstStyle/>
          <a:p>
            <a:pPr algn="l" eaLnBrk="1" fontAlgn="auto" hangingPunct="1">
              <a:spcAft>
                <a:spcPts val="0"/>
              </a:spcAft>
              <a:buFont typeface="Arial" pitchFamily="34" charset="0"/>
              <a:buNone/>
              <a:defRPr/>
            </a:pPr>
            <a:r>
              <a:rPr lang="en-US" b="1" dirty="0" smtClean="0">
                <a:solidFill>
                  <a:schemeClr val="tx1"/>
                </a:solidFill>
              </a:rPr>
              <a:t>Chapter </a:t>
            </a:r>
            <a:r>
              <a:rPr lang="en-US" b="1" dirty="0" smtClean="0">
                <a:solidFill>
                  <a:schemeClr val="tx1"/>
                </a:solidFill>
              </a:rPr>
              <a:t>4.1.5</a:t>
            </a:r>
            <a:endParaRPr lang="en-US" b="1" dirty="0" smtClean="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457200" y="2286000"/>
            <a:ext cx="8229600" cy="1143000"/>
          </a:xfrm>
        </p:spPr>
        <p:txBody>
          <a:bodyPr/>
          <a:lstStyle/>
          <a:p>
            <a:pPr algn="l" eaLnBrk="1" hangingPunct="1"/>
            <a:r>
              <a:rPr lang="en-US" sz="5400" b="1" dirty="0" smtClean="0"/>
              <a:t>BEING ORIENTED</a:t>
            </a:r>
            <a:endParaRPr lang="en-US" sz="54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eaLnBrk="1" hangingPunct="1"/>
            <a:r>
              <a:rPr lang="en-US" b="1" smtClean="0"/>
              <a:t>Guiding ≠ Walking</a:t>
            </a:r>
          </a:p>
        </p:txBody>
      </p:sp>
      <p:sp>
        <p:nvSpPr>
          <p:cNvPr id="11267" name="Content Placeholder 2"/>
          <p:cNvSpPr>
            <a:spLocks noGrp="1"/>
          </p:cNvSpPr>
          <p:nvPr>
            <p:ph idx="1"/>
          </p:nvPr>
        </p:nvSpPr>
        <p:spPr>
          <a:xfrm>
            <a:off x="457200" y="1371600"/>
            <a:ext cx="8458200" cy="4525963"/>
          </a:xfrm>
        </p:spPr>
        <p:txBody>
          <a:bodyPr/>
          <a:lstStyle/>
          <a:p>
            <a:pPr eaLnBrk="1" hangingPunct="1"/>
            <a:r>
              <a:rPr lang="en-US" b="1" dirty="0" smtClean="0"/>
              <a:t>Guiding is not simply walking while the DB person holds on</a:t>
            </a:r>
            <a:r>
              <a:rPr lang="en-US" b="1" dirty="0" smtClean="0"/>
              <a:t>.</a:t>
            </a:r>
          </a:p>
          <a:p>
            <a:pPr eaLnBrk="1" hangingPunct="1">
              <a:buNone/>
            </a:pPr>
            <a:endParaRPr lang="en-US" sz="800" b="1" dirty="0" smtClean="0"/>
          </a:p>
          <a:p>
            <a:pPr eaLnBrk="1" hangingPunct="1"/>
            <a:r>
              <a:rPr lang="en-US" b="1" dirty="0" smtClean="0"/>
              <a:t>Other power points and lessons talk about verbal ways of providing information, what kinds of information, and so on</a:t>
            </a:r>
            <a:r>
              <a:rPr lang="en-US" b="1" dirty="0" smtClean="0"/>
              <a:t>.</a:t>
            </a:r>
          </a:p>
          <a:p>
            <a:pPr eaLnBrk="1" hangingPunct="1">
              <a:buNone/>
            </a:pPr>
            <a:endParaRPr lang="en-US" sz="800" b="1" dirty="0" smtClean="0"/>
          </a:p>
          <a:p>
            <a:pPr eaLnBrk="1" hangingPunct="1"/>
            <a:r>
              <a:rPr lang="en-US" b="1" dirty="0" smtClean="0"/>
              <a:t>Here, we focus on using your body to communicate, supplemented by verbal information.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algn="l" eaLnBrk="1" hangingPunct="1"/>
            <a:r>
              <a:rPr lang="en-US" b="1" smtClean="0"/>
              <a:t>Orientation</a:t>
            </a:r>
          </a:p>
        </p:txBody>
      </p:sp>
      <p:sp>
        <p:nvSpPr>
          <p:cNvPr id="12291" name="Content Placeholder 4"/>
          <p:cNvSpPr>
            <a:spLocks noGrp="1"/>
          </p:cNvSpPr>
          <p:nvPr>
            <p:ph idx="1"/>
          </p:nvPr>
        </p:nvSpPr>
        <p:spPr>
          <a:xfrm>
            <a:off x="91440" y="1371600"/>
            <a:ext cx="8900160" cy="4800600"/>
          </a:xfrm>
        </p:spPr>
        <p:txBody>
          <a:bodyPr/>
          <a:lstStyle/>
          <a:p>
            <a:pPr eaLnBrk="1" hangingPunct="1">
              <a:buNone/>
            </a:pPr>
            <a:r>
              <a:rPr lang="en-US" b="1" dirty="0" smtClean="0"/>
              <a:t>	While </a:t>
            </a:r>
            <a:r>
              <a:rPr lang="en-US" b="1" dirty="0" smtClean="0"/>
              <a:t>they are waiting for the light rail, the SSP describes some of the art in the station.</a:t>
            </a:r>
          </a:p>
          <a:p>
            <a:pPr eaLnBrk="1" hangingPunct="1"/>
            <a:endParaRPr lang="en-US" b="1" dirty="0" smtClean="0"/>
          </a:p>
        </p:txBody>
      </p:sp>
      <p:pic>
        <p:nvPicPr>
          <p:cNvPr id="12292" name="Picture 8" descr="20101201102906 bubble art_Capture_2.jpg"/>
          <p:cNvPicPr>
            <a:picLocks noChangeAspect="1"/>
          </p:cNvPicPr>
          <p:nvPr/>
        </p:nvPicPr>
        <p:blipFill>
          <a:blip r:embed="rId2" cstate="print"/>
          <a:srcRect l="2499" r="5000"/>
          <a:stretch>
            <a:fillRect/>
          </a:stretch>
        </p:blipFill>
        <p:spPr bwMode="auto">
          <a:xfrm>
            <a:off x="457201" y="3124939"/>
            <a:ext cx="5562599" cy="338254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7" descr="20101201102906 bubble art_Capture.jpg"/>
          <p:cNvPicPr>
            <a:picLocks noChangeAspect="1"/>
          </p:cNvPicPr>
          <p:nvPr/>
        </p:nvPicPr>
        <p:blipFill>
          <a:blip r:embed="rId2" cstate="print"/>
          <a:srcRect/>
          <a:stretch>
            <a:fillRect/>
          </a:stretch>
        </p:blipFill>
        <p:spPr bwMode="auto">
          <a:xfrm>
            <a:off x="548640" y="1188720"/>
            <a:ext cx="7991475" cy="44958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457200" y="457200"/>
            <a:ext cx="8686800" cy="1600200"/>
          </a:xfrm>
        </p:spPr>
        <p:txBody>
          <a:bodyPr/>
          <a:lstStyle/>
          <a:p>
            <a:pPr algn="l" eaLnBrk="1" hangingPunct="1">
              <a:defRPr/>
            </a:pPr>
            <a:r>
              <a:rPr lang="en-US" sz="3200" b="1" dirty="0" smtClean="0">
                <a:latin typeface="+mn-lt"/>
              </a:rPr>
              <a:t>Before the train arrives, the SSP relates that there are about 20 other people waiting and a uniformed security officer is passing by.  All this is orientation to the space.</a:t>
            </a:r>
          </a:p>
        </p:txBody>
      </p:sp>
      <p:pic>
        <p:nvPicPr>
          <p:cNvPr id="14339" name="Content Placeholder 4" descr="20101201104203 boarding train_Capture_13.jpg"/>
          <p:cNvPicPr>
            <a:picLocks noChangeAspect="1"/>
          </p:cNvPicPr>
          <p:nvPr/>
        </p:nvPicPr>
        <p:blipFill>
          <a:blip r:embed="rId2" cstate="print"/>
          <a:srcRect l="11320"/>
          <a:stretch>
            <a:fillRect/>
          </a:stretch>
        </p:blipFill>
        <p:spPr bwMode="auto">
          <a:xfrm>
            <a:off x="457201" y="2513880"/>
            <a:ext cx="6248399" cy="3963119"/>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algn="l" eaLnBrk="1" hangingPunct="1"/>
            <a:r>
              <a:rPr lang="en-US" b="1" dirty="0" smtClean="0"/>
              <a:t>Anticipation</a:t>
            </a:r>
          </a:p>
        </p:txBody>
      </p:sp>
      <p:sp>
        <p:nvSpPr>
          <p:cNvPr id="15363" name="Content Placeholder 4"/>
          <p:cNvSpPr>
            <a:spLocks noGrp="1"/>
          </p:cNvSpPr>
          <p:nvPr>
            <p:ph sz="half" idx="4294967295"/>
          </p:nvPr>
        </p:nvSpPr>
        <p:spPr>
          <a:xfrm>
            <a:off x="0" y="1600200"/>
            <a:ext cx="3352800" cy="4525963"/>
          </a:xfrm>
        </p:spPr>
        <p:txBody>
          <a:bodyPr/>
          <a:lstStyle/>
          <a:p>
            <a:pPr eaLnBrk="1" hangingPunct="1">
              <a:buFont typeface="Arial" charset="0"/>
              <a:buNone/>
            </a:pPr>
            <a:endParaRPr lang="en-US" smtClean="0"/>
          </a:p>
          <a:p>
            <a:pPr eaLnBrk="1" hangingPunct="1"/>
            <a:endParaRPr lang="en-US" smtClean="0"/>
          </a:p>
        </p:txBody>
      </p:sp>
      <p:pic>
        <p:nvPicPr>
          <p:cNvPr id="15364" name="Content Placeholder 6" descr="20101201104203 boarding train_Capture.jpg"/>
          <p:cNvPicPr>
            <a:picLocks noGrp="1" noChangeAspect="1"/>
          </p:cNvPicPr>
          <p:nvPr>
            <p:ph sz="half" idx="4294967295"/>
          </p:nvPr>
        </p:nvPicPr>
        <p:blipFill>
          <a:blip r:embed="rId2" cstate="print"/>
          <a:srcRect l="11320" t="4053"/>
          <a:stretch>
            <a:fillRect/>
          </a:stretch>
        </p:blipFill>
        <p:spPr>
          <a:xfrm>
            <a:off x="457200" y="2194560"/>
            <a:ext cx="7043738" cy="428625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5" name="TextBox 5"/>
          <p:cNvSpPr txBox="1">
            <a:spLocks noChangeArrowheads="1"/>
          </p:cNvSpPr>
          <p:nvPr/>
        </p:nvSpPr>
        <p:spPr bwMode="auto">
          <a:xfrm>
            <a:off x="457200" y="1371600"/>
            <a:ext cx="5330305" cy="584775"/>
          </a:xfrm>
          <a:prstGeom prst="rect">
            <a:avLst/>
          </a:prstGeom>
          <a:noFill/>
          <a:ln w="9525">
            <a:noFill/>
            <a:miter lim="800000"/>
            <a:headEnd/>
            <a:tailEnd/>
          </a:ln>
        </p:spPr>
        <p:txBody>
          <a:bodyPr wrap="none">
            <a:spAutoFit/>
          </a:bodyPr>
          <a:lstStyle/>
          <a:p>
            <a:r>
              <a:rPr lang="en-US" sz="3200" b="1" dirty="0">
                <a:latin typeface="+mn-lt"/>
                <a:cs typeface="Times New Roman" pitchFamily="18" charset="0"/>
              </a:rPr>
              <a:t>“Now the train is coming.”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pPr algn="l" eaLnBrk="1" hangingPunct="1"/>
            <a:r>
              <a:rPr lang="en-US" b="1" smtClean="0"/>
              <a:t>Orientation</a:t>
            </a:r>
          </a:p>
        </p:txBody>
      </p:sp>
      <p:sp>
        <p:nvSpPr>
          <p:cNvPr id="16387" name="Content Placeholder 3"/>
          <p:cNvSpPr>
            <a:spLocks noGrp="1"/>
          </p:cNvSpPr>
          <p:nvPr>
            <p:ph idx="1"/>
          </p:nvPr>
        </p:nvSpPr>
        <p:spPr>
          <a:xfrm>
            <a:off x="457200" y="1371600"/>
            <a:ext cx="8229600" cy="4525963"/>
          </a:xfrm>
        </p:spPr>
        <p:txBody>
          <a:bodyPr/>
          <a:lstStyle/>
          <a:p>
            <a:pPr eaLnBrk="1" hangingPunct="1"/>
            <a:r>
              <a:rPr lang="en-US" b="1" dirty="0" smtClean="0"/>
              <a:t>Knowing how many people are in the area – that the SSP is paying attention and informing her – allows the DB person to feel both informed and safe.  Knowledge is a form of power</a:t>
            </a:r>
            <a:r>
              <a:rPr lang="en-US" b="1" dirty="0" smtClean="0"/>
              <a:t>.</a:t>
            </a:r>
          </a:p>
          <a:p>
            <a:pPr eaLnBrk="1" hangingPunct="1">
              <a:buNone/>
            </a:pPr>
            <a:endParaRPr lang="en-US" sz="800" b="1" dirty="0" smtClean="0"/>
          </a:p>
          <a:p>
            <a:pPr eaLnBrk="1" hangingPunct="1"/>
            <a:r>
              <a:rPr lang="en-US" b="1" dirty="0" smtClean="0"/>
              <a:t>Knowing that the train is coming allows the DB person to anticipate the next movements and not feel ‘surprised’.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eaLnBrk="1" hangingPunct="1"/>
            <a:r>
              <a:rPr lang="en-US" b="1" dirty="0" smtClean="0"/>
              <a:t>The Train is Here</a:t>
            </a:r>
          </a:p>
        </p:txBody>
      </p:sp>
      <p:pic>
        <p:nvPicPr>
          <p:cNvPr id="17411" name="Content Placeholder 4" descr="20101201104203 boarding train_Capture_2.jpg"/>
          <p:cNvPicPr>
            <a:picLocks noGrp="1" noChangeAspect="1"/>
          </p:cNvPicPr>
          <p:nvPr>
            <p:ph idx="1"/>
          </p:nvPr>
        </p:nvPicPr>
        <p:blipFill>
          <a:blip r:embed="rId2" cstate="print"/>
          <a:srcRect/>
          <a:stretch>
            <a:fillRect/>
          </a:stretch>
        </p:blipFill>
        <p:spPr>
          <a:xfrm>
            <a:off x="457200" y="1600200"/>
            <a:ext cx="7989888" cy="44958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US" b="1" dirty="0" smtClean="0"/>
              <a:t>The Train is </a:t>
            </a:r>
            <a:r>
              <a:rPr lang="en-US" b="1" dirty="0" smtClean="0"/>
              <a:t>Here, cont.</a:t>
            </a:r>
            <a:endParaRPr lang="en-US" b="1" dirty="0" smtClean="0"/>
          </a:p>
        </p:txBody>
      </p:sp>
      <p:sp>
        <p:nvSpPr>
          <p:cNvPr id="18435" name="TextBox 5"/>
          <p:cNvSpPr>
            <a:spLocks noGrp="1" noChangeArrowheads="1"/>
          </p:cNvSpPr>
          <p:nvPr>
            <p:ph idx="1"/>
          </p:nvPr>
        </p:nvSpPr>
        <p:spPr>
          <a:xfrm>
            <a:off x="457200" y="1371600"/>
            <a:ext cx="8229600" cy="3785652"/>
          </a:xfrm>
        </p:spPr>
        <p:txBody>
          <a:bodyPr>
            <a:spAutoFit/>
          </a:bodyPr>
          <a:lstStyle/>
          <a:p>
            <a:pPr eaLnBrk="1" hangingPunct="1"/>
            <a:r>
              <a:rPr lang="en-US" b="1" dirty="0" smtClean="0"/>
              <a:t>Above the SSP uses the “look-at” sign to both indicate what she is doing, and the direction</a:t>
            </a:r>
            <a:r>
              <a:rPr lang="en-US" b="1" dirty="0" smtClean="0"/>
              <a:t>.</a:t>
            </a:r>
          </a:p>
          <a:p>
            <a:pPr eaLnBrk="1" hangingPunct="1">
              <a:buNone/>
            </a:pPr>
            <a:endParaRPr lang="en-US" sz="800" b="1" dirty="0" smtClean="0"/>
          </a:p>
          <a:p>
            <a:pPr eaLnBrk="1" hangingPunct="1"/>
            <a:r>
              <a:rPr lang="en-US" b="1" dirty="0" smtClean="0"/>
              <a:t>As the train pulls up, the SSP reports that the train is pretty full and that there are only a few people getting off at this station.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eaLnBrk="1" hangingPunct="1"/>
            <a:r>
              <a:rPr lang="en-US" b="1" smtClean="0"/>
              <a:t>Getting Ready to Board</a:t>
            </a:r>
          </a:p>
        </p:txBody>
      </p:sp>
      <p:sp>
        <p:nvSpPr>
          <p:cNvPr id="19459" name="Content Placeholder 2"/>
          <p:cNvSpPr>
            <a:spLocks noGrp="1"/>
          </p:cNvSpPr>
          <p:nvPr>
            <p:ph idx="1"/>
          </p:nvPr>
        </p:nvSpPr>
        <p:spPr>
          <a:xfrm>
            <a:off x="457200" y="1371600"/>
            <a:ext cx="8229600" cy="4525963"/>
          </a:xfrm>
        </p:spPr>
        <p:txBody>
          <a:bodyPr/>
          <a:lstStyle/>
          <a:p>
            <a:pPr eaLnBrk="1" hangingPunct="1"/>
            <a:r>
              <a:rPr lang="en-US" b="1" dirty="0" smtClean="0"/>
              <a:t>The deaf-blind woman is oriented to the space and what is happening and readies her cane to move forward</a:t>
            </a:r>
            <a:r>
              <a:rPr lang="en-US" b="1" dirty="0" smtClean="0"/>
              <a:t>.</a:t>
            </a:r>
          </a:p>
          <a:p>
            <a:pPr eaLnBrk="1" hangingPunct="1">
              <a:buNone/>
            </a:pPr>
            <a:endParaRPr lang="en-US" sz="800" b="1" dirty="0" smtClean="0"/>
          </a:p>
          <a:p>
            <a:pPr eaLnBrk="1" hangingPunct="1"/>
            <a:r>
              <a:rPr lang="en-US" b="1" dirty="0" smtClean="0"/>
              <a:t>The man passing (next slide) says “Good morning” and the SSP interprets the comment.</a:t>
            </a:r>
          </a:p>
          <a:p>
            <a:pPr eaLnBrk="1" hangingPunct="1"/>
            <a:endParaRPr lang="en-US"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eaLnBrk="1" hangingPunct="1"/>
            <a:r>
              <a:rPr lang="en-US" b="1" smtClean="0"/>
              <a:t>Overview</a:t>
            </a:r>
          </a:p>
        </p:txBody>
      </p:sp>
      <p:sp>
        <p:nvSpPr>
          <p:cNvPr id="3075" name="Content Placeholder 2"/>
          <p:cNvSpPr>
            <a:spLocks noGrp="1"/>
          </p:cNvSpPr>
          <p:nvPr>
            <p:ph idx="1"/>
          </p:nvPr>
        </p:nvSpPr>
        <p:spPr>
          <a:xfrm>
            <a:off x="457200" y="1371600"/>
            <a:ext cx="8382000" cy="4678363"/>
          </a:xfrm>
        </p:spPr>
        <p:txBody>
          <a:bodyPr/>
          <a:lstStyle/>
          <a:p>
            <a:pPr eaLnBrk="1" hangingPunct="1"/>
            <a:r>
              <a:rPr lang="en-US" b="1" dirty="0" smtClean="0"/>
              <a:t>Working as an SSP includes the task of ‘sighted guide’, including its techniques</a:t>
            </a:r>
            <a:r>
              <a:rPr lang="en-US" b="1" dirty="0" smtClean="0"/>
              <a:t>.</a:t>
            </a:r>
          </a:p>
          <a:p>
            <a:pPr eaLnBrk="1" hangingPunct="1">
              <a:buNone/>
            </a:pPr>
            <a:endParaRPr lang="en-US" sz="800" b="1" dirty="0" smtClean="0"/>
          </a:p>
          <a:p>
            <a:pPr eaLnBrk="1" hangingPunct="1"/>
            <a:r>
              <a:rPr lang="en-US" b="1" dirty="0" smtClean="0"/>
              <a:t>This series of power-point presentations on “Guiding”  illustrates and explains these techniques.</a:t>
            </a:r>
          </a:p>
          <a:p>
            <a:pPr eaLnBrk="1" hangingPunct="1"/>
            <a:endParaRPr lang="en-US"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4" descr="20101201104203 boarding train_Capture_9.jpg"/>
          <p:cNvPicPr>
            <a:picLocks noChangeAspect="1"/>
          </p:cNvPicPr>
          <p:nvPr/>
        </p:nvPicPr>
        <p:blipFill>
          <a:blip r:embed="rId2" cstate="print"/>
          <a:srcRect l="6670" r="22231"/>
          <a:stretch>
            <a:fillRect/>
          </a:stretch>
        </p:blipFill>
        <p:spPr bwMode="auto">
          <a:xfrm>
            <a:off x="457200" y="914400"/>
            <a:ext cx="6743700" cy="533717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eaLnBrk="1" hangingPunct="1"/>
            <a:r>
              <a:rPr lang="en-US" b="1" smtClean="0"/>
              <a:t>The SSP Orients Herself</a:t>
            </a:r>
          </a:p>
        </p:txBody>
      </p:sp>
      <p:sp>
        <p:nvSpPr>
          <p:cNvPr id="21507" name="Content Placeholder 2"/>
          <p:cNvSpPr>
            <a:spLocks noGrp="1"/>
          </p:cNvSpPr>
          <p:nvPr>
            <p:ph idx="1"/>
          </p:nvPr>
        </p:nvSpPr>
        <p:spPr>
          <a:xfrm>
            <a:off x="91440" y="1371600"/>
            <a:ext cx="8229600" cy="4525963"/>
          </a:xfrm>
        </p:spPr>
        <p:txBody>
          <a:bodyPr/>
          <a:lstStyle/>
          <a:p>
            <a:pPr eaLnBrk="1" hangingPunct="1">
              <a:buNone/>
            </a:pPr>
            <a:r>
              <a:rPr lang="en-US" b="1" dirty="0" smtClean="0"/>
              <a:t>	As </a:t>
            </a:r>
            <a:r>
              <a:rPr lang="en-US" b="1" dirty="0" smtClean="0"/>
              <a:t>they go through the train doors in the next slide, the SSP</a:t>
            </a:r>
            <a:r>
              <a:rPr lang="en-US" b="1" dirty="0" smtClean="0"/>
              <a:t>:</a:t>
            </a:r>
          </a:p>
          <a:p>
            <a:pPr eaLnBrk="1" hangingPunct="1">
              <a:buNone/>
            </a:pPr>
            <a:endParaRPr lang="en-US" sz="800" b="1" dirty="0" smtClean="0"/>
          </a:p>
          <a:p>
            <a:pPr lvl="1" eaLnBrk="1" hangingPunct="1">
              <a:buFont typeface="Arial" charset="0"/>
              <a:buChar char="•"/>
            </a:pPr>
            <a:r>
              <a:rPr lang="en-US" sz="3200" b="1" dirty="0" smtClean="0"/>
              <a:t>looks at the path, and </a:t>
            </a:r>
            <a:endParaRPr lang="en-US" sz="3200" b="1" dirty="0" smtClean="0"/>
          </a:p>
          <a:p>
            <a:pPr lvl="1" eaLnBrk="1" hangingPunct="1">
              <a:buNone/>
            </a:pPr>
            <a:endParaRPr lang="en-US" sz="800" b="1" dirty="0" smtClean="0"/>
          </a:p>
          <a:p>
            <a:pPr lvl="1" eaLnBrk="1" hangingPunct="1">
              <a:buFont typeface="Arial" charset="0"/>
              <a:buChar char="•"/>
            </a:pPr>
            <a:r>
              <a:rPr lang="en-US" sz="3200" b="1" dirty="0" smtClean="0"/>
              <a:t>uses her left arm to locate the side of the door</a:t>
            </a:r>
            <a:r>
              <a:rPr lang="en-US" sz="3200" b="1" dirty="0" smtClean="0"/>
              <a:t>.</a:t>
            </a:r>
          </a:p>
          <a:p>
            <a:pPr lvl="1" eaLnBrk="1" hangingPunct="1">
              <a:buNone/>
            </a:pPr>
            <a:endParaRPr lang="en-US" sz="800" b="1" dirty="0" smtClean="0"/>
          </a:p>
          <a:p>
            <a:pPr eaLnBrk="1" hangingPunct="1">
              <a:buNone/>
            </a:pPr>
            <a:r>
              <a:rPr lang="en-US" b="1" dirty="0" smtClean="0"/>
              <a:t>	The </a:t>
            </a:r>
            <a:r>
              <a:rPr lang="en-US" b="1" dirty="0" smtClean="0"/>
              <a:t>DB person uses her cane and vision on the path.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4" descr="20101201104203 boarding train_Capture_5.jpg"/>
          <p:cNvPicPr>
            <a:picLocks noChangeAspect="1"/>
          </p:cNvPicPr>
          <p:nvPr/>
        </p:nvPicPr>
        <p:blipFill>
          <a:blip r:embed="rId2" cstate="print"/>
          <a:srcRect l="6825"/>
          <a:stretch>
            <a:fillRect/>
          </a:stretch>
        </p:blipFill>
        <p:spPr bwMode="auto">
          <a:xfrm>
            <a:off x="457200" y="1219200"/>
            <a:ext cx="7761288" cy="46863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eaLnBrk="1" hangingPunct="1"/>
            <a:r>
              <a:rPr lang="en-US" b="1" smtClean="0"/>
              <a:t>Where to sit?</a:t>
            </a:r>
          </a:p>
        </p:txBody>
      </p:sp>
      <p:sp>
        <p:nvSpPr>
          <p:cNvPr id="23555" name="Content Placeholder 2"/>
          <p:cNvSpPr>
            <a:spLocks noGrp="1"/>
          </p:cNvSpPr>
          <p:nvPr>
            <p:ph sz="half" idx="1"/>
          </p:nvPr>
        </p:nvSpPr>
        <p:spPr>
          <a:xfrm>
            <a:off x="91440" y="1371600"/>
            <a:ext cx="8900160" cy="4525963"/>
          </a:xfrm>
        </p:spPr>
        <p:txBody>
          <a:bodyPr/>
          <a:lstStyle/>
          <a:p>
            <a:pPr eaLnBrk="1" hangingPunct="1">
              <a:buNone/>
            </a:pPr>
            <a:r>
              <a:rPr lang="en-US" sz="3200" b="1" dirty="0" smtClean="0"/>
              <a:t>	Once </a:t>
            </a:r>
            <a:r>
              <a:rPr lang="en-US" sz="3200" b="1" dirty="0" smtClean="0"/>
              <a:t>inside the train, the SSP describes the available seating so the DB person can decide where to sit.</a:t>
            </a:r>
          </a:p>
        </p:txBody>
      </p:sp>
      <p:pic>
        <p:nvPicPr>
          <p:cNvPr id="23556" name="Content Placeholder 4" descr="20101201101934 boarding train_Capture.jpg"/>
          <p:cNvPicPr>
            <a:picLocks noGrp="1" noChangeAspect="1"/>
          </p:cNvPicPr>
          <p:nvPr>
            <p:ph sz="half" idx="2"/>
          </p:nvPr>
        </p:nvPicPr>
        <p:blipFill>
          <a:blip r:embed="rId2" cstate="print"/>
          <a:srcRect r="26416"/>
          <a:stretch>
            <a:fillRect/>
          </a:stretch>
        </p:blipFill>
        <p:spPr>
          <a:xfrm>
            <a:off x="457201" y="3157644"/>
            <a:ext cx="4343399" cy="3320944"/>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l" eaLnBrk="1" hangingPunct="1"/>
            <a:r>
              <a:rPr lang="en-US" b="1" dirty="0" smtClean="0"/>
              <a:t>Pausing to Communicate</a:t>
            </a:r>
          </a:p>
        </p:txBody>
      </p:sp>
      <p:sp>
        <p:nvSpPr>
          <p:cNvPr id="24579" name="Content Placeholder 3"/>
          <p:cNvSpPr>
            <a:spLocks noGrp="1"/>
          </p:cNvSpPr>
          <p:nvPr>
            <p:ph sz="half" idx="1"/>
          </p:nvPr>
        </p:nvSpPr>
        <p:spPr>
          <a:xfrm>
            <a:off x="457200" y="1371600"/>
            <a:ext cx="8534400" cy="4525963"/>
          </a:xfrm>
        </p:spPr>
        <p:txBody>
          <a:bodyPr/>
          <a:lstStyle/>
          <a:p>
            <a:pPr eaLnBrk="1" hangingPunct="1"/>
            <a:r>
              <a:rPr lang="en-US" sz="3200" b="1" dirty="0" smtClean="0"/>
              <a:t>Here the SSP has pauses to give the hard-of-hearing deaf-blind man verbal information so he can choose where he would like to sit.</a:t>
            </a:r>
          </a:p>
          <a:p>
            <a:pPr eaLnBrk="1" hangingPunct="1"/>
            <a:r>
              <a:rPr lang="en-US" sz="3200" b="1" dirty="0" smtClean="0"/>
              <a:t>Choices are based on information.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pPr algn="l"/>
            <a:r>
              <a:rPr lang="en-US" b="1" dirty="0" smtClean="0"/>
              <a:t>Pausing to Communicate, cont.</a:t>
            </a:r>
            <a:endParaRPr lang="en-US" b="1" dirty="0"/>
          </a:p>
        </p:txBody>
      </p:sp>
      <p:pic>
        <p:nvPicPr>
          <p:cNvPr id="4" name="Content Placeholder 5" descr="IMG_6344.JPG"/>
          <p:cNvPicPr>
            <a:picLocks noGrp="1" noChangeAspect="1"/>
          </p:cNvPicPr>
          <p:nvPr>
            <p:ph idx="1"/>
          </p:nvPr>
        </p:nvPicPr>
        <p:blipFill>
          <a:blip r:embed="rId2" cstate="print"/>
          <a:srcRect l="9435" r="22643"/>
          <a:stretch>
            <a:fillRect/>
          </a:stretch>
        </p:blipFill>
        <p:spPr>
          <a:xfrm>
            <a:off x="457200" y="2133600"/>
            <a:ext cx="3932558" cy="43434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457200" y="1371600"/>
            <a:ext cx="7245894" cy="584775"/>
          </a:xfrm>
          <a:prstGeom prst="rect">
            <a:avLst/>
          </a:prstGeom>
        </p:spPr>
        <p:txBody>
          <a:bodyPr wrap="none">
            <a:spAutoFit/>
          </a:bodyPr>
          <a:lstStyle/>
          <a:p>
            <a:pPr marL="342900" lvl="0" indent="-342900">
              <a:spcBef>
                <a:spcPct val="20000"/>
              </a:spcBef>
              <a:buFont typeface="Arial" charset="0"/>
              <a:buChar char="•"/>
            </a:pPr>
            <a:r>
              <a:rPr lang="en-US" sz="3200" b="1" dirty="0">
                <a:solidFill>
                  <a:srgbClr val="FFFF00"/>
                </a:solidFill>
                <a:latin typeface="Arial"/>
                <a:cs typeface="+mn-cs"/>
              </a:rPr>
              <a:t>Choices are based on information.</a:t>
            </a:r>
            <a:endParaRPr lang="en-US" sz="3200" b="1" dirty="0">
              <a:solidFill>
                <a:srgbClr val="FFFF00"/>
              </a:solidFill>
              <a:latin typeface="Arial"/>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eaLnBrk="1" hangingPunct="1"/>
            <a:r>
              <a:rPr lang="en-US" b="1" smtClean="0"/>
              <a:t>Decisions</a:t>
            </a:r>
          </a:p>
        </p:txBody>
      </p:sp>
      <p:sp>
        <p:nvSpPr>
          <p:cNvPr id="25603" name="Content Placeholder 4"/>
          <p:cNvSpPr>
            <a:spLocks noGrp="1"/>
          </p:cNvSpPr>
          <p:nvPr>
            <p:ph idx="1"/>
          </p:nvPr>
        </p:nvSpPr>
        <p:spPr>
          <a:xfrm>
            <a:off x="457200" y="1371600"/>
            <a:ext cx="8229600" cy="4525963"/>
          </a:xfrm>
        </p:spPr>
        <p:txBody>
          <a:bodyPr/>
          <a:lstStyle/>
          <a:p>
            <a:pPr eaLnBrk="1" hangingPunct="1"/>
            <a:r>
              <a:rPr lang="en-US" b="1" dirty="0" smtClean="0"/>
              <a:t>When a DB person is unsure (or indecisive) this is because they do not have enough information. </a:t>
            </a:r>
            <a:endParaRPr lang="en-US" b="1" dirty="0" smtClean="0"/>
          </a:p>
          <a:p>
            <a:pPr eaLnBrk="1" hangingPunct="1">
              <a:buNone/>
            </a:pPr>
            <a:endParaRPr lang="en-US" sz="800" b="1" dirty="0" smtClean="0"/>
          </a:p>
          <a:p>
            <a:pPr eaLnBrk="1" hangingPunct="1"/>
            <a:r>
              <a:rPr lang="en-US" b="1" dirty="0" smtClean="0"/>
              <a:t>This is a cue to provide more information.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2286000"/>
            <a:ext cx="8229600" cy="1143000"/>
          </a:xfrm>
        </p:spPr>
        <p:txBody>
          <a:bodyPr/>
          <a:lstStyle/>
          <a:p>
            <a:pPr algn="l" eaLnBrk="1" hangingPunct="1"/>
            <a:r>
              <a:rPr lang="en-US" sz="5400" b="1" dirty="0" smtClean="0"/>
              <a:t>SSP GUIDING IS TEAM WORK</a:t>
            </a:r>
            <a:endParaRPr lang="en-US" sz="5400" b="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eaLnBrk="1" hangingPunct="1"/>
            <a:r>
              <a:rPr lang="en-US" b="1" dirty="0" smtClean="0"/>
              <a:t>Communication is Two-Way</a:t>
            </a:r>
          </a:p>
        </p:txBody>
      </p:sp>
      <p:sp>
        <p:nvSpPr>
          <p:cNvPr id="27651" name="Content Placeholder 2"/>
          <p:cNvSpPr>
            <a:spLocks noGrp="1"/>
          </p:cNvSpPr>
          <p:nvPr>
            <p:ph idx="1"/>
          </p:nvPr>
        </p:nvSpPr>
        <p:spPr>
          <a:xfrm>
            <a:off x="457200" y="1371600"/>
            <a:ext cx="8382000" cy="3886200"/>
          </a:xfrm>
        </p:spPr>
        <p:txBody>
          <a:bodyPr wrap="square">
            <a:noAutofit/>
          </a:bodyPr>
          <a:lstStyle/>
          <a:p>
            <a:pPr eaLnBrk="1" hangingPunct="1"/>
            <a:r>
              <a:rPr lang="en-US" b="1" dirty="0" smtClean="0"/>
              <a:t>In the previous series Nancy specifically asked her SSP to give her information in advance about the train arriving, etc. </a:t>
            </a:r>
            <a:r>
              <a:rPr lang="en-US" b="1" dirty="0" smtClean="0"/>
              <a:t>(changes in the environment) and to use a calm, unhurried pace. </a:t>
            </a:r>
            <a:endParaRPr lang="en-US" b="1" dirty="0" smtClean="0"/>
          </a:p>
          <a:p>
            <a:pPr eaLnBrk="1" hangingPunct="1">
              <a:buNone/>
            </a:pPr>
            <a:endParaRPr lang="en-US" sz="800" b="1" dirty="0" smtClean="0"/>
          </a:p>
          <a:p>
            <a:pPr eaLnBrk="1" hangingPunct="1"/>
            <a:r>
              <a:rPr lang="en-US" b="1" dirty="0" err="1" smtClean="0"/>
              <a:t>Jenne</a:t>
            </a:r>
            <a:r>
              <a:rPr lang="en-US" b="1" dirty="0" smtClean="0"/>
              <a:t>, at a trip to the mall, told her SSP to keep an eye out for sales while shopping.</a:t>
            </a:r>
          </a:p>
          <a:p>
            <a:pPr eaLnBrk="1" hangingPunct="1">
              <a:buNone/>
            </a:pPr>
            <a:endParaRPr lang="en-US" b="1"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57200"/>
            <a:ext cx="8229600" cy="1143000"/>
          </a:xfrm>
        </p:spPr>
        <p:txBody>
          <a:bodyPr/>
          <a:lstStyle/>
          <a:p>
            <a:pPr algn="l" eaLnBrk="1" hangingPunct="1"/>
            <a:r>
              <a:rPr lang="en-US" b="1" dirty="0" smtClean="0"/>
              <a:t>Communication is </a:t>
            </a:r>
            <a:r>
              <a:rPr lang="en-US" b="1" dirty="0" smtClean="0"/>
              <a:t>Two-Way, cont.</a:t>
            </a:r>
            <a:endParaRPr lang="en-US" b="1" dirty="0" smtClean="0"/>
          </a:p>
        </p:txBody>
      </p:sp>
      <p:sp>
        <p:nvSpPr>
          <p:cNvPr id="27651" name="Content Placeholder 2"/>
          <p:cNvSpPr>
            <a:spLocks noGrp="1"/>
          </p:cNvSpPr>
          <p:nvPr>
            <p:ph idx="1"/>
          </p:nvPr>
        </p:nvSpPr>
        <p:spPr>
          <a:xfrm>
            <a:off x="457200" y="1920240"/>
            <a:ext cx="8382000" cy="3886200"/>
          </a:xfrm>
        </p:spPr>
        <p:txBody>
          <a:bodyPr wrap="square">
            <a:noAutofit/>
          </a:bodyPr>
          <a:lstStyle/>
          <a:p>
            <a:pPr eaLnBrk="1" hangingPunct="1"/>
            <a:r>
              <a:rPr lang="en-US" b="1" dirty="0" smtClean="0"/>
              <a:t>At </a:t>
            </a:r>
            <a:r>
              <a:rPr lang="en-US" b="1" dirty="0" smtClean="0"/>
              <a:t>the Deaf Expo, she explained to her SSP that she wanted to connect with the people there more than know what is in the exhibits or for sale.  </a:t>
            </a:r>
            <a:endParaRPr lang="en-US"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eaLnBrk="1" hangingPunct="1"/>
            <a:r>
              <a:rPr lang="en-US" b="1" dirty="0" smtClean="0"/>
              <a:t>Overview, cont.</a:t>
            </a:r>
            <a:endParaRPr lang="en-US" b="1" dirty="0" smtClean="0"/>
          </a:p>
        </p:txBody>
      </p:sp>
      <p:sp>
        <p:nvSpPr>
          <p:cNvPr id="4099" name="Content Placeholder 2"/>
          <p:cNvSpPr>
            <a:spLocks noGrp="1"/>
          </p:cNvSpPr>
          <p:nvPr>
            <p:ph idx="1"/>
          </p:nvPr>
        </p:nvSpPr>
        <p:spPr>
          <a:xfrm>
            <a:off x="457200" y="1371600"/>
            <a:ext cx="8229600" cy="4525963"/>
          </a:xfrm>
        </p:spPr>
        <p:txBody>
          <a:bodyPr/>
          <a:lstStyle/>
          <a:p>
            <a:pPr eaLnBrk="1" hangingPunct="1"/>
            <a:r>
              <a:rPr lang="en-US" b="1" dirty="0" smtClean="0"/>
              <a:t>The SSP-guide’s role, however, is much more than simply being a ‘sighted-guide’.  The SSP continuously provides information verbally that helps orient the DB person to the surroundings</a:t>
            </a:r>
            <a:r>
              <a:rPr lang="en-US" b="1" dirty="0" smtClean="0"/>
              <a:t>.</a:t>
            </a:r>
          </a:p>
          <a:p>
            <a:pPr eaLnBrk="1" hangingPunct="1">
              <a:buNone/>
            </a:pPr>
            <a:endParaRPr lang="en-US" sz="800" b="1" dirty="0" smtClean="0"/>
          </a:p>
          <a:p>
            <a:pPr eaLnBrk="1" hangingPunct="1"/>
            <a:r>
              <a:rPr lang="en-US" b="1" dirty="0" smtClean="0"/>
              <a:t>Guiding Part I focuses on this on-going verbal orientation as the SSP guides the DB person through the environment.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algn="l"/>
            <a:r>
              <a:rPr lang="en-US" b="1" smtClean="0"/>
              <a:t>Two-Way Communication</a:t>
            </a:r>
          </a:p>
        </p:txBody>
      </p:sp>
      <p:sp>
        <p:nvSpPr>
          <p:cNvPr id="28675" name="Rectangle 3"/>
          <p:cNvSpPr>
            <a:spLocks noGrp="1"/>
          </p:cNvSpPr>
          <p:nvPr>
            <p:ph type="body" idx="1"/>
          </p:nvPr>
        </p:nvSpPr>
        <p:spPr>
          <a:xfrm>
            <a:off x="457200" y="1371600"/>
            <a:ext cx="8229600" cy="4525963"/>
          </a:xfrm>
        </p:spPr>
        <p:txBody>
          <a:bodyPr/>
          <a:lstStyle/>
          <a:p>
            <a:r>
              <a:rPr lang="en-US" b="1" dirty="0" smtClean="0"/>
              <a:t>Also at the Deaf Expo Jelica instructed her SSP to casually look for “J,” and as she is doing so, to briefly inform her of the booths they are passing.  If Jelica then wants more detail, she will ask</a:t>
            </a:r>
            <a:r>
              <a:rPr lang="en-US" b="1" dirty="0" smtClean="0"/>
              <a:t>.</a:t>
            </a:r>
          </a:p>
          <a:p>
            <a:pPr>
              <a:buNone/>
            </a:pPr>
            <a:endParaRPr lang="en-US" sz="800" b="1" dirty="0" smtClean="0"/>
          </a:p>
          <a:p>
            <a:r>
              <a:rPr lang="en-US" b="1" dirty="0" smtClean="0"/>
              <a:t>This two-way communication helps the SSP do a better job.</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pPr algn="l" eaLnBrk="1" hangingPunct="1"/>
            <a:r>
              <a:rPr lang="en-US" b="1" smtClean="0"/>
              <a:t>Practice</a:t>
            </a:r>
          </a:p>
        </p:txBody>
      </p:sp>
      <p:sp>
        <p:nvSpPr>
          <p:cNvPr id="29699" name="Text Placeholder 4"/>
          <p:cNvSpPr>
            <a:spLocks noGrp="1"/>
          </p:cNvSpPr>
          <p:nvPr>
            <p:ph type="body" idx="1"/>
          </p:nvPr>
        </p:nvSpPr>
        <p:spPr>
          <a:xfrm>
            <a:off x="457200" y="1371600"/>
            <a:ext cx="8458200" cy="4525963"/>
          </a:xfrm>
        </p:spPr>
        <p:txBody>
          <a:bodyPr/>
          <a:lstStyle/>
          <a:p>
            <a:pPr eaLnBrk="1" hangingPunct="1"/>
            <a:r>
              <a:rPr lang="en-US" b="1" dirty="0" smtClean="0"/>
              <a:t>Some DB people are experienced in using an SSP</a:t>
            </a:r>
            <a:r>
              <a:rPr lang="en-US" b="1" dirty="0" smtClean="0"/>
              <a:t>.</a:t>
            </a:r>
          </a:p>
          <a:p>
            <a:pPr eaLnBrk="1" hangingPunct="1">
              <a:buNone/>
            </a:pPr>
            <a:endParaRPr lang="en-US" sz="800" b="1" dirty="0" smtClean="0"/>
          </a:p>
          <a:p>
            <a:r>
              <a:rPr lang="en-US" b="1" dirty="0" smtClean="0"/>
              <a:t>With training and support DB people can become confident and more articulate and give clear direction to the SSP</a:t>
            </a:r>
            <a:r>
              <a:rPr lang="en-US" b="1" dirty="0" smtClean="0"/>
              <a:t>.</a:t>
            </a:r>
          </a:p>
          <a:p>
            <a:pPr>
              <a:buNone/>
            </a:pPr>
            <a:endParaRPr lang="en-US" sz="800" b="1" dirty="0" smtClean="0"/>
          </a:p>
          <a:p>
            <a:r>
              <a:rPr lang="en-US" b="1" dirty="0" smtClean="0"/>
              <a:t>SSPs should be open and accepting of such guidance from DB people.</a:t>
            </a:r>
          </a:p>
          <a:p>
            <a:pPr eaLnBrk="1" hangingPunct="1"/>
            <a:endParaRPr lang="en-US" b="1"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pPr algn="l" eaLnBrk="1" hangingPunct="1"/>
            <a:r>
              <a:rPr lang="en-US" b="1" dirty="0" smtClean="0"/>
              <a:t>No Directions?</a:t>
            </a:r>
          </a:p>
        </p:txBody>
      </p:sp>
      <p:sp>
        <p:nvSpPr>
          <p:cNvPr id="30723" name="Content Placeholder 3"/>
          <p:cNvSpPr>
            <a:spLocks noGrp="1"/>
          </p:cNvSpPr>
          <p:nvPr>
            <p:ph idx="1"/>
          </p:nvPr>
        </p:nvSpPr>
        <p:spPr>
          <a:xfrm>
            <a:off x="91440" y="1371600"/>
            <a:ext cx="8229600" cy="4525963"/>
          </a:xfrm>
        </p:spPr>
        <p:txBody>
          <a:bodyPr/>
          <a:lstStyle/>
          <a:p>
            <a:pPr eaLnBrk="1" hangingPunct="1">
              <a:buNone/>
            </a:pPr>
            <a:r>
              <a:rPr lang="en-US" b="1" dirty="0" smtClean="0"/>
              <a:t>	If the DB person does not give directions it could be for a number of reasons:</a:t>
            </a:r>
          </a:p>
          <a:p>
            <a:pPr eaLnBrk="1" hangingPunct="1">
              <a:buNone/>
            </a:pPr>
            <a:endParaRPr lang="en-US" sz="800" b="1" dirty="0" smtClean="0"/>
          </a:p>
          <a:p>
            <a:pPr lvl="2" eaLnBrk="1" hangingPunct="1">
              <a:buFont typeface="Arial" pitchFamily="34" charset="0"/>
              <a:buChar char="•"/>
            </a:pPr>
            <a:r>
              <a:rPr lang="en-US" sz="3200" b="1" dirty="0" smtClean="0"/>
              <a:t>They are not aware of the options (not enough information)</a:t>
            </a:r>
          </a:p>
          <a:p>
            <a:pPr lvl="2" eaLnBrk="1" hangingPunct="1">
              <a:buNone/>
            </a:pPr>
            <a:endParaRPr lang="en-US" sz="800" b="1" dirty="0" smtClean="0"/>
          </a:p>
          <a:p>
            <a:pPr lvl="2" eaLnBrk="1" hangingPunct="1">
              <a:buFont typeface="Arial" pitchFamily="34" charset="0"/>
              <a:buChar char="•"/>
            </a:pPr>
            <a:r>
              <a:rPr lang="en-US" sz="3200" b="1" dirty="0" smtClean="0"/>
              <a:t>They have not had an opportunity to give directions to an SSP before</a:t>
            </a:r>
          </a:p>
          <a:p>
            <a:pPr lvl="1" eaLnBrk="1" hangingPunct="1">
              <a:buNone/>
            </a:pPr>
            <a:endParaRPr lang="en-US" sz="3200" b="1"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pPr algn="l" eaLnBrk="1" hangingPunct="1"/>
            <a:r>
              <a:rPr lang="en-US" b="1" dirty="0" smtClean="0"/>
              <a:t>No Directions</a:t>
            </a:r>
            <a:r>
              <a:rPr lang="en-US" b="1" dirty="0" smtClean="0"/>
              <a:t>?, cont.</a:t>
            </a:r>
            <a:endParaRPr lang="en-US" b="1" dirty="0" smtClean="0"/>
          </a:p>
        </p:txBody>
      </p:sp>
      <p:sp>
        <p:nvSpPr>
          <p:cNvPr id="30723" name="Content Placeholder 3"/>
          <p:cNvSpPr>
            <a:spLocks noGrp="1"/>
          </p:cNvSpPr>
          <p:nvPr>
            <p:ph idx="1"/>
          </p:nvPr>
        </p:nvSpPr>
        <p:spPr>
          <a:xfrm>
            <a:off x="91440" y="1371600"/>
            <a:ext cx="8229600" cy="4525963"/>
          </a:xfrm>
        </p:spPr>
        <p:txBody>
          <a:bodyPr/>
          <a:lstStyle/>
          <a:p>
            <a:pPr lvl="2" eaLnBrk="1" hangingPunct="1">
              <a:buFont typeface="Arial" pitchFamily="34" charset="0"/>
              <a:buChar char="•"/>
            </a:pPr>
            <a:r>
              <a:rPr lang="en-US" sz="3200" b="1" dirty="0" smtClean="0"/>
              <a:t>They have not had an opportunity to give directions to an SSP before</a:t>
            </a:r>
          </a:p>
          <a:p>
            <a:pPr lvl="2" eaLnBrk="1" hangingPunct="1">
              <a:buNone/>
            </a:pPr>
            <a:endParaRPr lang="en-US" sz="800" b="1" dirty="0" smtClean="0"/>
          </a:p>
          <a:p>
            <a:pPr lvl="2" eaLnBrk="1" hangingPunct="1">
              <a:buFont typeface="Arial" pitchFamily="34" charset="0"/>
              <a:buChar char="•"/>
            </a:pPr>
            <a:r>
              <a:rPr lang="en-US" sz="3200" b="1" dirty="0" smtClean="0"/>
              <a:t>They have very limited world experience</a:t>
            </a:r>
          </a:p>
          <a:p>
            <a:pPr lvl="2" eaLnBrk="1" hangingPunct="1">
              <a:buNone/>
            </a:pPr>
            <a:endParaRPr lang="en-US" sz="800" b="1" dirty="0" smtClean="0"/>
          </a:p>
          <a:p>
            <a:pPr lvl="2" eaLnBrk="1" hangingPunct="1">
              <a:buFont typeface="Arial" pitchFamily="34" charset="0"/>
              <a:buChar char="•"/>
            </a:pPr>
            <a:r>
              <a:rPr lang="en-US" sz="3200" b="1" dirty="0" smtClean="0"/>
              <a:t>They only have enough SSP hours to do the bare essentials which are pretty routine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l" eaLnBrk="1" hangingPunct="1"/>
            <a:r>
              <a:rPr lang="en-US" b="1" dirty="0" smtClean="0"/>
              <a:t>Instruction for DB People </a:t>
            </a:r>
          </a:p>
        </p:txBody>
      </p:sp>
      <p:sp>
        <p:nvSpPr>
          <p:cNvPr id="31747" name="Content Placeholder 2"/>
          <p:cNvSpPr>
            <a:spLocks noGrp="1"/>
          </p:cNvSpPr>
          <p:nvPr>
            <p:ph idx="1"/>
          </p:nvPr>
        </p:nvSpPr>
        <p:spPr>
          <a:xfrm>
            <a:off x="91440" y="1371600"/>
            <a:ext cx="8534400" cy="4525963"/>
          </a:xfrm>
        </p:spPr>
        <p:txBody>
          <a:bodyPr/>
          <a:lstStyle/>
          <a:p>
            <a:pPr eaLnBrk="1" hangingPunct="1">
              <a:buNone/>
            </a:pPr>
            <a:r>
              <a:rPr lang="en-US" b="1" dirty="0" smtClean="0"/>
              <a:t>	The </a:t>
            </a:r>
            <a:r>
              <a:rPr lang="en-US" b="1" dirty="0" smtClean="0"/>
              <a:t>curriculum includes instruction for DB people on</a:t>
            </a:r>
            <a:r>
              <a:rPr lang="en-US" b="1" dirty="0" smtClean="0"/>
              <a:t>:</a:t>
            </a:r>
          </a:p>
          <a:p>
            <a:pPr eaLnBrk="1" hangingPunct="1">
              <a:buNone/>
            </a:pPr>
            <a:endParaRPr lang="en-US" sz="800" b="1" dirty="0" smtClean="0"/>
          </a:p>
          <a:p>
            <a:pPr lvl="2" eaLnBrk="1" hangingPunct="1">
              <a:buFont typeface="Arial" pitchFamily="34" charset="0"/>
              <a:buChar char="•"/>
            </a:pPr>
            <a:r>
              <a:rPr lang="en-US" sz="3200" b="1" dirty="0" smtClean="0"/>
              <a:t>how </a:t>
            </a:r>
            <a:r>
              <a:rPr lang="en-US" sz="3200" b="1" dirty="0" smtClean="0"/>
              <a:t>to use an </a:t>
            </a:r>
            <a:r>
              <a:rPr lang="en-US" sz="3200" b="1" dirty="0" smtClean="0"/>
              <a:t>SSP</a:t>
            </a:r>
          </a:p>
          <a:p>
            <a:pPr lvl="2" eaLnBrk="1" hangingPunct="1">
              <a:buNone/>
            </a:pPr>
            <a:endParaRPr lang="en-US" sz="800" b="1" dirty="0" smtClean="0"/>
          </a:p>
          <a:p>
            <a:pPr lvl="2" eaLnBrk="1" hangingPunct="1">
              <a:buFont typeface="Arial" pitchFamily="34" charset="0"/>
              <a:buChar char="•"/>
            </a:pPr>
            <a:r>
              <a:rPr lang="en-US" sz="3200" b="1" dirty="0" smtClean="0"/>
              <a:t>the importance of touch for </a:t>
            </a:r>
            <a:r>
              <a:rPr lang="en-US" sz="3200" b="1" dirty="0" smtClean="0"/>
              <a:t>information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686800" cy="1143000"/>
          </a:xfrm>
        </p:spPr>
        <p:txBody>
          <a:bodyPr/>
          <a:lstStyle/>
          <a:p>
            <a:pPr algn="l" eaLnBrk="1" hangingPunct="1"/>
            <a:r>
              <a:rPr lang="en-US" b="1" dirty="0" smtClean="0"/>
              <a:t>Instruction for DB </a:t>
            </a:r>
            <a:r>
              <a:rPr lang="en-US" b="1" dirty="0" smtClean="0"/>
              <a:t>People, cont.</a:t>
            </a:r>
            <a:endParaRPr lang="en-US" b="1" dirty="0" smtClean="0"/>
          </a:p>
        </p:txBody>
      </p:sp>
      <p:sp>
        <p:nvSpPr>
          <p:cNvPr id="31747" name="Content Placeholder 2"/>
          <p:cNvSpPr>
            <a:spLocks noGrp="1"/>
          </p:cNvSpPr>
          <p:nvPr>
            <p:ph idx="1"/>
          </p:nvPr>
        </p:nvSpPr>
        <p:spPr>
          <a:xfrm>
            <a:off x="91440" y="1371600"/>
            <a:ext cx="8534400" cy="4525963"/>
          </a:xfrm>
        </p:spPr>
        <p:txBody>
          <a:bodyPr/>
          <a:lstStyle/>
          <a:p>
            <a:pPr lvl="2" eaLnBrk="1" hangingPunct="1">
              <a:buFont typeface="Arial" pitchFamily="34" charset="0"/>
              <a:buChar char="•"/>
            </a:pPr>
            <a:r>
              <a:rPr lang="en-US" sz="3200" b="1" dirty="0" smtClean="0"/>
              <a:t>the </a:t>
            </a:r>
            <a:r>
              <a:rPr lang="en-US" sz="3200" b="1" dirty="0" smtClean="0"/>
              <a:t>benefit of making plans and being </a:t>
            </a:r>
            <a:r>
              <a:rPr lang="en-US" sz="3200" b="1" dirty="0" smtClean="0"/>
              <a:t>assertive</a:t>
            </a:r>
          </a:p>
          <a:p>
            <a:pPr lvl="2" eaLnBrk="1" hangingPunct="1">
              <a:buNone/>
            </a:pPr>
            <a:endParaRPr lang="en-US" sz="800" b="1" dirty="0" smtClean="0"/>
          </a:p>
          <a:p>
            <a:pPr lvl="2" eaLnBrk="1" hangingPunct="1">
              <a:buFont typeface="Arial" pitchFamily="34" charset="0"/>
              <a:buChar char="•"/>
            </a:pPr>
            <a:r>
              <a:rPr lang="en-US" sz="3200" b="1" dirty="0" smtClean="0"/>
              <a:t>ways to help the SSP provide better </a:t>
            </a:r>
            <a:r>
              <a:rPr lang="en-US" sz="3200" b="1" dirty="0" smtClean="0"/>
              <a:t>information</a:t>
            </a:r>
          </a:p>
          <a:p>
            <a:pPr lvl="2" eaLnBrk="1" hangingPunct="1">
              <a:buNone/>
            </a:pPr>
            <a:endParaRPr lang="en-US" sz="800" b="1" dirty="0" smtClean="0"/>
          </a:p>
          <a:p>
            <a:pPr eaLnBrk="1" hangingPunct="1">
              <a:buNone/>
            </a:pPr>
            <a:r>
              <a:rPr lang="en-US" b="1" dirty="0" smtClean="0"/>
              <a:t>	For </a:t>
            </a:r>
            <a:r>
              <a:rPr lang="en-US" b="1" dirty="0" smtClean="0"/>
              <a:t>DB people who are new at using SSPs, review the points made in this series of power points on SSP-Guides (including techniques).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l"/>
            <a:r>
              <a:rPr lang="en-US" b="1" dirty="0" smtClean="0"/>
              <a:t>Knowing How</a:t>
            </a:r>
          </a:p>
        </p:txBody>
      </p:sp>
      <p:sp>
        <p:nvSpPr>
          <p:cNvPr id="32771" name="Content Placeholder 3"/>
          <p:cNvSpPr>
            <a:spLocks noGrp="1"/>
          </p:cNvSpPr>
          <p:nvPr>
            <p:ph sz="half" idx="1"/>
          </p:nvPr>
        </p:nvSpPr>
        <p:spPr>
          <a:xfrm>
            <a:off x="457200" y="1371600"/>
            <a:ext cx="8534400" cy="4525963"/>
          </a:xfrm>
        </p:spPr>
        <p:txBody>
          <a:bodyPr/>
          <a:lstStyle/>
          <a:p>
            <a:r>
              <a:rPr lang="en-US" sz="3200" b="1" dirty="0" smtClean="0"/>
              <a:t>It’s important to recognize that the DB person is working too.</a:t>
            </a:r>
          </a:p>
          <a:p>
            <a:r>
              <a:rPr lang="en-US" sz="3200" b="1" dirty="0" smtClean="0"/>
              <a:t>DB people who are skilled at using a guide will stay slightly behind the guide.</a:t>
            </a:r>
          </a:p>
          <a:p>
            <a:endParaRPr lang="en-US" sz="3200" b="1" dirty="0" smtClean="0"/>
          </a:p>
        </p:txBody>
      </p:sp>
      <p:pic>
        <p:nvPicPr>
          <p:cNvPr id="32772" name="Content Placeholder 4" descr="20101016144933 4 walking_Capture_1.jpg"/>
          <p:cNvPicPr>
            <a:picLocks noGrp="1" noChangeAspect="1"/>
          </p:cNvPicPr>
          <p:nvPr>
            <p:ph sz="half" idx="2"/>
          </p:nvPr>
        </p:nvPicPr>
        <p:blipFill>
          <a:blip r:embed="rId2" cstate="print"/>
          <a:srcRect l="18011" r="5963"/>
          <a:stretch>
            <a:fillRect/>
          </a:stretch>
        </p:blipFill>
        <p:spPr>
          <a:xfrm>
            <a:off x="457200" y="3714188"/>
            <a:ext cx="3733800" cy="276281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p:txBody>
          <a:bodyPr/>
          <a:lstStyle/>
          <a:p>
            <a:pPr algn="l" eaLnBrk="1" hangingPunct="1"/>
            <a:r>
              <a:rPr lang="en-US" b="1" smtClean="0"/>
              <a:t>Canes</a:t>
            </a:r>
          </a:p>
        </p:txBody>
      </p:sp>
      <p:sp>
        <p:nvSpPr>
          <p:cNvPr id="33795" name="Content Placeholder 8"/>
          <p:cNvSpPr>
            <a:spLocks noGrp="1"/>
          </p:cNvSpPr>
          <p:nvPr>
            <p:ph sz="half" idx="1"/>
          </p:nvPr>
        </p:nvSpPr>
        <p:spPr>
          <a:xfrm>
            <a:off x="381000" y="1371600"/>
            <a:ext cx="8839200" cy="4525963"/>
          </a:xfrm>
        </p:spPr>
        <p:txBody>
          <a:bodyPr/>
          <a:lstStyle/>
          <a:p>
            <a:pPr eaLnBrk="1" hangingPunct="1">
              <a:lnSpc>
                <a:spcPct val="90000"/>
              </a:lnSpc>
            </a:pPr>
            <a:r>
              <a:rPr lang="en-US" sz="3200" b="1" dirty="0" smtClean="0"/>
              <a:t>Here</a:t>
            </a:r>
            <a:r>
              <a:rPr lang="en-US" sz="2000" b="1" dirty="0" smtClean="0"/>
              <a:t> </a:t>
            </a:r>
            <a:r>
              <a:rPr lang="en-US" sz="3200" b="1" dirty="0" smtClean="0"/>
              <a:t>Paul</a:t>
            </a:r>
            <a:r>
              <a:rPr lang="en-US" sz="2000" b="1" dirty="0" smtClean="0"/>
              <a:t> </a:t>
            </a:r>
            <a:r>
              <a:rPr lang="en-US" sz="3200" b="1" dirty="0" smtClean="0"/>
              <a:t>uses</a:t>
            </a:r>
            <a:r>
              <a:rPr lang="en-US" sz="2000" b="1" dirty="0" smtClean="0"/>
              <a:t> </a:t>
            </a:r>
            <a:r>
              <a:rPr lang="en-US" sz="3200" b="1" dirty="0" smtClean="0"/>
              <a:t>his</a:t>
            </a:r>
            <a:r>
              <a:rPr lang="en-US" sz="2000" b="1" dirty="0" smtClean="0"/>
              <a:t> </a:t>
            </a:r>
            <a:r>
              <a:rPr lang="en-US" sz="3200" b="1" dirty="0" smtClean="0"/>
              <a:t>cane</a:t>
            </a:r>
            <a:r>
              <a:rPr lang="en-US" sz="2000" b="1" dirty="0" smtClean="0"/>
              <a:t> </a:t>
            </a:r>
            <a:r>
              <a:rPr lang="en-US" sz="3200" b="1" dirty="0" smtClean="0"/>
              <a:t>to</a:t>
            </a:r>
            <a:r>
              <a:rPr lang="en-US" sz="2000" b="1" dirty="0" smtClean="0"/>
              <a:t> </a:t>
            </a:r>
            <a:r>
              <a:rPr lang="en-US" sz="3200" b="1" dirty="0" smtClean="0"/>
              <a:t>gain</a:t>
            </a:r>
            <a:r>
              <a:rPr lang="en-US" sz="2000" b="1" dirty="0" smtClean="0"/>
              <a:t> </a:t>
            </a:r>
            <a:r>
              <a:rPr lang="en-US" sz="3200" b="1" dirty="0" smtClean="0"/>
              <a:t>information.</a:t>
            </a:r>
          </a:p>
          <a:p>
            <a:pPr eaLnBrk="1" hangingPunct="1">
              <a:lnSpc>
                <a:spcPct val="90000"/>
              </a:lnSpc>
            </a:pPr>
            <a:r>
              <a:rPr lang="en-US" sz="3200" b="1" dirty="0" smtClean="0"/>
              <a:t>He locates the first step while his guide indicates the handrail on the right.</a:t>
            </a:r>
          </a:p>
          <a:p>
            <a:pPr eaLnBrk="1" hangingPunct="1">
              <a:lnSpc>
                <a:spcPct val="90000"/>
              </a:lnSpc>
            </a:pPr>
            <a:r>
              <a:rPr lang="en-US" sz="3200" b="1" dirty="0" smtClean="0"/>
              <a:t>Together they navigate the stairs.</a:t>
            </a:r>
          </a:p>
        </p:txBody>
      </p:sp>
      <p:pic>
        <p:nvPicPr>
          <p:cNvPr id="33796" name="Content Placeholder 11" descr="20101024122219 Paul upstrs again better_Capture_1.jpg"/>
          <p:cNvPicPr>
            <a:picLocks noGrp="1" noChangeAspect="1"/>
          </p:cNvPicPr>
          <p:nvPr>
            <p:ph sz="half" idx="2"/>
          </p:nvPr>
        </p:nvPicPr>
        <p:blipFill>
          <a:blip r:embed="rId2" cstate="print"/>
          <a:srcRect l="22643" t="4053" r="11320"/>
          <a:stretch>
            <a:fillRect/>
          </a:stretch>
        </p:blipFill>
        <p:spPr>
          <a:xfrm>
            <a:off x="380999" y="3581401"/>
            <a:ext cx="3543491" cy="28956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l" eaLnBrk="1" hangingPunct="1"/>
            <a:r>
              <a:rPr lang="en-US" b="1" smtClean="0"/>
              <a:t>Hands</a:t>
            </a:r>
          </a:p>
        </p:txBody>
      </p:sp>
      <p:sp>
        <p:nvSpPr>
          <p:cNvPr id="34819" name="Content Placeholder 2"/>
          <p:cNvSpPr>
            <a:spLocks noGrp="1"/>
          </p:cNvSpPr>
          <p:nvPr>
            <p:ph sz="half" idx="1"/>
          </p:nvPr>
        </p:nvSpPr>
        <p:spPr>
          <a:xfrm>
            <a:off x="91440" y="1371600"/>
            <a:ext cx="8823960" cy="4525963"/>
          </a:xfrm>
        </p:spPr>
        <p:txBody>
          <a:bodyPr/>
          <a:lstStyle/>
          <a:p>
            <a:pPr eaLnBrk="1" hangingPunct="1">
              <a:buNone/>
            </a:pPr>
            <a:r>
              <a:rPr lang="en-US" sz="3200" b="1" dirty="0" smtClean="0"/>
              <a:t>	Here </a:t>
            </a:r>
            <a:r>
              <a:rPr lang="en-US" sz="3200" b="1" dirty="0" err="1" smtClean="0"/>
              <a:t>Jenne</a:t>
            </a:r>
            <a:r>
              <a:rPr lang="en-US" sz="3200" b="1" dirty="0" smtClean="0"/>
              <a:t> seeks information from the handrail, and her cane as well as from the SSP-Guide.</a:t>
            </a:r>
          </a:p>
        </p:txBody>
      </p:sp>
      <p:pic>
        <p:nvPicPr>
          <p:cNvPr id="34820" name="Content Placeholder 4" descr="20101024123238 JC upstrs into mall_Capture_21.jpg"/>
          <p:cNvPicPr>
            <a:picLocks noGrp="1" noChangeAspect="1"/>
          </p:cNvPicPr>
          <p:nvPr>
            <p:ph sz="half" idx="2"/>
          </p:nvPr>
        </p:nvPicPr>
        <p:blipFill>
          <a:blip r:embed="rId2" cstate="print"/>
          <a:srcRect l="22643" r="11320"/>
          <a:stretch>
            <a:fillRect/>
          </a:stretch>
        </p:blipFill>
        <p:spPr>
          <a:xfrm>
            <a:off x="457200" y="3301763"/>
            <a:ext cx="3733800" cy="31800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eaLnBrk="1" hangingPunct="1"/>
            <a:r>
              <a:rPr lang="en-US" b="1" smtClean="0"/>
              <a:t>More Teamwork</a:t>
            </a:r>
          </a:p>
        </p:txBody>
      </p:sp>
      <p:sp>
        <p:nvSpPr>
          <p:cNvPr id="35843" name="Content Placeholder 2"/>
          <p:cNvSpPr>
            <a:spLocks noGrp="1"/>
          </p:cNvSpPr>
          <p:nvPr>
            <p:ph idx="1"/>
          </p:nvPr>
        </p:nvSpPr>
        <p:spPr>
          <a:xfrm>
            <a:off x="457200" y="1371600"/>
            <a:ext cx="8458200" cy="4525963"/>
          </a:xfrm>
        </p:spPr>
        <p:txBody>
          <a:bodyPr/>
          <a:lstStyle/>
          <a:p>
            <a:pPr eaLnBrk="1" hangingPunct="1"/>
            <a:r>
              <a:rPr lang="en-US" b="1" dirty="0" smtClean="0"/>
              <a:t>DB people must focus to use an SSP-Guide well.  They may use the angle of the road felt through their feet, and the amount of time traveled to further orient themselves</a:t>
            </a:r>
            <a:r>
              <a:rPr lang="en-US" b="1" dirty="0" smtClean="0"/>
              <a:t>.</a:t>
            </a:r>
          </a:p>
          <a:p>
            <a:pPr eaLnBrk="1" hangingPunct="1">
              <a:buNone/>
            </a:pPr>
            <a:endParaRPr lang="en-US" sz="800" b="1" dirty="0" smtClean="0"/>
          </a:p>
          <a:p>
            <a:pPr eaLnBrk="1" hangingPunct="1"/>
            <a:r>
              <a:rPr lang="en-US" b="1" dirty="0" smtClean="0"/>
              <a:t>When there is a community DB people can share these tips and techniques</a:t>
            </a:r>
            <a:r>
              <a:rPr lang="en-US" b="1" dirty="0" smtClean="0"/>
              <a:t>.</a:t>
            </a:r>
          </a:p>
          <a:p>
            <a:pPr eaLnBrk="1" hangingPunct="1">
              <a:buNone/>
            </a:pPr>
            <a:endParaRPr lang="en-US" sz="800" b="1" dirty="0" smtClean="0"/>
          </a:p>
          <a:p>
            <a:pPr eaLnBrk="1" hangingPunct="1"/>
            <a:r>
              <a:rPr lang="en-US" b="1" dirty="0" smtClean="0"/>
              <a:t>This curriculum can be a source as well.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457200" y="228600"/>
            <a:ext cx="8229600" cy="1143000"/>
          </a:xfrm>
        </p:spPr>
        <p:txBody>
          <a:bodyPr/>
          <a:lstStyle/>
          <a:p>
            <a:pPr algn="l" eaLnBrk="1" hangingPunct="1"/>
            <a:r>
              <a:rPr lang="en-US" b="1" dirty="0" smtClean="0"/>
              <a:t>‘Sighted-Guide’</a:t>
            </a:r>
          </a:p>
        </p:txBody>
      </p:sp>
      <p:sp>
        <p:nvSpPr>
          <p:cNvPr id="5123" name="Content Placeholder 3"/>
          <p:cNvSpPr>
            <a:spLocks noGrp="1"/>
          </p:cNvSpPr>
          <p:nvPr>
            <p:ph idx="1"/>
          </p:nvPr>
        </p:nvSpPr>
        <p:spPr>
          <a:xfrm>
            <a:off x="457200" y="1295400"/>
            <a:ext cx="8534400" cy="4525963"/>
          </a:xfrm>
        </p:spPr>
        <p:txBody>
          <a:bodyPr/>
          <a:lstStyle/>
          <a:p>
            <a:pPr eaLnBrk="1" hangingPunct="1"/>
            <a:r>
              <a:rPr lang="en-US" b="1" dirty="0" smtClean="0"/>
              <a:t>It is two people moving through the environment smoothly with one person’s sight providing  visual information to both. </a:t>
            </a:r>
            <a:endParaRPr lang="en-US" b="1" dirty="0" smtClean="0"/>
          </a:p>
          <a:p>
            <a:pPr eaLnBrk="1" hangingPunct="1">
              <a:buNone/>
            </a:pPr>
            <a:endParaRPr lang="en-US" sz="800" b="1" dirty="0" smtClean="0"/>
          </a:p>
          <a:p>
            <a:pPr eaLnBrk="1" hangingPunct="1"/>
            <a:r>
              <a:rPr lang="en-US" b="1" dirty="0" smtClean="0"/>
              <a:t>The guide signals pauses, turns, steps and so on through movements of her/his body</a:t>
            </a:r>
            <a:r>
              <a:rPr lang="en-US" b="1" dirty="0" smtClean="0"/>
              <a:t>.</a:t>
            </a:r>
          </a:p>
          <a:p>
            <a:pPr eaLnBrk="1" hangingPunct="1">
              <a:buNone/>
            </a:pPr>
            <a:endParaRPr lang="en-US" sz="800" b="1" dirty="0" smtClean="0"/>
          </a:p>
          <a:p>
            <a:pPr eaLnBrk="1" hangingPunct="1"/>
            <a:r>
              <a:rPr lang="en-US" b="1" dirty="0" smtClean="0"/>
              <a:t>The SSP-Guide works with the DB person to become a ‘mobility &amp; orientation’ team.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l" eaLnBrk="1" hangingPunct="1"/>
            <a:r>
              <a:rPr lang="en-US" b="1" dirty="0" smtClean="0"/>
              <a:t>Social Information</a:t>
            </a:r>
          </a:p>
        </p:txBody>
      </p:sp>
      <p:sp>
        <p:nvSpPr>
          <p:cNvPr id="36867" name="Content Placeholder 2"/>
          <p:cNvSpPr>
            <a:spLocks noGrp="1"/>
          </p:cNvSpPr>
          <p:nvPr>
            <p:ph idx="1"/>
          </p:nvPr>
        </p:nvSpPr>
        <p:spPr>
          <a:xfrm>
            <a:off x="91440" y="1371600"/>
            <a:ext cx="8229600" cy="4525963"/>
          </a:xfrm>
        </p:spPr>
        <p:txBody>
          <a:bodyPr/>
          <a:lstStyle/>
          <a:p>
            <a:pPr eaLnBrk="1" hangingPunct="1">
              <a:buNone/>
            </a:pPr>
            <a:r>
              <a:rPr lang="en-US" b="1" dirty="0" smtClean="0"/>
              <a:t>	While </a:t>
            </a:r>
            <a:r>
              <a:rPr lang="en-US" b="1" dirty="0" smtClean="0"/>
              <a:t>DB people can navigate the informal environment independently, the SSP-Guide </a:t>
            </a:r>
            <a:endParaRPr lang="en-US" b="1" dirty="0" smtClean="0"/>
          </a:p>
          <a:p>
            <a:pPr eaLnBrk="1" hangingPunct="1">
              <a:buNone/>
            </a:pPr>
            <a:endParaRPr lang="en-US" sz="800" b="1" dirty="0" smtClean="0"/>
          </a:p>
          <a:p>
            <a:pPr lvl="1" eaLnBrk="1" hangingPunct="1">
              <a:buFont typeface="Arial" pitchFamily="34" charset="0"/>
              <a:buChar char="•"/>
            </a:pPr>
            <a:r>
              <a:rPr lang="en-US" sz="3200" b="1" dirty="0" smtClean="0"/>
              <a:t>Makes it more safe and more efficient, </a:t>
            </a:r>
            <a:r>
              <a:rPr lang="en-US" sz="3200" b="1" dirty="0" smtClean="0"/>
              <a:t>but</a:t>
            </a:r>
          </a:p>
          <a:p>
            <a:pPr lvl="1" eaLnBrk="1" hangingPunct="1">
              <a:buNone/>
            </a:pPr>
            <a:endParaRPr lang="en-US" sz="800" b="1" dirty="0" smtClean="0"/>
          </a:p>
          <a:p>
            <a:pPr lvl="1" eaLnBrk="1" hangingPunct="1">
              <a:buFont typeface="Arial" pitchFamily="34" charset="0"/>
              <a:buChar char="•"/>
            </a:pPr>
            <a:r>
              <a:rPr lang="en-US" sz="3200" b="1" dirty="0" smtClean="0"/>
              <a:t>Critically provides social information (who is there, what they are wearing, what they are doing) to link the DB person to society as well as to things.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1143000"/>
          </a:xfrm>
        </p:spPr>
        <p:txBody>
          <a:bodyPr/>
          <a:lstStyle/>
          <a:p>
            <a:pPr algn="l" eaLnBrk="1" hangingPunct="1"/>
            <a:r>
              <a:rPr lang="en-US" b="1" dirty="0" smtClean="0"/>
              <a:t>Conclusion</a:t>
            </a:r>
          </a:p>
        </p:txBody>
      </p:sp>
      <p:sp>
        <p:nvSpPr>
          <p:cNvPr id="37891" name="Content Placeholder 2"/>
          <p:cNvSpPr>
            <a:spLocks noGrp="1"/>
          </p:cNvSpPr>
          <p:nvPr>
            <p:ph idx="1"/>
          </p:nvPr>
        </p:nvSpPr>
        <p:spPr>
          <a:xfrm>
            <a:off x="457200" y="1219200"/>
            <a:ext cx="8686800" cy="4525963"/>
          </a:xfrm>
        </p:spPr>
        <p:txBody>
          <a:bodyPr/>
          <a:lstStyle/>
          <a:p>
            <a:pPr eaLnBrk="1" hangingPunct="1"/>
            <a:r>
              <a:rPr lang="en-US" b="1" dirty="0" smtClean="0"/>
              <a:t>Work as an SSP-Guide is challenging and requires the ability to multi-task</a:t>
            </a:r>
            <a:r>
              <a:rPr lang="en-US" b="1" dirty="0" smtClean="0"/>
              <a:t>.</a:t>
            </a:r>
          </a:p>
          <a:p>
            <a:pPr eaLnBrk="1" hangingPunct="1">
              <a:buNone/>
            </a:pPr>
            <a:endParaRPr lang="en-US" sz="800" b="1" dirty="0" smtClean="0"/>
          </a:p>
          <a:p>
            <a:pPr eaLnBrk="1" hangingPunct="1"/>
            <a:r>
              <a:rPr lang="en-US" b="1" dirty="0" smtClean="0"/>
              <a:t>It will take time to learn the skills of sighted-guide.  Start there.  Once you are comfortable moving safely through the environment, remember to add orientation information</a:t>
            </a:r>
            <a:r>
              <a:rPr lang="en-US" b="1" dirty="0" smtClean="0"/>
              <a:t>.</a:t>
            </a:r>
          </a:p>
          <a:p>
            <a:pPr eaLnBrk="1" hangingPunct="1">
              <a:buNone/>
            </a:pPr>
            <a:endParaRPr lang="en-US" sz="800" b="1" dirty="0" smtClean="0"/>
          </a:p>
          <a:p>
            <a:pPr eaLnBrk="1" hangingPunct="1"/>
            <a:r>
              <a:rPr lang="en-US" b="1" dirty="0" smtClean="0"/>
              <a:t>Once you have absorbed the information in the Guiding series of power points, return to this one for review.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b="1" dirty="0" smtClean="0"/>
              <a:t>SSP-Guide </a:t>
            </a:r>
            <a:endParaRPr lang="en-US" b="1" dirty="0" smtClean="0"/>
          </a:p>
        </p:txBody>
      </p:sp>
      <p:sp>
        <p:nvSpPr>
          <p:cNvPr id="6147" name="Content Placeholder 2"/>
          <p:cNvSpPr>
            <a:spLocks noGrp="1"/>
          </p:cNvSpPr>
          <p:nvPr>
            <p:ph idx="1"/>
          </p:nvPr>
        </p:nvSpPr>
        <p:spPr>
          <a:xfrm>
            <a:off x="457200" y="1371600"/>
            <a:ext cx="8458200" cy="4754563"/>
          </a:xfrm>
        </p:spPr>
        <p:txBody>
          <a:bodyPr/>
          <a:lstStyle/>
          <a:p>
            <a:pPr eaLnBrk="1" hangingPunct="1"/>
            <a:r>
              <a:rPr lang="en-US" b="1" dirty="0" smtClean="0"/>
              <a:t>For blind-hearing people ‘sighted guide’ is not a professional role but rather a helping hand (elbow) provided by a person who knows how to do so safely. </a:t>
            </a:r>
            <a:endParaRPr lang="en-US" b="1" dirty="0" smtClean="0"/>
          </a:p>
          <a:p>
            <a:pPr eaLnBrk="1" hangingPunct="1">
              <a:buNone/>
            </a:pPr>
            <a:endParaRPr lang="en-US" sz="800" b="1" dirty="0" smtClean="0"/>
          </a:p>
          <a:p>
            <a:pPr eaLnBrk="1" hangingPunct="1"/>
            <a:r>
              <a:rPr lang="en-US" b="1" dirty="0" smtClean="0"/>
              <a:t>The SSP-Guide is skilled at these techniques but additionally offers information about the environment through which the SSP and DB person are travelling.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b="1" dirty="0" smtClean="0"/>
              <a:t>SSP-Guide, cont.</a:t>
            </a:r>
            <a:endParaRPr lang="en-US" b="1" dirty="0" smtClean="0"/>
          </a:p>
        </p:txBody>
      </p:sp>
      <p:sp>
        <p:nvSpPr>
          <p:cNvPr id="7171" name="Content Placeholder 2"/>
          <p:cNvSpPr>
            <a:spLocks noGrp="1"/>
          </p:cNvSpPr>
          <p:nvPr>
            <p:ph idx="1"/>
          </p:nvPr>
        </p:nvSpPr>
        <p:spPr>
          <a:xfrm>
            <a:off x="457200" y="1371600"/>
            <a:ext cx="8229600" cy="4525963"/>
          </a:xfrm>
        </p:spPr>
        <p:txBody>
          <a:bodyPr/>
          <a:lstStyle/>
          <a:p>
            <a:r>
              <a:rPr lang="en-US" b="1" dirty="0" smtClean="0"/>
              <a:t>This information is for both safety in travelling and adds to the general wealth of knowledge of the DB person. </a:t>
            </a:r>
          </a:p>
          <a:p>
            <a:endParaRPr lang="en-US"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n-US" b="1" smtClean="0"/>
              <a:t>For Example</a:t>
            </a:r>
          </a:p>
        </p:txBody>
      </p:sp>
      <p:sp>
        <p:nvSpPr>
          <p:cNvPr id="7171" name="Content Placeholder 2"/>
          <p:cNvSpPr>
            <a:spLocks noGrp="1"/>
          </p:cNvSpPr>
          <p:nvPr>
            <p:ph idx="1"/>
          </p:nvPr>
        </p:nvSpPr>
        <p:spPr>
          <a:xfrm>
            <a:off x="457200" y="1371600"/>
            <a:ext cx="8229600" cy="4525963"/>
          </a:xfrm>
        </p:spPr>
        <p:txBody>
          <a:bodyPr/>
          <a:lstStyle/>
          <a:p>
            <a:pPr eaLnBrk="1" hangingPunct="1">
              <a:buNone/>
              <a:defRPr/>
            </a:pPr>
            <a:r>
              <a:rPr lang="en-US" b="1" dirty="0" smtClean="0"/>
              <a:t>While </a:t>
            </a:r>
            <a:r>
              <a:rPr lang="en-US" b="1" dirty="0" smtClean="0"/>
              <a:t>shopping the SSP both</a:t>
            </a:r>
            <a:r>
              <a:rPr lang="en-US" b="1" dirty="0" smtClean="0"/>
              <a:t>:</a:t>
            </a:r>
          </a:p>
          <a:p>
            <a:pPr eaLnBrk="1" hangingPunct="1">
              <a:buNone/>
              <a:defRPr/>
            </a:pPr>
            <a:endParaRPr lang="en-US" sz="800" b="1" dirty="0" smtClean="0"/>
          </a:p>
          <a:p>
            <a:pPr marL="914400" lvl="1" indent="-514350" eaLnBrk="1" hangingPunct="1">
              <a:buFont typeface="+mj-lt"/>
              <a:buAutoNum type="arabicPeriod"/>
              <a:defRPr/>
            </a:pPr>
            <a:r>
              <a:rPr lang="en-US" sz="3200" b="1" dirty="0" smtClean="0"/>
              <a:t>Guides the DB person through the aisles of a store smoothly and comfortably, communicating turns, aisles and so on non-verbally, </a:t>
            </a:r>
            <a:r>
              <a:rPr lang="en-US" sz="3200" b="1" dirty="0" smtClean="0"/>
              <a:t>and</a:t>
            </a:r>
          </a:p>
          <a:p>
            <a:pPr marL="914400" lvl="1" indent="-514350" eaLnBrk="1" hangingPunct="1">
              <a:buNone/>
              <a:defRPr/>
            </a:pPr>
            <a:endParaRPr lang="en-US" sz="800" b="1" dirty="0" smtClean="0"/>
          </a:p>
          <a:p>
            <a:pPr marL="914400" lvl="1" indent="-514350" eaLnBrk="1" hangingPunct="1">
              <a:buFont typeface="+mj-lt"/>
              <a:buAutoNum type="arabicPeriod" startAt="2"/>
              <a:defRPr/>
            </a:pPr>
            <a:r>
              <a:rPr lang="en-US" sz="3200" b="1" dirty="0" smtClean="0"/>
              <a:t>Provides other information verbally such as what is on sale, new fashion trends, and what other people are wearing and doing.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eaLnBrk="1" hangingPunct="1"/>
            <a:r>
              <a:rPr lang="en-US" b="1" smtClean="0"/>
              <a:t>Priorities</a:t>
            </a:r>
          </a:p>
        </p:txBody>
      </p:sp>
      <p:sp>
        <p:nvSpPr>
          <p:cNvPr id="9219" name="Content Placeholder 2"/>
          <p:cNvSpPr>
            <a:spLocks noGrp="1"/>
          </p:cNvSpPr>
          <p:nvPr>
            <p:ph idx="1"/>
          </p:nvPr>
        </p:nvSpPr>
        <p:spPr>
          <a:xfrm>
            <a:off x="457200" y="1371600"/>
            <a:ext cx="8229600" cy="4678363"/>
          </a:xfrm>
        </p:spPr>
        <p:txBody>
          <a:bodyPr/>
          <a:lstStyle/>
          <a:p>
            <a:pPr eaLnBrk="1" hangingPunct="1"/>
            <a:r>
              <a:rPr lang="en-US" b="1" dirty="0" smtClean="0"/>
              <a:t>If it is a hurried trip with much to accomplish, less time is spent providing information that is unrelated to the immediate task. </a:t>
            </a:r>
            <a:endParaRPr lang="en-US" b="1" dirty="0" smtClean="0"/>
          </a:p>
          <a:p>
            <a:pPr eaLnBrk="1" hangingPunct="1">
              <a:buNone/>
            </a:pPr>
            <a:endParaRPr lang="en-US" sz="800" b="1" dirty="0" smtClean="0"/>
          </a:p>
          <a:p>
            <a:pPr eaLnBrk="1" hangingPunct="1"/>
            <a:r>
              <a:rPr lang="en-US" b="1" dirty="0" smtClean="0"/>
              <a:t>Even in hurried trips, the SSP will relay what the clerk is doing while checking out, how many other customers are waiting in line ahead of them, etc</a:t>
            </a:r>
            <a:r>
              <a:rPr lang="en-US" b="1" dirty="0" smtClean="0"/>
              <a:t>.</a:t>
            </a:r>
            <a:endParaRPr lang="en-US"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eaLnBrk="1" hangingPunct="1"/>
            <a:r>
              <a:rPr lang="en-US" b="1" dirty="0" smtClean="0"/>
              <a:t>Priorities, cont.</a:t>
            </a:r>
            <a:endParaRPr lang="en-US" b="1" dirty="0" smtClean="0"/>
          </a:p>
        </p:txBody>
      </p:sp>
      <p:sp>
        <p:nvSpPr>
          <p:cNvPr id="9219" name="Content Placeholder 2"/>
          <p:cNvSpPr>
            <a:spLocks noGrp="1"/>
          </p:cNvSpPr>
          <p:nvPr>
            <p:ph idx="1"/>
          </p:nvPr>
        </p:nvSpPr>
        <p:spPr>
          <a:xfrm>
            <a:off x="457200" y="1371600"/>
            <a:ext cx="8229600" cy="4678363"/>
          </a:xfrm>
        </p:spPr>
        <p:txBody>
          <a:bodyPr/>
          <a:lstStyle/>
          <a:p>
            <a:pPr eaLnBrk="1" hangingPunct="1"/>
            <a:r>
              <a:rPr lang="en-US" b="1" dirty="0" smtClean="0"/>
              <a:t>When </a:t>
            </a:r>
            <a:r>
              <a:rPr lang="en-US" b="1" dirty="0" smtClean="0"/>
              <a:t>the trip is not hurried, extra information would be included. </a:t>
            </a:r>
          </a:p>
          <a:p>
            <a:pPr eaLnBrk="1" hangingPunct="1"/>
            <a:endParaRPr lang="en-US" b="1" dirty="0" smtClean="0"/>
          </a:p>
        </p:txBody>
      </p:sp>
    </p:spTree>
  </p:cSld>
  <p:clrMapOvr>
    <a:masterClrMapping/>
  </p:clrMapOvr>
</p:sld>
</file>

<file path=ppt/theme/theme1.xml><?xml version="1.0" encoding="utf-8"?>
<a:theme xmlns:a="http://schemas.openxmlformats.org/drawingml/2006/main" name="Theme1">
  <a:themeElements>
    <a:clrScheme name="NSSPPP">
      <a:dk1>
        <a:srgbClr val="002060"/>
      </a:dk1>
      <a:lt1>
        <a:srgbClr val="FFFF00"/>
      </a:lt1>
      <a:dk2>
        <a:srgbClr val="002060"/>
      </a:dk2>
      <a:lt2>
        <a:srgbClr val="FFFF00"/>
      </a:lt2>
      <a:accent1>
        <a:srgbClr val="D8CF1A"/>
      </a:accent1>
      <a:accent2>
        <a:srgbClr val="D8CF1A"/>
      </a:accent2>
      <a:accent3>
        <a:srgbClr val="D8CF1A"/>
      </a:accent3>
      <a:accent4>
        <a:srgbClr val="D8CF1A"/>
      </a:accent4>
      <a:accent5>
        <a:srgbClr val="D8CF1A"/>
      </a:accent5>
      <a:accent6>
        <a:srgbClr val="D8CF1A"/>
      </a:accent6>
      <a:hlink>
        <a:srgbClr val="D8CF1A"/>
      </a:hlink>
      <a:folHlink>
        <a:srgbClr val="D8CF1A"/>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523</TotalTime>
  <Words>1169</Words>
  <Application>Microsoft Office PowerPoint</Application>
  <PresentationFormat>On-screen Show (4:3)</PresentationFormat>
  <Paragraphs>146</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Times New Roman</vt:lpstr>
      <vt:lpstr>Calibri</vt:lpstr>
      <vt:lpstr>Theme1</vt:lpstr>
      <vt:lpstr>Guiding Part I: SSP &amp; Sighted Guide:  Two Functions in One Role </vt:lpstr>
      <vt:lpstr>Overview</vt:lpstr>
      <vt:lpstr>Overview, cont.</vt:lpstr>
      <vt:lpstr>‘Sighted-Guide’</vt:lpstr>
      <vt:lpstr>SSP-Guide </vt:lpstr>
      <vt:lpstr>SSP-Guide, cont.</vt:lpstr>
      <vt:lpstr>For Example</vt:lpstr>
      <vt:lpstr>Priorities</vt:lpstr>
      <vt:lpstr>Priorities, cont.</vt:lpstr>
      <vt:lpstr>BEING ORIENTED</vt:lpstr>
      <vt:lpstr>Guiding ≠ Walking</vt:lpstr>
      <vt:lpstr>Orientation</vt:lpstr>
      <vt:lpstr>Slide 13</vt:lpstr>
      <vt:lpstr>Before the train arrives, the SSP relates that there are about 20 other people waiting and a uniformed security officer is passing by.  All this is orientation to the space.</vt:lpstr>
      <vt:lpstr>Anticipation</vt:lpstr>
      <vt:lpstr>Orientation</vt:lpstr>
      <vt:lpstr>The Train is Here</vt:lpstr>
      <vt:lpstr>The Train is Here, cont.</vt:lpstr>
      <vt:lpstr>Getting Ready to Board</vt:lpstr>
      <vt:lpstr>Slide 20</vt:lpstr>
      <vt:lpstr>The SSP Orients Herself</vt:lpstr>
      <vt:lpstr>Slide 22</vt:lpstr>
      <vt:lpstr>Where to sit?</vt:lpstr>
      <vt:lpstr>Pausing to Communicate</vt:lpstr>
      <vt:lpstr>Pausing to Communicate, cont.</vt:lpstr>
      <vt:lpstr>Decisions</vt:lpstr>
      <vt:lpstr>SSP GUIDING IS TEAM WORK</vt:lpstr>
      <vt:lpstr>Communication is Two-Way</vt:lpstr>
      <vt:lpstr>Communication is Two-Way, cont.</vt:lpstr>
      <vt:lpstr>Two-Way Communication</vt:lpstr>
      <vt:lpstr>Practice</vt:lpstr>
      <vt:lpstr>No Directions?</vt:lpstr>
      <vt:lpstr>No Directions?, cont.</vt:lpstr>
      <vt:lpstr>Instruction for DB People </vt:lpstr>
      <vt:lpstr>Instruction for DB People, cont.</vt:lpstr>
      <vt:lpstr>Knowing How</vt:lpstr>
      <vt:lpstr>Canes</vt:lpstr>
      <vt:lpstr>Hands</vt:lpstr>
      <vt:lpstr>More Teamwork</vt:lpstr>
      <vt:lpstr>Social Information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SSP Skills Include Sighted Guide</dc:title>
  <dc:creator>theresa bernadette smith</dc:creator>
  <cp:lastModifiedBy>DBSC</cp:lastModifiedBy>
  <cp:revision>17</cp:revision>
  <dcterms:created xsi:type="dcterms:W3CDTF">2011-10-15T19:02:05Z</dcterms:created>
  <dcterms:modified xsi:type="dcterms:W3CDTF">2011-12-29T23:38:18Z</dcterms:modified>
</cp:coreProperties>
</file>