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38" r:id="rId4"/>
    <p:sldId id="339" r:id="rId5"/>
    <p:sldId id="340" r:id="rId6"/>
    <p:sldId id="318" r:id="rId7"/>
    <p:sldId id="337" r:id="rId8"/>
    <p:sldId id="320" r:id="rId9"/>
    <p:sldId id="324" r:id="rId10"/>
    <p:sldId id="325" r:id="rId11"/>
    <p:sldId id="326" r:id="rId12"/>
    <p:sldId id="327" r:id="rId13"/>
    <p:sldId id="341" r:id="rId14"/>
    <p:sldId id="328" r:id="rId15"/>
    <p:sldId id="329" r:id="rId16"/>
    <p:sldId id="315" r:id="rId17"/>
    <p:sldId id="303" r:id="rId18"/>
    <p:sldId id="304" r:id="rId19"/>
    <p:sldId id="305" r:id="rId20"/>
    <p:sldId id="306" r:id="rId21"/>
    <p:sldId id="307" r:id="rId22"/>
    <p:sldId id="335" r:id="rId23"/>
    <p:sldId id="336" r:id="rId24"/>
    <p:sldId id="286" r:id="rId25"/>
    <p:sldId id="290" r:id="rId26"/>
    <p:sldId id="309" r:id="rId27"/>
    <p:sldId id="316" r:id="rId28"/>
    <p:sldId id="317" r:id="rId29"/>
    <p:sldId id="330" r:id="rId30"/>
    <p:sldId id="331" r:id="rId31"/>
    <p:sldId id="313" r:id="rId32"/>
    <p:sldId id="262" r:id="rId33"/>
    <p:sldId id="299" r:id="rId34"/>
    <p:sldId id="263" r:id="rId35"/>
    <p:sldId id="311" r:id="rId36"/>
    <p:sldId id="33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316950-81DF-4BCB-9306-962D088D0B61}" type="datetimeFigureOut">
              <a:rPr lang="en-US"/>
              <a:pPr>
                <a:defRPr/>
              </a:pPr>
              <a:t>12/28/2011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FCB99F-B762-4CCA-889D-8A9DEF1E97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2FB2A4-D489-422F-A182-EC5FF1E33793}" type="datetimeFigureOut">
              <a:rPr lang="en-US"/>
              <a:pPr>
                <a:defRPr/>
              </a:pPr>
              <a:t>12/28/2011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B7F8F9-0890-4B2E-96B2-DD1718F935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1BE8BF-1785-4651-9957-C39FAE53818B}" type="datetimeFigureOut">
              <a:rPr lang="en-US"/>
              <a:pPr>
                <a:defRPr/>
              </a:pPr>
              <a:t>12/28/2011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43AD05-D69F-4B52-A21A-59938BCB2E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7DB67-D580-431E-A52E-C603B78E5E64}" type="datetimeFigureOut">
              <a:rPr lang="en-US"/>
              <a:pPr>
                <a:defRPr/>
              </a:pPr>
              <a:t>12/28/2011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09C05-52B1-4F8F-92A8-4C995C49AA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4107C4-6ED8-4982-8EED-1705C4661BDC}" type="datetimeFigureOut">
              <a:rPr lang="en-US"/>
              <a:pPr>
                <a:defRPr/>
              </a:pPr>
              <a:t>12/28/2011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FADC6A-29FF-43B6-A3D3-3A9A107B01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E848D1-600F-436D-8E8F-16F268A777A0}" type="datetimeFigureOut">
              <a:rPr lang="en-US"/>
              <a:pPr>
                <a:defRPr/>
              </a:pPr>
              <a:t>12/28/2011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62AA9-D26A-415A-AF02-E391221446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831286-A327-47ED-95C6-6A820C148C62}" type="datetimeFigureOut">
              <a:rPr lang="en-US"/>
              <a:pPr>
                <a:defRPr/>
              </a:pPr>
              <a:t>12/28/2011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50F22C-B9DE-4506-893D-EEC84AC299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185840-732B-4561-A5BF-B27CC54ED18F}" type="datetimeFigureOut">
              <a:rPr lang="en-US"/>
              <a:pPr>
                <a:defRPr/>
              </a:pPr>
              <a:t>12/28/2011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59250F-525F-4298-A2A6-8AE6073994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25BF4-423F-4879-B385-AE2CBAF58193}" type="datetimeFigureOut">
              <a:rPr lang="en-US"/>
              <a:pPr>
                <a:defRPr/>
              </a:pPr>
              <a:t>12/28/2011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FFF1D0-5764-4E03-A2EA-C818819CC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9D1F84-3522-44CE-99F7-3DA6CC5CEA8D}" type="datetimeFigureOut">
              <a:rPr lang="en-US"/>
              <a:pPr>
                <a:defRPr/>
              </a:pPr>
              <a:t>12/28/2011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D45868-F194-40A8-81FC-CC29442B3F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CE148C-A1E1-43E1-AFAB-3631490F6691}" type="datetimeFigureOut">
              <a:rPr lang="en-US"/>
              <a:pPr>
                <a:defRPr/>
              </a:pPr>
              <a:t>12/28/2011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F2DEBB-676D-494F-9AF5-E161220783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ea typeface="ＭＳ Ｐゴシック" charset="-128"/>
              </a:defRPr>
            </a:lvl1pPr>
          </a:lstStyle>
          <a:p>
            <a:pPr>
              <a:defRPr/>
            </a:pPr>
            <a:fld id="{9497C8D3-1262-408D-8851-B009473529BA}" type="datetimeFigureOut">
              <a:rPr lang="en-US"/>
              <a:pPr>
                <a:defRPr/>
              </a:pPr>
              <a:t>12/28/2011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ea typeface="ＭＳ Ｐゴシック" charset="-128"/>
              </a:defRPr>
            </a:lvl1pPr>
          </a:lstStyle>
          <a:p>
            <a:pPr>
              <a:defRPr/>
            </a:pPr>
            <a:fld id="{85838052-A1C6-48FC-8108-BD5463DEDE2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600200"/>
            <a:ext cx="7772400" cy="2000250"/>
          </a:xfrm>
        </p:spPr>
        <p:txBody>
          <a:bodyPr/>
          <a:lstStyle/>
          <a:p>
            <a:pPr algn="l" eaLnBrk="1" hangingPunct="1"/>
            <a:r>
              <a:rPr lang="en-US" b="1" dirty="0" smtClean="0">
                <a:ea typeface="ＭＳ Ｐゴシック" pitchFamily="34" charset="-128"/>
              </a:rPr>
              <a:t>Discourse Part VII:</a:t>
            </a:r>
            <a:br>
              <a:rPr lang="en-US" b="1" dirty="0" smtClean="0">
                <a:ea typeface="ＭＳ Ｐゴシック" pitchFamily="34" charset="-128"/>
              </a:rPr>
            </a:br>
            <a:r>
              <a:rPr lang="en-US" b="1" dirty="0" smtClean="0">
                <a:ea typeface="ＭＳ Ｐゴシック" pitchFamily="34" charset="-128"/>
              </a:rPr>
              <a:t>DB Community Discourse Practices &amp; Manners</a:t>
            </a:r>
          </a:p>
        </p:txBody>
      </p:sp>
      <p:sp>
        <p:nvSpPr>
          <p:cNvPr id="3" name="Subtitle 2"/>
          <p:cNvSpPr>
            <a:spLocks noGrp="1"/>
          </p:cNvSpPr>
          <p:nvPr>
            <p:ph type="subTitle" idx="1"/>
          </p:nvPr>
        </p:nvSpPr>
        <p:spPr>
          <a:xfrm>
            <a:off x="457200" y="3657600"/>
            <a:ext cx="6400800" cy="1752600"/>
          </a:xfrm>
        </p:spPr>
        <p:txBody>
          <a:bodyPr/>
          <a:lstStyle/>
          <a:p>
            <a:pPr algn="l" eaLnBrk="1" hangingPunct="1">
              <a:buFont typeface="Arial" charset="0"/>
              <a:buNone/>
              <a:defRPr/>
            </a:pPr>
            <a:r>
              <a:rPr lang="en-US" b="1" dirty="0" smtClean="0">
                <a:solidFill>
                  <a:schemeClr val="tx1"/>
                </a:solidFill>
                <a:ea typeface="+mn-ea"/>
                <a:cs typeface="Times New Roman"/>
              </a:rPr>
              <a:t>Chapter 4.3.6</a:t>
            </a:r>
            <a:endParaRPr lang="en-US" b="1" dirty="0">
              <a:solidFill>
                <a:schemeClr val="tx1"/>
              </a:solidFill>
              <a:ea typeface="+mn-ea"/>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b="1" smtClean="0">
                <a:latin typeface="+mn-lt"/>
                <a:ea typeface="ＭＳ Ｐゴシック" pitchFamily="34" charset="-128"/>
              </a:rPr>
              <a:t>Initiating</a:t>
            </a:r>
          </a:p>
        </p:txBody>
      </p:sp>
      <p:sp>
        <p:nvSpPr>
          <p:cNvPr id="11267"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If you meet a DB person at their home, and they greet you at the door, they will use their vision/hearing to identify you or put out their listening hand for you to identify yourself.</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If they are waiting for you inside, approach and gently touch them on the shoulder and wait for them to locate you (either visually or moving their hand down to yours).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b="1" smtClean="0">
                <a:latin typeface="+mn-lt"/>
                <a:ea typeface="ＭＳ Ｐゴシック" pitchFamily="34" charset="-128"/>
              </a:rPr>
              <a:t>Shoulder</a:t>
            </a:r>
          </a:p>
        </p:txBody>
      </p:sp>
      <p:sp>
        <p:nvSpPr>
          <p:cNvPr id="12291"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Don</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t touch and withdraw your hand.  Wait until the DB person locates you either tactually or visually.</a:t>
            </a:r>
          </a:p>
          <a:p>
            <a:pPr>
              <a:buNone/>
            </a:pPr>
            <a:endParaRPr lang="en-US" altLang="ja-JP"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In the next slide the DB person is expecting the SSP (to return with some water).  The SSP touches the DB woman</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s shoulder as she approaches.</a:t>
            </a:r>
            <a:endParaRPr lang="en-US" b="1" dirty="0" smtClean="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MVI_6537-1.jpg"/>
          <p:cNvPicPr>
            <a:picLocks noChangeAspect="1"/>
          </p:cNvPicPr>
          <p:nvPr/>
        </p:nvPicPr>
        <p:blipFill>
          <a:blip r:embed="rId2" cstate="print"/>
          <a:srcRect l="40234"/>
          <a:stretch>
            <a:fillRect/>
          </a:stretch>
        </p:blipFill>
        <p:spPr bwMode="auto">
          <a:xfrm>
            <a:off x="457200" y="533400"/>
            <a:ext cx="4745038" cy="59563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algn="l"/>
            <a:r>
              <a:rPr lang="en-US" b="1" dirty="0" smtClean="0">
                <a:ea typeface="ＭＳ Ｐゴシック" pitchFamily="34" charset="-128"/>
              </a:rPr>
              <a:t>Maintaining Contact</a:t>
            </a:r>
          </a:p>
        </p:txBody>
      </p:sp>
      <p:pic>
        <p:nvPicPr>
          <p:cNvPr id="14339" name="Content Placeholder 5" descr="MVI_6537-2.jpg"/>
          <p:cNvPicPr>
            <a:picLocks noGrp="1" noChangeAspect="1"/>
          </p:cNvPicPr>
          <p:nvPr>
            <p:ph sz="half" idx="1"/>
          </p:nvPr>
        </p:nvPicPr>
        <p:blipFill>
          <a:blip r:embed="rId2" cstate="print"/>
          <a:srcRect l="27539" r="6055"/>
          <a:stretch>
            <a:fillRect/>
          </a:stretch>
        </p:blipFill>
        <p:spPr>
          <a:xfrm>
            <a:off x="457200" y="1682750"/>
            <a:ext cx="3367088" cy="38020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0" name="Content Placeholder 6" descr="MVI_6537-4.jpg"/>
          <p:cNvPicPr>
            <a:picLocks noGrp="1" noChangeAspect="1"/>
          </p:cNvPicPr>
          <p:nvPr>
            <p:ph sz="half" idx="2"/>
          </p:nvPr>
        </p:nvPicPr>
        <p:blipFill>
          <a:blip r:embed="rId3" cstate="print"/>
          <a:srcRect l="11914" r="9961"/>
          <a:stretch>
            <a:fillRect/>
          </a:stretch>
        </p:blipFill>
        <p:spPr>
          <a:xfrm>
            <a:off x="4267200" y="1682750"/>
            <a:ext cx="3962400" cy="38036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b="1" smtClean="0">
                <a:latin typeface="+mn-lt"/>
                <a:ea typeface="ＭＳ Ｐゴシック" pitchFamily="34" charset="-128"/>
              </a:rPr>
              <a:t>Who?</a:t>
            </a:r>
          </a:p>
        </p:txBody>
      </p:sp>
      <p:sp>
        <p:nvSpPr>
          <p:cNvPr id="15363"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Don</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t forget to identify yourself.</a:t>
            </a:r>
          </a:p>
          <a:p>
            <a:pPr>
              <a:buNone/>
            </a:pPr>
            <a:endParaRPr lang="en-US" altLang="ja-JP"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Even if you are the only person there, it is reassuring.</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If there are several people present, identify yourself each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pPr algn="l"/>
            <a:r>
              <a:rPr lang="en-US" b="1" dirty="0" smtClean="0">
                <a:ea typeface="ＭＳ Ｐゴシック" pitchFamily="34" charset="-128"/>
              </a:rPr>
              <a:t>It</a:t>
            </a:r>
            <a:r>
              <a:rPr lang="en-US" altLang="en-US" b="1" dirty="0" smtClean="0">
                <a:ea typeface="ＭＳ Ｐゴシック" pitchFamily="34" charset="-128"/>
              </a:rPr>
              <a:t>’</a:t>
            </a:r>
            <a:r>
              <a:rPr lang="en-US" b="1" dirty="0" smtClean="0">
                <a:ea typeface="ＭＳ Ｐゴシック" pitchFamily="34" charset="-128"/>
              </a:rPr>
              <a:t>s Heather</a:t>
            </a:r>
          </a:p>
        </p:txBody>
      </p:sp>
      <p:pic>
        <p:nvPicPr>
          <p:cNvPr id="16387" name="Content Placeholder 8" descr="20101016101537 Heather interrupts_Capture.jpg"/>
          <p:cNvPicPr>
            <a:picLocks noGrp="1" noChangeAspect="1"/>
          </p:cNvPicPr>
          <p:nvPr>
            <p:ph idx="1"/>
          </p:nvPr>
        </p:nvPicPr>
        <p:blipFill>
          <a:blip r:embed="rId2" cstate="print"/>
          <a:srcRect l="7500" t="2963" r="16667"/>
          <a:stretch>
            <a:fillRect/>
          </a:stretch>
        </p:blipFill>
        <p:spPr>
          <a:xfrm>
            <a:off x="457200" y="1570037"/>
            <a:ext cx="6604022" cy="47545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286000"/>
            <a:ext cx="8229600" cy="1143000"/>
          </a:xfrm>
        </p:spPr>
        <p:txBody>
          <a:bodyPr/>
          <a:lstStyle/>
          <a:p>
            <a:pPr algn="l" eaLnBrk="1" hangingPunct="1"/>
            <a:r>
              <a:rPr lang="en-US" sz="5400" b="1" dirty="0" smtClean="0">
                <a:ea typeface="ＭＳ Ｐゴシック" pitchFamily="34" charset="-128"/>
              </a:rPr>
              <a:t>TURN-TAKING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smtClean="0">
                <a:latin typeface="+mn-lt"/>
                <a:ea typeface="ＭＳ Ｐゴシック" pitchFamily="34" charset="-128"/>
              </a:rPr>
              <a:t>Getting Attention</a:t>
            </a:r>
          </a:p>
        </p:txBody>
      </p:sp>
      <p:sp>
        <p:nvSpPr>
          <p:cNvPr id="18435"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cs typeface="Times New Roman" pitchFamily="18" charset="0"/>
              </a:rPr>
              <a:t>With a hard-of-hearing DB person, you may both touch their shoulder/arm and use their name.</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For a deaf DB person, the appropriate places to touch are the limbs: shoulder, upper arm, forearm, under the hand, or knee.</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The best place will depend on how you are positioned physically.  </a:t>
            </a:r>
          </a:p>
          <a:p>
            <a:pPr eaLnBrk="1" hangingPunct="1"/>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b="1" dirty="0" smtClean="0">
                <a:latin typeface="+mn-lt"/>
                <a:ea typeface="ＭＳ Ｐゴシック" pitchFamily="34" charset="-128"/>
              </a:rPr>
              <a:t>Getting Attention, cont.</a:t>
            </a:r>
          </a:p>
        </p:txBody>
      </p:sp>
      <p:sp>
        <p:nvSpPr>
          <p:cNvPr id="19459"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In the next slide the DB woman with glasses has tunnel vision.  The SSP across from her is trying to get her attention but she is looking down.  So, the other sighted woman touches her arm for attention and indicates the SSP who wants to talk.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US" b="1" dirty="0" smtClean="0">
                <a:ea typeface="ＭＳ Ｐゴシック" pitchFamily="34" charset="-128"/>
              </a:rPr>
              <a:t>Touching the Elbow</a:t>
            </a:r>
          </a:p>
        </p:txBody>
      </p:sp>
      <p:pic>
        <p:nvPicPr>
          <p:cNvPr id="20483" name="Content Placeholder 3" descr="Yakima dinner_Capture_2.jpg"/>
          <p:cNvPicPr>
            <a:picLocks noGrp="1" noChangeAspect="1"/>
          </p:cNvPicPr>
          <p:nvPr>
            <p:ph idx="1"/>
          </p:nvPr>
        </p:nvPicPr>
        <p:blipFill>
          <a:blip r:embed="rId2" cstate="print"/>
          <a:srcRect l="15907" t="20203" r="8330"/>
          <a:stretch>
            <a:fillRect/>
          </a:stretch>
        </p:blipFill>
        <p:spPr>
          <a:xfrm>
            <a:off x="457200" y="1676400"/>
            <a:ext cx="7769225" cy="46021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smtClean="0">
                <a:latin typeface="+mn-lt"/>
                <a:ea typeface="ＭＳ Ｐゴシック" pitchFamily="34" charset="-128"/>
              </a:rPr>
              <a:t>Overview</a:t>
            </a:r>
          </a:p>
        </p:txBody>
      </p:sp>
      <p:sp>
        <p:nvSpPr>
          <p:cNvPr id="3075" name="Content Placeholder 2"/>
          <p:cNvSpPr>
            <a:spLocks noGrp="1"/>
          </p:cNvSpPr>
          <p:nvPr>
            <p:ph idx="1"/>
          </p:nvPr>
        </p:nvSpPr>
        <p:spPr>
          <a:xfrm>
            <a:off x="91440" y="1371600"/>
            <a:ext cx="8229600" cy="4525963"/>
          </a:xfrm>
        </p:spPr>
        <p:txBody>
          <a:bodyPr/>
          <a:lstStyle/>
          <a:p>
            <a:pPr eaLnBrk="1" hangingPunct="1">
              <a:buNone/>
            </a:pPr>
            <a:r>
              <a:rPr lang="en-US" b="1" dirty="0" smtClean="0">
                <a:ea typeface="ＭＳ Ｐゴシック" pitchFamily="34" charset="-128"/>
                <a:cs typeface="Times New Roman" pitchFamily="18" charset="0"/>
              </a:rPr>
              <a:t>	This presentation is a brief overview of the conversational discourse practices of the Core DB Community.</a:t>
            </a:r>
          </a:p>
          <a:p>
            <a:pPr eaLnBrk="1" hangingPunct="1">
              <a:buNone/>
            </a:pPr>
            <a:endParaRPr lang="en-US" sz="800" b="1" dirty="0" smtClean="0">
              <a:ea typeface="ＭＳ Ｐゴシック" pitchFamily="34" charset="-128"/>
              <a:cs typeface="Times New Roman" pitchFamily="18" charset="0"/>
            </a:endParaRPr>
          </a:p>
          <a:p>
            <a:pPr eaLnBrk="1" hangingPunct="1">
              <a:buNone/>
            </a:pPr>
            <a:r>
              <a:rPr lang="en-US" b="1" dirty="0" smtClean="0">
                <a:ea typeface="ＭＳ Ｐゴシック" pitchFamily="34" charset="-128"/>
                <a:cs typeface="Times New Roman" pitchFamily="18" charset="0"/>
              </a:rPr>
              <a:t>	Specifically:</a:t>
            </a:r>
          </a:p>
          <a:p>
            <a:pPr eaLnBrk="1" hangingPunct="1">
              <a:buNone/>
            </a:pPr>
            <a:endParaRPr lang="en-US" sz="800" b="1" dirty="0" smtClean="0">
              <a:ea typeface="ＭＳ Ｐゴシック" pitchFamily="34" charset="-128"/>
              <a:cs typeface="Times New Roman" pitchFamily="18" charset="0"/>
            </a:endParaRPr>
          </a:p>
          <a:p>
            <a:pPr lvl="1" eaLnBrk="1" hangingPunct="1">
              <a:buFont typeface="Arial" pitchFamily="34" charset="0"/>
              <a:buChar char="•"/>
            </a:pPr>
            <a:r>
              <a:rPr lang="en-US" sz="3200" b="1" dirty="0" smtClean="0">
                <a:ea typeface="ＭＳ Ｐゴシック" pitchFamily="34" charset="-128"/>
                <a:cs typeface="Times New Roman" pitchFamily="18" charset="0"/>
              </a:rPr>
              <a:t>Use of touch</a:t>
            </a:r>
          </a:p>
          <a:p>
            <a:pPr lvl="1" eaLnBrk="1" hangingPunct="1">
              <a:buFont typeface="Arial" pitchFamily="34" charset="0"/>
              <a:buChar char="•"/>
            </a:pPr>
            <a:r>
              <a:rPr lang="en-US" sz="3200" b="1" dirty="0" smtClean="0">
                <a:ea typeface="ＭＳ Ｐゴシック" pitchFamily="34" charset="-128"/>
                <a:cs typeface="Times New Roman" pitchFamily="18" charset="0"/>
              </a:rPr>
              <a:t>Greetings, leave-taking</a:t>
            </a:r>
          </a:p>
          <a:p>
            <a:pPr lvl="1" eaLnBrk="1" hangingPunct="1">
              <a:buFont typeface="Arial" pitchFamily="34" charset="0"/>
              <a:buChar char="•"/>
            </a:pPr>
            <a:r>
              <a:rPr lang="en-US" sz="3200" b="1" dirty="0" smtClean="0">
                <a:ea typeface="ＭＳ Ｐゴシック" pitchFamily="34" charset="-128"/>
                <a:cs typeface="Times New Roman" pitchFamily="18" charset="0"/>
              </a:rPr>
              <a:t>Initiating and yielding turns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b="1" smtClean="0">
                <a:latin typeface="+mn-lt"/>
                <a:ea typeface="ＭＳ Ｐゴシック" pitchFamily="34" charset="-128"/>
              </a:rPr>
              <a:t>Touching the Arm</a:t>
            </a:r>
          </a:p>
        </p:txBody>
      </p:sp>
      <p:sp>
        <p:nvSpPr>
          <p:cNvPr id="21507"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In the next slide, the two men are chatting across a table and the woman wants to interrupt, but it is not urgent.</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She gently touches the upper arm of the DB man whose attention she wants.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Yakima dinner_Capture_8.jpg"/>
          <p:cNvPicPr>
            <a:picLocks noChangeAspect="1"/>
          </p:cNvPicPr>
          <p:nvPr/>
        </p:nvPicPr>
        <p:blipFill>
          <a:blip r:embed="rId2" cstate="print"/>
          <a:srcRect l="9232" t="8371" r="3168"/>
          <a:stretch>
            <a:fillRect/>
          </a:stretch>
        </p:blipFill>
        <p:spPr bwMode="auto">
          <a:xfrm>
            <a:off x="457200" y="914400"/>
            <a:ext cx="8399045" cy="494188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b="1" smtClean="0">
                <a:latin typeface="+mn-lt"/>
                <a:ea typeface="ＭＳ Ｐゴシック" pitchFamily="34" charset="-128"/>
              </a:rPr>
              <a:t>Pause</a:t>
            </a:r>
          </a:p>
        </p:txBody>
      </p:sp>
      <p:sp>
        <p:nvSpPr>
          <p:cNvPr id="23555"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All exchanges have pauses while people think for a moment.</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In the next slide the DB man is pausing to think what else he wants to let the SSP know before they leave for the store.</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He and the SSP comfortably stay in touch during the pause.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20110118155343 chat in house_Capture_8.jpg"/>
          <p:cNvPicPr>
            <a:picLocks noChangeAspect="1"/>
          </p:cNvPicPr>
          <p:nvPr/>
        </p:nvPicPr>
        <p:blipFill>
          <a:blip r:embed="rId2" cstate="print"/>
          <a:srcRect l="7500" r="8333"/>
          <a:stretch>
            <a:fillRect/>
          </a:stretch>
        </p:blipFill>
        <p:spPr bwMode="auto">
          <a:xfrm>
            <a:off x="457200" y="990600"/>
            <a:ext cx="7696200" cy="51435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smtClean="0">
                <a:latin typeface="+mn-lt"/>
                <a:ea typeface="ＭＳ Ｐゴシック" pitchFamily="34" charset="-128"/>
              </a:rPr>
              <a:t>When You Want to Interrupt</a:t>
            </a:r>
          </a:p>
        </p:txBody>
      </p:sp>
      <p:sp>
        <p:nvSpPr>
          <p:cNvPr id="25603" name="Content Placeholder 2"/>
          <p:cNvSpPr>
            <a:spLocks noGrp="1"/>
          </p:cNvSpPr>
          <p:nvPr>
            <p:ph idx="1"/>
          </p:nvPr>
        </p:nvSpPr>
        <p:spPr>
          <a:xfrm>
            <a:off x="457200" y="1371600"/>
            <a:ext cx="8686800" cy="4525963"/>
          </a:xfrm>
        </p:spPr>
        <p:txBody>
          <a:bodyPr/>
          <a:lstStyle/>
          <a:p>
            <a:pPr eaLnBrk="1" hangingPunct="1"/>
            <a:r>
              <a:rPr lang="en-US" b="1" dirty="0" smtClean="0">
                <a:ea typeface="ＭＳ Ｐゴシック" pitchFamily="34" charset="-128"/>
                <a:cs typeface="Times New Roman" pitchFamily="18" charset="0"/>
              </a:rPr>
              <a:t>You can slip your hand underneath theirs for a more urgent interruption, or put your hand on their shoulder to indicate you</a:t>
            </a:r>
            <a:r>
              <a:rPr lang="en-US" altLang="en-US" b="1" dirty="0" smtClean="0">
                <a:ea typeface="ＭＳ Ｐゴシック" pitchFamily="34" charset="-128"/>
                <a:cs typeface="Times New Roman" pitchFamily="18" charset="0"/>
              </a:rPr>
              <a:t>’</a:t>
            </a:r>
            <a:r>
              <a:rPr lang="en-US" b="1" dirty="0" smtClean="0">
                <a:ea typeface="ＭＳ Ｐゴシック" pitchFamily="34" charset="-128"/>
                <a:cs typeface="Times New Roman" pitchFamily="18" charset="0"/>
              </a:rPr>
              <a:t>d like to join the conversation.</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In the next slide, the sighted SSP and DB woman with red hair are discussing a schedule.  The 3</a:t>
            </a:r>
            <a:r>
              <a:rPr lang="en-US" b="1" baseline="30000" dirty="0" smtClean="0">
                <a:ea typeface="ＭＳ Ｐゴシック" pitchFamily="34" charset="-128"/>
                <a:cs typeface="Times New Roman" pitchFamily="18" charset="0"/>
              </a:rPr>
              <a:t>rd</a:t>
            </a:r>
            <a:r>
              <a:rPr lang="en-US" b="1" dirty="0" smtClean="0">
                <a:ea typeface="ＭＳ Ｐゴシック" pitchFamily="34" charset="-128"/>
                <a:cs typeface="Times New Roman" pitchFamily="18" charset="0"/>
              </a:rPr>
              <a:t> person approaching executes a brief, urgent interruption by briefly by slipping her hand under theirs.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descr="MVI_4753.jpg"/>
          <p:cNvPicPr>
            <a:picLocks noChangeAspect="1"/>
          </p:cNvPicPr>
          <p:nvPr/>
        </p:nvPicPr>
        <p:blipFill>
          <a:blip r:embed="rId2" cstate="print"/>
          <a:srcRect/>
          <a:stretch>
            <a:fillRect/>
          </a:stretch>
        </p:blipFill>
        <p:spPr bwMode="auto">
          <a:xfrm>
            <a:off x="457200" y="533400"/>
            <a:ext cx="4460875" cy="5943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b="1" smtClean="0">
                <a:latin typeface="+mn-lt"/>
                <a:ea typeface="ＭＳ Ｐゴシック" pitchFamily="34" charset="-128"/>
              </a:rPr>
              <a:t>Yielding a Turn</a:t>
            </a:r>
          </a:p>
        </p:txBody>
      </p:sp>
      <p:sp>
        <p:nvSpPr>
          <p:cNvPr id="27651"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When the DB person using tactile signing has not been receiving tactile back-channeling, they will hold their signing hand up and put their receptive hand out for a response.</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When they yield a turn, they lower their signing hand (as in the upcoming slide) and reach to listen.  </a:t>
            </a:r>
          </a:p>
          <a:p>
            <a:endParaRPr lang="en-US" b="1" dirty="0" smtClean="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b="1" dirty="0" smtClean="0">
                <a:latin typeface="+mn-lt"/>
                <a:ea typeface="ＭＳ Ｐゴシック" pitchFamily="34" charset="-128"/>
              </a:rPr>
              <a:t>Yielding a Turn, cont.</a:t>
            </a:r>
          </a:p>
        </p:txBody>
      </p:sp>
      <p:sp>
        <p:nvSpPr>
          <p:cNvPr id="28675"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cs typeface="Times New Roman" pitchFamily="18" charset="0"/>
              </a:rPr>
              <a:t>In the next slide, the woman in the middle yields the turn to the woman on her left by moving the DB man</a:t>
            </a:r>
            <a:r>
              <a:rPr lang="en-US" altLang="en-US" b="1" dirty="0" smtClean="0">
                <a:ea typeface="ＭＳ Ｐゴシック" pitchFamily="34" charset="-128"/>
                <a:cs typeface="Times New Roman" pitchFamily="18" charset="0"/>
              </a:rPr>
              <a:t>’</a:t>
            </a:r>
            <a:r>
              <a:rPr lang="en-US" b="1" dirty="0" smtClean="0">
                <a:ea typeface="ＭＳ Ｐゴシック" pitchFamily="34" charset="-128"/>
                <a:cs typeface="Times New Roman" pitchFamily="18" charset="0"/>
              </a:rPr>
              <a:t>s listening hand to her.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4" descr="MVI_4774-4.jpg"/>
          <p:cNvPicPr>
            <a:picLocks noGrp="1" noChangeAspect="1"/>
          </p:cNvPicPr>
          <p:nvPr>
            <p:ph idx="4294967295"/>
          </p:nvPr>
        </p:nvPicPr>
        <p:blipFill>
          <a:blip r:embed="rId2" cstate="print"/>
          <a:srcRect l="15820" r="17773" b="12755"/>
          <a:stretch>
            <a:fillRect/>
          </a:stretch>
        </p:blipFill>
        <p:spPr>
          <a:xfrm>
            <a:off x="457200" y="609600"/>
            <a:ext cx="5800725" cy="5715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eaLnBrk="1" hangingPunct="1"/>
            <a:r>
              <a:rPr lang="en-US" b="1" dirty="0" smtClean="0">
                <a:latin typeface="+mn-lt"/>
                <a:ea typeface="ＭＳ Ｐゴシック" pitchFamily="34" charset="-128"/>
              </a:rPr>
              <a:t>Yielding a Turn, cont.</a:t>
            </a:r>
          </a:p>
        </p:txBody>
      </p:sp>
      <p:sp>
        <p:nvSpPr>
          <p:cNvPr id="30723"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cs typeface="Times New Roman" pitchFamily="18" charset="0"/>
              </a:rPr>
              <a:t>When 3 people are talking together using pro-tactile (all staying in touch), turn-taking is faster, easier and more fluid.</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The important thing is to remember to sign with both hands (as dominant hands) at the same time.  It takes some practice but is entirely do-able.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smtClean="0">
                <a:latin typeface="+mn-lt"/>
                <a:ea typeface="ＭＳ Ｐゴシック" pitchFamily="34" charset="-128"/>
              </a:rPr>
              <a:t>Touch</a:t>
            </a:r>
          </a:p>
        </p:txBody>
      </p:sp>
      <p:sp>
        <p:nvSpPr>
          <p:cNvPr id="4099" name="Content Placeholder 2"/>
          <p:cNvSpPr>
            <a:spLocks noGrp="1"/>
          </p:cNvSpPr>
          <p:nvPr>
            <p:ph idx="1"/>
          </p:nvPr>
        </p:nvSpPr>
        <p:spPr>
          <a:xfrm>
            <a:off x="457200" y="1371600"/>
            <a:ext cx="8534400" cy="4525963"/>
          </a:xfrm>
        </p:spPr>
        <p:txBody>
          <a:bodyPr/>
          <a:lstStyle/>
          <a:p>
            <a:pPr eaLnBrk="1" hangingPunct="1"/>
            <a:r>
              <a:rPr lang="en-US" b="1" dirty="0" smtClean="0">
                <a:ea typeface="ＭＳ Ｐゴシック" pitchFamily="34" charset="-128"/>
                <a:cs typeface="Times New Roman" pitchFamily="18" charset="0"/>
              </a:rPr>
              <a:t>Central to the DB experience is touch, and is also central to the discourse.  It is used with vision and hearing to explore the environment and for communication.</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In the next slide the DB woman checks the fruit.</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In the following one, the DB man uses his hands to </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frame</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 the signer</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s hands.</a:t>
            </a:r>
            <a:endParaRPr lang="en-US" b="1" dirty="0" smtClean="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b="1" dirty="0" smtClean="0">
                <a:ea typeface="ＭＳ Ｐゴシック" pitchFamily="34" charset="-128"/>
              </a:rPr>
              <a:t>3-Way</a:t>
            </a:r>
          </a:p>
        </p:txBody>
      </p:sp>
      <p:pic>
        <p:nvPicPr>
          <p:cNvPr id="31747" name="Content Placeholder 3" descr="20101016104113 4-way JN&amp;JC_Capture.jpg"/>
          <p:cNvPicPr>
            <a:picLocks noGrp="1" noChangeAspect="1"/>
          </p:cNvPicPr>
          <p:nvPr>
            <p:ph idx="1"/>
          </p:nvPr>
        </p:nvPicPr>
        <p:blipFill>
          <a:blip r:embed="rId2" cstate="print"/>
          <a:srcRect l="8330" r="11172"/>
          <a:stretch>
            <a:fillRect/>
          </a:stretch>
        </p:blipFill>
        <p:spPr>
          <a:xfrm>
            <a:off x="457200" y="1490286"/>
            <a:ext cx="7027862" cy="491051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0"/>
            <a:ext cx="8229600" cy="1143000"/>
          </a:xfrm>
        </p:spPr>
        <p:txBody>
          <a:bodyPr/>
          <a:lstStyle/>
          <a:p>
            <a:pPr algn="l" eaLnBrk="1" hangingPunct="1"/>
            <a:r>
              <a:rPr lang="en-US" sz="5400" b="1" dirty="0" smtClean="0">
                <a:ea typeface="ＭＳ Ｐゴシック" pitchFamily="34" charset="-128"/>
              </a:rPr>
              <a:t>PASSIVE LISTENING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1325562"/>
          </a:xfrm>
        </p:spPr>
        <p:txBody>
          <a:bodyPr/>
          <a:lstStyle/>
          <a:p>
            <a:pPr algn="l" eaLnBrk="1" hangingPunct="1"/>
            <a:r>
              <a:rPr lang="en-US" b="1" smtClean="0">
                <a:latin typeface="+mn-lt"/>
                <a:ea typeface="ＭＳ Ｐゴシック" pitchFamily="34" charset="-128"/>
              </a:rPr>
              <a:t>Staying in Touch:</a:t>
            </a:r>
            <a:br>
              <a:rPr lang="en-US" b="1" smtClean="0">
                <a:latin typeface="+mn-lt"/>
                <a:ea typeface="ＭＳ Ｐゴシック" pitchFamily="34" charset="-128"/>
              </a:rPr>
            </a:br>
            <a:r>
              <a:rPr lang="en-US" b="1" smtClean="0">
                <a:latin typeface="+mn-lt"/>
                <a:ea typeface="ＭＳ Ｐゴシック" pitchFamily="34" charset="-128"/>
              </a:rPr>
              <a:t>Passive Listening</a:t>
            </a:r>
          </a:p>
        </p:txBody>
      </p:sp>
      <p:sp>
        <p:nvSpPr>
          <p:cNvPr id="33795" name="Content Placeholder 2"/>
          <p:cNvSpPr>
            <a:spLocks noGrp="1"/>
          </p:cNvSpPr>
          <p:nvPr>
            <p:ph idx="1"/>
          </p:nvPr>
        </p:nvSpPr>
        <p:spPr>
          <a:xfrm>
            <a:off x="457200" y="1798637"/>
            <a:ext cx="8229600" cy="4068763"/>
          </a:xfrm>
        </p:spPr>
        <p:txBody>
          <a:bodyPr/>
          <a:lstStyle/>
          <a:p>
            <a:pPr eaLnBrk="1" hangingPunct="1"/>
            <a:r>
              <a:rPr lang="en-US" b="1" dirty="0" smtClean="0">
                <a:ea typeface="ＭＳ Ｐゴシック" pitchFamily="34" charset="-128"/>
                <a:cs typeface="Times New Roman" pitchFamily="18" charset="0"/>
              </a:rPr>
              <a:t>Other presentations in this set of materials illustrate tactual back-channeling, i.e. responding while listening. </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Passive listening, with no particular response, is indicated by a light, constant touch.   It is the equivalent of </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an attentive listening face</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a:t>
            </a:r>
          </a:p>
          <a:p>
            <a:pPr eaLnBrk="1" hangingPunct="1"/>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b="1" smtClean="0">
                <a:latin typeface="+mn-lt"/>
                <a:ea typeface="ＭＳ Ｐゴシック" pitchFamily="34" charset="-128"/>
              </a:rPr>
              <a:t>(Tactile) Passive Listening</a:t>
            </a:r>
          </a:p>
        </p:txBody>
      </p:sp>
      <p:sp>
        <p:nvSpPr>
          <p:cNvPr id="34819"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It is polite to indicate your presence by placing your hand on the DB person.</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In the next slide the man is making an announcement.  The DB woman on his right, wearing black pants, is looking at an interpreter in the front row, but staying in touch with him to indicate she is listening.  The woman on her right, in white pants, (her SSP) is also staying in touch.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eaLnBrk="1" hangingPunct="1"/>
            <a:r>
              <a:rPr lang="en-US" b="1" dirty="0" smtClean="0">
                <a:ea typeface="ＭＳ Ｐゴシック" pitchFamily="34" charset="-128"/>
              </a:rPr>
              <a:t>Listening, Being Present</a:t>
            </a:r>
          </a:p>
        </p:txBody>
      </p:sp>
      <p:pic>
        <p:nvPicPr>
          <p:cNvPr id="35843" name="Content Placeholder 4" descr="IMG_6323.JPG"/>
          <p:cNvPicPr>
            <a:picLocks noGrp="1" noChangeAspect="1"/>
          </p:cNvPicPr>
          <p:nvPr>
            <p:ph idx="1"/>
          </p:nvPr>
        </p:nvPicPr>
        <p:blipFill>
          <a:blip r:embed="rId2" cstate="print"/>
          <a:srcRect l="17175" t="21664" r="37566" b="16772"/>
          <a:stretch>
            <a:fillRect/>
          </a:stretch>
        </p:blipFill>
        <p:spPr>
          <a:xfrm>
            <a:off x="457200" y="1600200"/>
            <a:ext cx="4705350" cy="4800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eaLnBrk="1" hangingPunct="1"/>
            <a:r>
              <a:rPr lang="en-US" b="1" smtClean="0">
                <a:latin typeface="+mn-lt"/>
                <a:ea typeface="ＭＳ Ｐゴシック" pitchFamily="34" charset="-128"/>
              </a:rPr>
              <a:t>Leave-Taking</a:t>
            </a:r>
          </a:p>
        </p:txBody>
      </p:sp>
      <p:sp>
        <p:nvSpPr>
          <p:cNvPr id="36867"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cs typeface="Times New Roman" pitchFamily="18" charset="0"/>
              </a:rPr>
              <a:t>If you need to leave for a few moments (e.g. to use the restroom) let the DB person know. </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Make sure you say Goodbye when you are leaving.</a:t>
            </a:r>
          </a:p>
          <a:p>
            <a:pPr eaLnBrk="1" hangingPunct="1">
              <a:buNone/>
            </a:pPr>
            <a:endParaRPr lang="en-US" sz="800" b="1" dirty="0" smtClean="0">
              <a:ea typeface="ＭＳ Ｐゴシック" pitchFamily="34" charset="-128"/>
              <a:cs typeface="Times New Roman" pitchFamily="18" charset="0"/>
            </a:endParaRPr>
          </a:p>
          <a:p>
            <a:pPr eaLnBrk="1" hangingPunct="1"/>
            <a:r>
              <a:rPr lang="en-US" b="1" dirty="0" smtClean="0">
                <a:ea typeface="ＭＳ Ｐゴシック" pitchFamily="34" charset="-128"/>
                <a:cs typeface="Times New Roman" pitchFamily="18" charset="0"/>
              </a:rPr>
              <a:t>Leave taking often concludes with a somewhat formal hug.</a:t>
            </a:r>
          </a:p>
          <a:p>
            <a:pPr eaLnBrk="1" hangingPunct="1"/>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b="1" smtClean="0">
                <a:latin typeface="+mn-lt"/>
                <a:ea typeface="ＭＳ Ｐゴシック" pitchFamily="34" charset="-128"/>
              </a:rPr>
              <a:t>Conclusion</a:t>
            </a:r>
          </a:p>
        </p:txBody>
      </p:sp>
      <p:sp>
        <p:nvSpPr>
          <p:cNvPr id="37891"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cs typeface="Times New Roman" pitchFamily="18" charset="0"/>
              </a:rPr>
              <a:t>Pay attention to how the DB person responds and adjust your techniques. </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Don</a:t>
            </a:r>
            <a:r>
              <a:rPr lang="ja-JP" altLang="en-US" b="1" smtClean="0">
                <a:ea typeface="ＭＳ Ｐゴシック" pitchFamily="34" charset="-128"/>
                <a:cs typeface="Times New Roman" pitchFamily="18" charset="0"/>
              </a:rPr>
              <a:t>’</a:t>
            </a:r>
            <a:r>
              <a:rPr lang="en-US" altLang="ja-JP" b="1" dirty="0" smtClean="0">
                <a:ea typeface="ＭＳ Ｐゴシック" pitchFamily="34" charset="-128"/>
                <a:cs typeface="Times New Roman" pitchFamily="18" charset="0"/>
              </a:rPr>
              <a:t>t rely on vision or hearing alone to communicate.</a:t>
            </a:r>
          </a:p>
          <a:p>
            <a:pPr>
              <a:buNone/>
            </a:pPr>
            <a:endParaRPr lang="en-US" altLang="ja-JP"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Remember both hearing and vision vary with the environment and change very gradually over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249362"/>
          </a:xfrm>
        </p:spPr>
        <p:txBody>
          <a:bodyPr/>
          <a:lstStyle/>
          <a:p>
            <a:pPr algn="l"/>
            <a:r>
              <a:rPr lang="en-US" b="1" dirty="0" smtClean="0">
                <a:ea typeface="ＭＳ Ｐゴシック" pitchFamily="34" charset="-128"/>
              </a:rPr>
              <a:t>Inspecting the Bananas Tactually</a:t>
            </a:r>
          </a:p>
        </p:txBody>
      </p:sp>
      <p:pic>
        <p:nvPicPr>
          <p:cNvPr id="5123" name="Content Placeholder 5" descr="20110909192925 JL lkg at bananas_Capture_4.jpg"/>
          <p:cNvPicPr>
            <a:picLocks noGrp="1" noChangeAspect="1"/>
          </p:cNvPicPr>
          <p:nvPr>
            <p:ph idx="1"/>
          </p:nvPr>
        </p:nvPicPr>
        <p:blipFill>
          <a:blip r:embed="rId2" cstate="print"/>
          <a:srcRect l="11171" t="10754" r="46484" b="6287"/>
          <a:stretch>
            <a:fillRect/>
          </a:stretch>
        </p:blipFill>
        <p:spPr>
          <a:xfrm>
            <a:off x="457200" y="1950284"/>
            <a:ext cx="4038600" cy="445051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20101016113345 Mark L w JC - back-channeling_Capture_4.jpg"/>
          <p:cNvPicPr>
            <a:picLocks noChangeAspect="1"/>
          </p:cNvPicPr>
          <p:nvPr/>
        </p:nvPicPr>
        <p:blipFill>
          <a:blip r:embed="rId2" cstate="print"/>
          <a:srcRect l="5833" r="8333"/>
          <a:stretch>
            <a:fillRect/>
          </a:stretch>
        </p:blipFill>
        <p:spPr bwMode="auto">
          <a:xfrm>
            <a:off x="457200" y="990600"/>
            <a:ext cx="7848600" cy="51435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b="1" smtClean="0">
                <a:latin typeface="+mn-lt"/>
                <a:ea typeface="ＭＳ Ｐゴシック" pitchFamily="34" charset="-128"/>
              </a:rPr>
              <a:t>Greetings and Leave Taking</a:t>
            </a:r>
          </a:p>
        </p:txBody>
      </p:sp>
      <p:sp>
        <p:nvSpPr>
          <p:cNvPr id="7171" name="Content Placeholder 2"/>
          <p:cNvSpPr>
            <a:spLocks noGrp="1"/>
          </p:cNvSpPr>
          <p:nvPr>
            <p:ph idx="1"/>
          </p:nvPr>
        </p:nvSpPr>
        <p:spPr>
          <a:xfrm>
            <a:off x="457200" y="1371600"/>
            <a:ext cx="8534400" cy="4525963"/>
          </a:xfrm>
        </p:spPr>
        <p:txBody>
          <a:bodyPr/>
          <a:lstStyle/>
          <a:p>
            <a:r>
              <a:rPr lang="en-US" b="1" dirty="0" smtClean="0">
                <a:ea typeface="ＭＳ Ｐゴシック" pitchFamily="34" charset="-128"/>
                <a:cs typeface="Times New Roman" pitchFamily="18" charset="0"/>
              </a:rPr>
              <a:t>Greetings and leave taking among acquaintances are often done with a hug.</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Greetings, much like hand-shakes, are brief but also give one a sense of the person being greeted.</a:t>
            </a:r>
          </a:p>
          <a:p>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smtClean="0">
                <a:latin typeface="+mn-lt"/>
                <a:ea typeface="ＭＳ Ｐゴシック" pitchFamily="34" charset="-128"/>
              </a:rPr>
              <a:t>Hugging</a:t>
            </a:r>
          </a:p>
        </p:txBody>
      </p:sp>
      <p:sp>
        <p:nvSpPr>
          <p:cNvPr id="8195" name="Content Placeholder 3"/>
          <p:cNvSpPr>
            <a:spLocks noGrp="1"/>
          </p:cNvSpPr>
          <p:nvPr>
            <p:ph idx="1"/>
          </p:nvPr>
        </p:nvSpPr>
        <p:spPr>
          <a:xfrm>
            <a:off x="457200" y="1371600"/>
            <a:ext cx="8686800" cy="4754563"/>
          </a:xfrm>
        </p:spPr>
        <p:txBody>
          <a:bodyPr/>
          <a:lstStyle/>
          <a:p>
            <a:r>
              <a:rPr lang="en-US" b="1" dirty="0" smtClean="0">
                <a:ea typeface="ＭＳ Ｐゴシック" pitchFamily="34" charset="-128"/>
                <a:cs typeface="Times New Roman" pitchFamily="18" charset="0"/>
              </a:rPr>
              <a:t>The practice likely comes from the Deaf Community where Usher I people have experienced similar greetings.</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Hugs among friends are often tighter, closer and longer.</a:t>
            </a:r>
          </a:p>
          <a:p>
            <a:pPr>
              <a:buNone/>
            </a:pPr>
            <a:endParaRPr lang="en-US" sz="800" b="1" dirty="0" smtClean="0">
              <a:ea typeface="ＭＳ Ｐゴシック" pitchFamily="34" charset="-128"/>
              <a:cs typeface="Times New Roman" pitchFamily="18" charset="0"/>
            </a:endParaRPr>
          </a:p>
          <a:p>
            <a:r>
              <a:rPr lang="en-US" b="1" dirty="0" smtClean="0">
                <a:ea typeface="ＭＳ Ｐゴシック" pitchFamily="34" charset="-128"/>
                <a:cs typeface="Times New Roman" pitchFamily="18" charset="0"/>
              </a:rPr>
              <a:t>On the other hand, some DB people (especially if not part of a DB Community) may either be less comfortable hugging or misinterpret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20101016102321 meet RB_Capture_1.jpg"/>
          <p:cNvPicPr>
            <a:picLocks noChangeAspect="1"/>
          </p:cNvPicPr>
          <p:nvPr/>
        </p:nvPicPr>
        <p:blipFill>
          <a:blip r:embed="rId2" cstate="print"/>
          <a:srcRect l="13333" r="32500"/>
          <a:stretch>
            <a:fillRect/>
          </a:stretch>
        </p:blipFill>
        <p:spPr bwMode="auto">
          <a:xfrm>
            <a:off x="457200" y="533400"/>
            <a:ext cx="5715000" cy="593407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2286000"/>
            <a:ext cx="8229600" cy="1143000"/>
          </a:xfrm>
        </p:spPr>
        <p:txBody>
          <a:bodyPr/>
          <a:lstStyle/>
          <a:p>
            <a:pPr algn="l" eaLnBrk="1" hangingPunct="1"/>
            <a:r>
              <a:rPr lang="en-US" sz="5400" b="1" dirty="0" smtClean="0">
                <a:ea typeface="ＭＳ Ｐゴシック" pitchFamily="34" charset="-128"/>
              </a:rPr>
              <a:t>APPROACHING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1187</TotalTime>
  <Words>1000</Words>
  <Application>Microsoft Office PowerPoint</Application>
  <PresentationFormat>On-screen Show (4:3)</PresentationFormat>
  <Paragraphs>101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Theme1</vt:lpstr>
      <vt:lpstr>Discourse Part VII: DB Community Discourse Practices &amp; Manners</vt:lpstr>
      <vt:lpstr>Overview</vt:lpstr>
      <vt:lpstr>Touch</vt:lpstr>
      <vt:lpstr>Inspecting the Bananas Tactually</vt:lpstr>
      <vt:lpstr>Slide 5</vt:lpstr>
      <vt:lpstr>Greetings and Leave Taking</vt:lpstr>
      <vt:lpstr>Hugging</vt:lpstr>
      <vt:lpstr>Slide 8</vt:lpstr>
      <vt:lpstr>APPROACHING</vt:lpstr>
      <vt:lpstr>Initiating</vt:lpstr>
      <vt:lpstr>Shoulder</vt:lpstr>
      <vt:lpstr>Slide 12</vt:lpstr>
      <vt:lpstr>Maintaining Contact</vt:lpstr>
      <vt:lpstr>Who?</vt:lpstr>
      <vt:lpstr>It’s Heather</vt:lpstr>
      <vt:lpstr>TURN-TAKING</vt:lpstr>
      <vt:lpstr>Getting Attention</vt:lpstr>
      <vt:lpstr>Getting Attention, cont.</vt:lpstr>
      <vt:lpstr>Touching the Elbow</vt:lpstr>
      <vt:lpstr>Touching the Arm</vt:lpstr>
      <vt:lpstr>Slide 21</vt:lpstr>
      <vt:lpstr>Pause</vt:lpstr>
      <vt:lpstr>Slide 23</vt:lpstr>
      <vt:lpstr>When You Want to Interrupt</vt:lpstr>
      <vt:lpstr>Slide 25</vt:lpstr>
      <vt:lpstr>Yielding a Turn</vt:lpstr>
      <vt:lpstr>Yielding a Turn, cont.</vt:lpstr>
      <vt:lpstr>Slide 28</vt:lpstr>
      <vt:lpstr>Yielding a Turn, cont.</vt:lpstr>
      <vt:lpstr>3-Way</vt:lpstr>
      <vt:lpstr>PASSIVE LISTENING</vt:lpstr>
      <vt:lpstr>Staying in Touch: Passive Listening</vt:lpstr>
      <vt:lpstr>(Tactile) Passive Listening</vt:lpstr>
      <vt:lpstr>Listening, Being Present</vt:lpstr>
      <vt:lpstr>Leave-Taking</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Discourse</dc:title>
  <dc:creator>theresa bernadette smith</dc:creator>
  <cp:lastModifiedBy>DBSC</cp:lastModifiedBy>
  <cp:revision>15</cp:revision>
  <dcterms:created xsi:type="dcterms:W3CDTF">2011-11-23T06:08:31Z</dcterms:created>
  <dcterms:modified xsi:type="dcterms:W3CDTF">2011-12-28T18:41:34Z</dcterms:modified>
</cp:coreProperties>
</file>