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80" r:id="rId3"/>
    <p:sldId id="257" r:id="rId4"/>
    <p:sldId id="259" r:id="rId5"/>
    <p:sldId id="260" r:id="rId6"/>
    <p:sldId id="282" r:id="rId7"/>
    <p:sldId id="261" r:id="rId8"/>
    <p:sldId id="258" r:id="rId9"/>
    <p:sldId id="262" r:id="rId10"/>
    <p:sldId id="272" r:id="rId11"/>
    <p:sldId id="273" r:id="rId12"/>
    <p:sldId id="274" r:id="rId13"/>
    <p:sldId id="264" r:id="rId14"/>
    <p:sldId id="279" r:id="rId15"/>
    <p:sldId id="275" r:id="rId16"/>
    <p:sldId id="281" r:id="rId17"/>
    <p:sldId id="276" r:id="rId18"/>
    <p:sldId id="263" r:id="rId19"/>
    <p:sldId id="266" r:id="rId20"/>
    <p:sldId id="267" r:id="rId21"/>
    <p:sldId id="268" r:id="rId22"/>
    <p:sldId id="269" r:id="rId23"/>
    <p:sldId id="270" r:id="rId24"/>
    <p:sldId id="277" r:id="rId25"/>
    <p:sldId id="27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128"/>
                <a:cs typeface="Arial" pitchFamily="34" charset="0"/>
              </a:defRPr>
            </a:lvl1pPr>
          </a:lstStyle>
          <a:p>
            <a:pPr>
              <a:defRPr/>
            </a:pPr>
            <a:fld id="{32C8EB94-0BB4-488F-A846-D3D2454E769C}" type="datetimeFigureOut">
              <a:rPr lang="en-US"/>
              <a:pPr>
                <a:defRPr/>
              </a:pPr>
              <a:t>12/17/2011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charset="-128"/>
                <a:cs typeface="Arial" pitchFamily="34" charset="0"/>
              </a:defRPr>
            </a:lvl1pPr>
          </a:lstStyle>
          <a:p>
            <a:pPr>
              <a:defRPr/>
            </a:pPr>
            <a:fld id="{89C0E102-A1FD-40AB-9D10-A94D41E95AC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124A9CED-3964-405A-9760-A4411DC170B4}" type="slidenum">
              <a:rPr lang="en-US" smtClean="0">
                <a:ea typeface="ＭＳ Ｐゴシック" pitchFamily="34" charset="-128"/>
              </a:rPr>
              <a:pPr/>
              <a:t>21</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BE47AB-7B3F-47C1-AE91-AFDC1D84DB7D}" type="datetimeFigureOut">
              <a:rPr lang="en-US"/>
              <a:pPr>
                <a:defRPr/>
              </a:pPr>
              <a:t>12/17/2011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3E7BD5-5ADE-4275-BAE7-D8EC0CC005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764854-C806-4F72-BA89-BF6418BF469E}" type="datetimeFigureOut">
              <a:rPr lang="en-US"/>
              <a:pPr>
                <a:defRPr/>
              </a:pPr>
              <a:t>12/17/2011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39F822-7F32-44DD-A729-246A0FC8CA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8EEC26-1B5A-48E0-9EDD-B38E1FB34E8F}" type="datetimeFigureOut">
              <a:rPr lang="en-US"/>
              <a:pPr>
                <a:defRPr/>
              </a:pPr>
              <a:t>12/17/2011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5FA8CF-E071-4701-A56F-E0341AE595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1B1B61-2B1F-42C8-8958-972ACC0C9EE0}" type="datetimeFigureOut">
              <a:rPr lang="en-US"/>
              <a:pPr>
                <a:defRPr/>
              </a:pPr>
              <a:t>12/17/2011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A253C5-D611-4C68-B745-FDCD61A58E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745475-744F-41EF-8124-3544EE17CD37}" type="datetimeFigureOut">
              <a:rPr lang="en-US"/>
              <a:pPr>
                <a:defRPr/>
              </a:pPr>
              <a:t>12/17/2011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A51DF6-DC15-42AB-B780-E5FADB8FC7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151C035-5960-469F-A58A-BCB13E0C369D}" type="datetimeFigureOut">
              <a:rPr lang="en-US"/>
              <a:pPr>
                <a:defRPr/>
              </a:pPr>
              <a:t>12/17/2011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92D667-0F38-43D1-B559-CBF2510F70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57D4F66-6BFF-4A99-9C0D-A461CCC26B19}" type="datetimeFigureOut">
              <a:rPr lang="en-US"/>
              <a:pPr>
                <a:defRPr/>
              </a:pPr>
              <a:t>12/17/2011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5902346-7FAC-4636-A20F-2CF31E2D037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FC30CD-AA37-45E6-A4B0-48D46611BD96}" type="datetimeFigureOut">
              <a:rPr lang="en-US"/>
              <a:pPr>
                <a:defRPr/>
              </a:pPr>
              <a:t>12/17/2011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786B656-0976-4683-A32C-54F7A72D93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9FAAC5-83B8-4CC9-BBDC-CB5B91E3AA09}" type="datetimeFigureOut">
              <a:rPr lang="en-US"/>
              <a:pPr>
                <a:defRPr/>
              </a:pPr>
              <a:t>12/17/2011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C6E3CA-7073-40A5-8D3A-C14509BDB9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4BC22C-8611-4C82-832D-0C51283C206F}" type="datetimeFigureOut">
              <a:rPr lang="en-US"/>
              <a:pPr>
                <a:defRPr/>
              </a:pPr>
              <a:t>12/17/2011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F034BB-A0A2-49DF-9FE1-335F021F85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0371B9-D950-4391-AE7B-7A63FE9F95D3}" type="datetimeFigureOut">
              <a:rPr lang="en-US"/>
              <a:pPr>
                <a:defRPr/>
              </a:pPr>
              <a:t>12/17/2011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EFEC30-8CC2-43CB-BF06-84587F25E0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ea typeface="ＭＳ Ｐゴシック" charset="-128"/>
                <a:cs typeface="Arial" pitchFamily="34" charset="0"/>
              </a:defRPr>
            </a:lvl1pPr>
          </a:lstStyle>
          <a:p>
            <a:pPr>
              <a:defRPr/>
            </a:pPr>
            <a:fld id="{39F5AB97-FA45-469D-BF87-FAFD0CA25DE0}" type="datetimeFigureOut">
              <a:rPr lang="en-US"/>
              <a:pPr>
                <a:defRPr/>
              </a:pPr>
              <a:t>12/17/2011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ea typeface="ＭＳ Ｐゴシック" charset="-128"/>
                <a:cs typeface="Arial" pitchFamily="34" charset="0"/>
              </a:defRPr>
            </a:lvl1pPr>
          </a:lstStyle>
          <a:p>
            <a:pPr>
              <a:defRPr/>
            </a:pPr>
            <a:fld id="{B375254C-49A3-48C8-8F73-F9B16AD9443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914400"/>
            <a:ext cx="7772400" cy="2743200"/>
          </a:xfrm>
        </p:spPr>
        <p:txBody>
          <a:bodyPr/>
          <a:lstStyle/>
          <a:p>
            <a:pPr algn="l" eaLnBrk="1" hangingPunct="1"/>
            <a:r>
              <a:rPr lang="en-US" b="1" dirty="0" smtClean="0">
                <a:ea typeface="ＭＳ Ｐゴシック" pitchFamily="34" charset="-128"/>
              </a:rPr>
              <a:t>Discourse Part I:  </a:t>
            </a:r>
            <a:br>
              <a:rPr lang="en-US" b="1" dirty="0" smtClean="0">
                <a:ea typeface="ＭＳ Ｐゴシック" pitchFamily="34" charset="-128"/>
              </a:rPr>
            </a:br>
            <a:r>
              <a:rPr lang="en-US" b="1" dirty="0" smtClean="0">
                <a:ea typeface="ＭＳ Ｐゴシック" pitchFamily="34" charset="-128"/>
              </a:rPr>
              <a:t>Figure / Ground</a:t>
            </a:r>
          </a:p>
        </p:txBody>
      </p:sp>
      <p:sp>
        <p:nvSpPr>
          <p:cNvPr id="3" name="Subtitle 2"/>
          <p:cNvSpPr>
            <a:spLocks noGrp="1"/>
          </p:cNvSpPr>
          <p:nvPr>
            <p:ph type="subTitle" idx="1"/>
          </p:nvPr>
        </p:nvSpPr>
        <p:spPr>
          <a:xfrm>
            <a:off x="457200" y="2743200"/>
            <a:ext cx="6400800" cy="1752600"/>
          </a:xfrm>
        </p:spPr>
        <p:txBody>
          <a:bodyPr rtlCol="0">
            <a:normAutofit/>
          </a:bodyPr>
          <a:lstStyle/>
          <a:p>
            <a:pPr algn="l" eaLnBrk="1" fontAlgn="auto" hangingPunct="1">
              <a:spcAft>
                <a:spcPts val="0"/>
              </a:spcAft>
              <a:defRPr/>
            </a:pPr>
            <a:endParaRPr lang="en-US" b="1" dirty="0" smtClean="0">
              <a:solidFill>
                <a:schemeClr val="tx1"/>
              </a:solidFill>
              <a:ea typeface="+mn-ea"/>
              <a:cs typeface="+mn-cs"/>
            </a:endParaRPr>
          </a:p>
          <a:p>
            <a:pPr algn="l" eaLnBrk="1" fontAlgn="auto" hangingPunct="1">
              <a:spcAft>
                <a:spcPts val="0"/>
              </a:spcAft>
              <a:defRPr/>
            </a:pPr>
            <a:r>
              <a:rPr lang="en-US" sz="3600" b="1" dirty="0" smtClean="0">
                <a:solidFill>
                  <a:schemeClr val="tx1"/>
                </a:solidFill>
                <a:ea typeface="+mn-ea"/>
                <a:cs typeface="+mn-cs"/>
              </a:rPr>
              <a:t>Chapter 4.2.7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eaLnBrk="1" hangingPunct="1"/>
            <a:r>
              <a:rPr lang="en-US" b="1" dirty="0" smtClean="0">
                <a:ea typeface="ＭＳ Ｐゴシック" pitchFamily="34" charset="-128"/>
              </a:rPr>
              <a:t>Discourse Markers</a:t>
            </a:r>
          </a:p>
        </p:txBody>
      </p:sp>
      <p:sp>
        <p:nvSpPr>
          <p:cNvPr id="10243" name="Content Placeholder 2"/>
          <p:cNvSpPr>
            <a:spLocks noGrp="1"/>
          </p:cNvSpPr>
          <p:nvPr>
            <p:ph idx="1"/>
          </p:nvPr>
        </p:nvSpPr>
        <p:spPr>
          <a:xfrm>
            <a:off x="457200" y="1371600"/>
            <a:ext cx="8229600" cy="4525963"/>
          </a:xfrm>
        </p:spPr>
        <p:txBody>
          <a:bodyPr/>
          <a:lstStyle/>
          <a:p>
            <a:pPr eaLnBrk="1" hangingPunct="1"/>
            <a:r>
              <a:rPr lang="en-US" b="1" dirty="0" smtClean="0">
                <a:ea typeface="ＭＳ Ｐゴシック" pitchFamily="34" charset="-128"/>
              </a:rPr>
              <a:t>In module 3.6 (Chapter 4) you will see a presentation on how to mark different kinds of discourse in ASL, including signs such as </a:t>
            </a:r>
            <a:r>
              <a:rPr lang="ja-JP" altLang="en-US" b="1" smtClean="0">
                <a:ea typeface="ＭＳ Ｐゴシック" pitchFamily="34" charset="-128"/>
              </a:rPr>
              <a:t>“</a:t>
            </a:r>
            <a:r>
              <a:rPr lang="en-US" altLang="ja-JP" b="1" dirty="0" smtClean="0">
                <a:ea typeface="ＭＳ Ｐゴシック" pitchFamily="34" charset="-128"/>
              </a:rPr>
              <a:t>let-you-know</a:t>
            </a:r>
            <a:r>
              <a:rPr lang="ja-JP" altLang="en-US" b="1" smtClean="0">
                <a:ea typeface="ＭＳ Ｐゴシック" pitchFamily="34" charset="-128"/>
              </a:rPr>
              <a:t>”</a:t>
            </a:r>
            <a:r>
              <a:rPr lang="en-US" altLang="ja-JP" b="1" dirty="0" smtClean="0">
                <a:ea typeface="ＭＳ Ｐゴシック" pitchFamily="34" charset="-128"/>
              </a:rPr>
              <a:t> for background information or </a:t>
            </a:r>
            <a:r>
              <a:rPr lang="ja-JP" altLang="en-US" b="1" smtClean="0">
                <a:ea typeface="ＭＳ Ｐゴシック" pitchFamily="34" charset="-128"/>
              </a:rPr>
              <a:t>“</a:t>
            </a:r>
            <a:r>
              <a:rPr lang="en-US" altLang="ja-JP" b="1" dirty="0" smtClean="0">
                <a:ea typeface="ＭＳ Ｐゴシック" pitchFamily="34" charset="-128"/>
              </a:rPr>
              <a:t>warning-</a:t>
            </a:r>
            <a:r>
              <a:rPr lang="en-US" altLang="ja-JP" b="1" dirty="0" err="1" smtClean="0">
                <a:ea typeface="ＭＳ Ｐゴシック" pitchFamily="34" charset="-128"/>
              </a:rPr>
              <a:t>aviso</a:t>
            </a:r>
            <a:r>
              <a:rPr lang="ja-JP" altLang="en-US" b="1" smtClean="0">
                <a:ea typeface="ＭＳ Ｐゴシック" pitchFamily="34" charset="-128"/>
              </a:rPr>
              <a:t>”</a:t>
            </a:r>
            <a:r>
              <a:rPr lang="en-US" altLang="ja-JP" b="1" dirty="0" smtClean="0">
                <a:ea typeface="ＭＳ Ｐゴシック" pitchFamily="34" charset="-128"/>
              </a:rPr>
              <a:t> for foreground information.</a:t>
            </a:r>
          </a:p>
          <a:p>
            <a:pPr eaLnBrk="1" hangingPunct="1">
              <a:buNone/>
            </a:pPr>
            <a:endParaRPr lang="en-US" altLang="ja-JP" sz="800" b="1" dirty="0" smtClean="0">
              <a:ea typeface="ＭＳ Ｐゴシック" pitchFamily="34" charset="-128"/>
            </a:endParaRPr>
          </a:p>
          <a:p>
            <a:pPr eaLnBrk="1" hangingPunct="1"/>
            <a:r>
              <a:rPr lang="en-US" b="1" dirty="0" smtClean="0">
                <a:ea typeface="ＭＳ Ｐゴシック" pitchFamily="34" charset="-128"/>
              </a:rPr>
              <a:t>For now, think about the different kinds of information you gather visually and how you use each type (figure/ground) of information.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Pictures\Deaf-Blind\2010_09_25 Walk a Thon\IMG_4766.JPG"/>
          <p:cNvPicPr>
            <a:picLocks noChangeAspect="1" noChangeArrowheads="1"/>
          </p:cNvPicPr>
          <p:nvPr/>
        </p:nvPicPr>
        <p:blipFill>
          <a:blip r:embed="rId2" cstate="print"/>
          <a:srcRect/>
          <a:stretch>
            <a:fillRect/>
          </a:stretch>
        </p:blipFill>
        <p:spPr bwMode="auto">
          <a:xfrm>
            <a:off x="685800" y="609600"/>
            <a:ext cx="7848600" cy="588645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944562"/>
          </a:xfrm>
        </p:spPr>
        <p:txBody>
          <a:bodyPr/>
          <a:lstStyle/>
          <a:p>
            <a:pPr algn="l" eaLnBrk="1" hangingPunct="1"/>
            <a:r>
              <a:rPr lang="en-US" b="1" dirty="0" smtClean="0">
                <a:ea typeface="ＭＳ Ｐゴシック" pitchFamily="34" charset="-128"/>
              </a:rPr>
              <a:t>Man and Boy</a:t>
            </a:r>
          </a:p>
        </p:txBody>
      </p:sp>
      <p:sp>
        <p:nvSpPr>
          <p:cNvPr id="12291" name="Content Placeholder 2"/>
          <p:cNvSpPr>
            <a:spLocks noGrp="1"/>
          </p:cNvSpPr>
          <p:nvPr>
            <p:ph idx="1"/>
          </p:nvPr>
        </p:nvSpPr>
        <p:spPr>
          <a:xfrm>
            <a:off x="457200" y="1371600"/>
            <a:ext cx="8686800" cy="4754563"/>
          </a:xfrm>
        </p:spPr>
        <p:txBody>
          <a:bodyPr/>
          <a:lstStyle/>
          <a:p>
            <a:pPr eaLnBrk="1" hangingPunct="1"/>
            <a:r>
              <a:rPr lang="en-US" b="1" dirty="0" smtClean="0">
                <a:ea typeface="ＭＳ Ｐゴシック" pitchFamily="34" charset="-128"/>
              </a:rPr>
              <a:t>To simply note that a man and a boy are fishing is not enough.  Where are they fishing?  From a boat?  With poles or nets?  Are they catching anything?  </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Why is it interesting?  Because it is in a city park?  Because we wish we were doing that?  Because it reminds us of pleasant father-son memories or stories?</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How would you verbally paint a picture?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eaLnBrk="1" hangingPunct="1"/>
            <a:r>
              <a:rPr lang="en-US" b="1" dirty="0" smtClean="0">
                <a:ea typeface="ＭＳ Ｐゴシック" pitchFamily="34" charset="-128"/>
              </a:rPr>
              <a:t>Ground</a:t>
            </a:r>
          </a:p>
        </p:txBody>
      </p:sp>
      <p:sp>
        <p:nvSpPr>
          <p:cNvPr id="13315" name="Content Placeholder 2"/>
          <p:cNvSpPr>
            <a:spLocks noGrp="1"/>
          </p:cNvSpPr>
          <p:nvPr>
            <p:ph idx="1"/>
          </p:nvPr>
        </p:nvSpPr>
        <p:spPr>
          <a:xfrm>
            <a:off x="457200" y="1371600"/>
            <a:ext cx="8686800" cy="4525963"/>
          </a:xfrm>
        </p:spPr>
        <p:txBody>
          <a:bodyPr/>
          <a:lstStyle/>
          <a:p>
            <a:pPr eaLnBrk="1" hangingPunct="1"/>
            <a:r>
              <a:rPr lang="en-US" b="1" dirty="0" smtClean="0">
                <a:ea typeface="ＭＳ Ｐゴシック" pitchFamily="34" charset="-128"/>
              </a:rPr>
              <a:t>Ground is not the focus but it is also important.  </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The background gives us a sense of place.  It helps us be oriented.  </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It establishes the frame within which we look at particular elements.</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Newspaper reports, for example, always have a </a:t>
            </a:r>
            <a:r>
              <a:rPr lang="ja-JP" altLang="en-US" b="1" smtClean="0">
                <a:ea typeface="ＭＳ Ｐゴシック" pitchFamily="34" charset="-128"/>
              </a:rPr>
              <a:t>“</a:t>
            </a:r>
            <a:r>
              <a:rPr lang="en-US" altLang="ja-JP" b="1" dirty="0" smtClean="0">
                <a:ea typeface="ＭＳ Ｐゴシック" pitchFamily="34" charset="-128"/>
              </a:rPr>
              <a:t>dateline</a:t>
            </a:r>
            <a:r>
              <a:rPr lang="ja-JP" altLang="en-US" b="1" smtClean="0">
                <a:ea typeface="ＭＳ Ｐゴシック" pitchFamily="34" charset="-128"/>
              </a:rPr>
              <a:t>”</a:t>
            </a:r>
            <a:r>
              <a:rPr lang="en-US" altLang="ja-JP" b="1" dirty="0" smtClean="0">
                <a:ea typeface="ＭＳ Ｐゴシック" pitchFamily="34" charset="-128"/>
              </a:rPr>
              <a:t> (time and place).</a:t>
            </a:r>
            <a:endParaRPr lang="en-US" b="1" dirty="0" smtClean="0">
              <a:ea typeface="ＭＳ Ｐゴシック"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457200" y="2286000"/>
            <a:ext cx="8229600" cy="1143000"/>
          </a:xfrm>
        </p:spPr>
        <p:txBody>
          <a:bodyPr/>
          <a:lstStyle/>
          <a:p>
            <a:pPr algn="l" eaLnBrk="1" hangingPunct="1"/>
            <a:r>
              <a:rPr lang="en-US" sz="5400" b="1" dirty="0" smtClean="0">
                <a:ea typeface="ＭＳ Ｐゴシック" pitchFamily="34" charset="-128"/>
              </a:rPr>
              <a:t>CONTEXT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1706562"/>
          </a:xfrm>
        </p:spPr>
        <p:txBody>
          <a:bodyPr/>
          <a:lstStyle/>
          <a:p>
            <a:pPr algn="l" eaLnBrk="1" hangingPunct="1"/>
            <a:r>
              <a:rPr lang="en-US" sz="3600" b="1" dirty="0" smtClean="0">
                <a:ea typeface="ＭＳ Ｐゴシック" pitchFamily="34" charset="-128"/>
              </a:rPr>
              <a:t>Context as Ground:</a:t>
            </a:r>
            <a:br>
              <a:rPr lang="en-US" sz="3600" b="1" dirty="0" smtClean="0">
                <a:ea typeface="ＭＳ Ｐゴシック" pitchFamily="34" charset="-128"/>
              </a:rPr>
            </a:br>
            <a:r>
              <a:rPr lang="en-US" sz="3600" b="1" dirty="0" smtClean="0">
                <a:ea typeface="ＭＳ Ｐゴシック" pitchFamily="34" charset="-128"/>
              </a:rPr>
              <a:t>Who are they?  Where are they? What are they doing?</a:t>
            </a:r>
          </a:p>
        </p:txBody>
      </p:sp>
      <p:pic>
        <p:nvPicPr>
          <p:cNvPr id="15363" name="Content Placeholder 7" descr="IMG_6185.JPG"/>
          <p:cNvPicPr>
            <a:picLocks noGrp="1" noChangeAspect="1"/>
          </p:cNvPicPr>
          <p:nvPr>
            <p:ph idx="1"/>
          </p:nvPr>
        </p:nvPicPr>
        <p:blipFill>
          <a:blip r:embed="rId2" cstate="print"/>
          <a:srcRect l="33076" t="3044" r="-2" b="44092"/>
          <a:stretch>
            <a:fillRect/>
          </a:stretch>
        </p:blipFill>
        <p:spPr>
          <a:xfrm>
            <a:off x="457200" y="2133600"/>
            <a:ext cx="4200525" cy="442595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a:r>
              <a:rPr lang="en-US" b="1" dirty="0" smtClean="0">
                <a:ea typeface="ＭＳ Ｐゴシック" pitchFamily="34" charset="-128"/>
              </a:rPr>
              <a:t>Answer</a:t>
            </a:r>
          </a:p>
        </p:txBody>
      </p:sp>
      <p:sp>
        <p:nvSpPr>
          <p:cNvPr id="16387" name="Content Placeholder 2"/>
          <p:cNvSpPr>
            <a:spLocks noGrp="1"/>
          </p:cNvSpPr>
          <p:nvPr>
            <p:ph idx="1"/>
          </p:nvPr>
        </p:nvSpPr>
        <p:spPr>
          <a:xfrm>
            <a:off x="457200" y="1371600"/>
            <a:ext cx="8686800" cy="4525963"/>
          </a:xfrm>
        </p:spPr>
        <p:txBody>
          <a:bodyPr/>
          <a:lstStyle/>
          <a:p>
            <a:r>
              <a:rPr lang="en-US" b="1" dirty="0" smtClean="0">
                <a:ea typeface="ＭＳ Ｐゴシック" pitchFamily="34" charset="-128"/>
              </a:rPr>
              <a:t>They’re at a small town fair. The woman who is seated with the lime-green wrap is getting a temporary hair dye, just for fun.</a:t>
            </a:r>
          </a:p>
          <a:p>
            <a:pPr>
              <a:buNone/>
            </a:pPr>
            <a:endParaRPr lang="en-US" sz="800" b="1" dirty="0" smtClean="0">
              <a:ea typeface="ＭＳ Ｐゴシック" pitchFamily="34" charset="-128"/>
            </a:endParaRPr>
          </a:p>
          <a:p>
            <a:r>
              <a:rPr lang="en-US" b="1" dirty="0" smtClean="0">
                <a:ea typeface="ＭＳ Ｐゴシック" pitchFamily="34" charset="-128"/>
              </a:rPr>
              <a:t>What other things would you think are emblematic of a small town fair?</a:t>
            </a:r>
          </a:p>
          <a:p>
            <a:pPr>
              <a:buNone/>
            </a:pPr>
            <a:endParaRPr lang="en-US" sz="800" b="1" dirty="0" smtClean="0">
              <a:ea typeface="ＭＳ Ｐゴシック" pitchFamily="34" charset="-128"/>
            </a:endParaRPr>
          </a:p>
          <a:p>
            <a:r>
              <a:rPr lang="en-US" b="1" dirty="0" smtClean="0">
                <a:ea typeface="ＭＳ Ｐゴシック" pitchFamily="34" charset="-128"/>
              </a:rPr>
              <a:t>How would you categorize them? How would they be arranged? For example, see the next slide.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686800" cy="1143000"/>
          </a:xfrm>
        </p:spPr>
        <p:txBody>
          <a:bodyPr/>
          <a:lstStyle/>
          <a:p>
            <a:pPr algn="l" eaLnBrk="1" hangingPunct="1"/>
            <a:r>
              <a:rPr lang="en-US" b="1" dirty="0" smtClean="0">
                <a:ea typeface="ＭＳ Ｐゴシック" pitchFamily="34" charset="-128"/>
              </a:rPr>
              <a:t>Lots of Booths, Crafts for Sale</a:t>
            </a:r>
          </a:p>
        </p:txBody>
      </p:sp>
      <p:pic>
        <p:nvPicPr>
          <p:cNvPr id="17411" name="Content Placeholder 4" descr="IMG_6177.JPG"/>
          <p:cNvPicPr>
            <a:picLocks noGrp="1" noChangeAspect="1"/>
          </p:cNvPicPr>
          <p:nvPr>
            <p:ph idx="1"/>
          </p:nvPr>
        </p:nvPicPr>
        <p:blipFill>
          <a:blip r:embed="rId2" cstate="print"/>
          <a:srcRect/>
          <a:stretch>
            <a:fillRect/>
          </a:stretch>
        </p:blipFill>
        <p:spPr>
          <a:xfrm>
            <a:off x="457200" y="1447800"/>
            <a:ext cx="6543675" cy="4906963"/>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eaLnBrk="1" hangingPunct="1"/>
            <a:r>
              <a:rPr lang="en-US" b="1" dirty="0" smtClean="0">
                <a:ea typeface="ＭＳ Ｐゴシック" pitchFamily="34" charset="-128"/>
              </a:rPr>
              <a:t>Scenes</a:t>
            </a:r>
          </a:p>
        </p:txBody>
      </p:sp>
      <p:sp>
        <p:nvSpPr>
          <p:cNvPr id="18435" name="Content Placeholder 2"/>
          <p:cNvSpPr>
            <a:spLocks noGrp="1"/>
          </p:cNvSpPr>
          <p:nvPr>
            <p:ph idx="1"/>
          </p:nvPr>
        </p:nvSpPr>
        <p:spPr>
          <a:xfrm>
            <a:off x="457200" y="1371600"/>
            <a:ext cx="8686800" cy="4525963"/>
          </a:xfrm>
        </p:spPr>
        <p:txBody>
          <a:bodyPr/>
          <a:lstStyle/>
          <a:p>
            <a:pPr eaLnBrk="1" hangingPunct="1"/>
            <a:r>
              <a:rPr lang="en-US" b="1" dirty="0" smtClean="0">
                <a:ea typeface="ＭＳ Ｐゴシック" pitchFamily="34" charset="-128"/>
              </a:rPr>
              <a:t>The following slides provide some photos to practice with.  </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Imagine that each slide is at a particular event as identified at the top.  </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What</a:t>
            </a:r>
            <a:r>
              <a:rPr lang="en-US" sz="2400" b="1" dirty="0" smtClean="0">
                <a:ea typeface="ＭＳ Ｐゴシック" pitchFamily="34" charset="-128"/>
              </a:rPr>
              <a:t> </a:t>
            </a:r>
            <a:r>
              <a:rPr lang="en-US" b="1" dirty="0" smtClean="0">
                <a:ea typeface="ＭＳ Ｐゴシック" pitchFamily="34" charset="-128"/>
              </a:rPr>
              <a:t>would</a:t>
            </a:r>
            <a:r>
              <a:rPr lang="en-US" sz="2400" b="1" dirty="0" smtClean="0">
                <a:ea typeface="ＭＳ Ｐゴシック" pitchFamily="34" charset="-128"/>
              </a:rPr>
              <a:t> </a:t>
            </a:r>
            <a:r>
              <a:rPr lang="en-US" b="1" dirty="0" smtClean="0">
                <a:ea typeface="ＭＳ Ｐゴシック" pitchFamily="34" charset="-128"/>
              </a:rPr>
              <a:t>you</a:t>
            </a:r>
            <a:r>
              <a:rPr lang="en-US" sz="2400" b="1" dirty="0" smtClean="0">
                <a:ea typeface="ＭＳ Ｐゴシック" pitchFamily="34" charset="-128"/>
              </a:rPr>
              <a:t> </a:t>
            </a:r>
            <a:r>
              <a:rPr lang="en-US" b="1" dirty="0" smtClean="0">
                <a:ea typeface="ＭＳ Ｐゴシック" pitchFamily="34" charset="-128"/>
              </a:rPr>
              <a:t>want</a:t>
            </a:r>
            <a:r>
              <a:rPr lang="en-US" sz="2400" b="1" dirty="0" smtClean="0">
                <a:ea typeface="ＭＳ Ｐゴシック" pitchFamily="34" charset="-128"/>
              </a:rPr>
              <a:t> </a:t>
            </a:r>
            <a:r>
              <a:rPr lang="en-US" b="1" dirty="0" smtClean="0">
                <a:ea typeface="ＭＳ Ｐゴシック" pitchFamily="34" charset="-128"/>
              </a:rPr>
              <a:t>to</a:t>
            </a:r>
            <a:r>
              <a:rPr lang="en-US" sz="2400" b="1" dirty="0" smtClean="0">
                <a:ea typeface="ＭＳ Ｐゴシック" pitchFamily="34" charset="-128"/>
              </a:rPr>
              <a:t> </a:t>
            </a:r>
            <a:r>
              <a:rPr lang="en-US" b="1" dirty="0" smtClean="0">
                <a:ea typeface="ＭＳ Ｐゴシック" pitchFamily="34" charset="-128"/>
              </a:rPr>
              <a:t>report</a:t>
            </a:r>
            <a:r>
              <a:rPr lang="en-US" sz="2400" b="1" dirty="0" smtClean="0">
                <a:ea typeface="ＭＳ Ｐゴシック" pitchFamily="34" charset="-128"/>
              </a:rPr>
              <a:t> </a:t>
            </a:r>
            <a:r>
              <a:rPr lang="en-US" b="1" dirty="0" smtClean="0">
                <a:ea typeface="ＭＳ Ｐゴシック" pitchFamily="34" charset="-128"/>
              </a:rPr>
              <a:t>(and</a:t>
            </a:r>
            <a:r>
              <a:rPr lang="en-US" sz="2400" b="1" dirty="0" smtClean="0">
                <a:ea typeface="ＭＳ Ｐゴシック" pitchFamily="34" charset="-128"/>
              </a:rPr>
              <a:t> </a:t>
            </a:r>
            <a:r>
              <a:rPr lang="en-US" b="1" dirty="0" smtClean="0">
                <a:ea typeface="ＭＳ Ｐゴシック" pitchFamily="34" charset="-128"/>
              </a:rPr>
              <a:t>why)?</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How would you distinguish the figure and the ground?   </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Which</a:t>
            </a:r>
            <a:r>
              <a:rPr lang="en-US" sz="2000" b="1" dirty="0" smtClean="0">
                <a:ea typeface="ＭＳ Ｐゴシック" pitchFamily="34" charset="-128"/>
              </a:rPr>
              <a:t> </a:t>
            </a:r>
            <a:r>
              <a:rPr lang="en-US" b="1" dirty="0" smtClean="0">
                <a:ea typeface="ＭＳ Ｐゴシック" pitchFamily="34" charset="-128"/>
              </a:rPr>
              <a:t>ground</a:t>
            </a:r>
            <a:r>
              <a:rPr lang="en-US" sz="2000" b="1" dirty="0" smtClean="0">
                <a:ea typeface="ＭＳ Ｐゴシック" pitchFamily="34" charset="-128"/>
              </a:rPr>
              <a:t> </a:t>
            </a:r>
            <a:r>
              <a:rPr lang="en-US" b="1" dirty="0" smtClean="0">
                <a:ea typeface="ＭＳ Ｐゴシック" pitchFamily="34" charset="-128"/>
              </a:rPr>
              <a:t>would</a:t>
            </a:r>
            <a:r>
              <a:rPr lang="en-US" sz="2000" b="1" dirty="0" smtClean="0">
                <a:ea typeface="ＭＳ Ｐゴシック" pitchFamily="34" charset="-128"/>
              </a:rPr>
              <a:t> </a:t>
            </a:r>
            <a:r>
              <a:rPr lang="en-US" b="1" dirty="0" smtClean="0">
                <a:ea typeface="ＭＳ Ｐゴシック" pitchFamily="34" charset="-128"/>
              </a:rPr>
              <a:t>you</a:t>
            </a:r>
            <a:r>
              <a:rPr lang="en-US" sz="2000" b="1" dirty="0" smtClean="0">
                <a:ea typeface="ＭＳ Ｐゴシック" pitchFamily="34" charset="-128"/>
              </a:rPr>
              <a:t> </a:t>
            </a:r>
            <a:r>
              <a:rPr lang="en-US" b="1" dirty="0" smtClean="0">
                <a:ea typeface="ＭＳ Ｐゴシック" pitchFamily="34" charset="-128"/>
              </a:rPr>
              <a:t>report</a:t>
            </a:r>
            <a:r>
              <a:rPr lang="en-US" sz="2000" b="1" dirty="0" smtClean="0">
                <a:ea typeface="ＭＳ Ｐゴシック" pitchFamily="34" charset="-128"/>
              </a:rPr>
              <a:t> </a:t>
            </a:r>
            <a:r>
              <a:rPr lang="en-US" b="1" dirty="0" smtClean="0">
                <a:ea typeface="ＭＳ Ｐゴシック" pitchFamily="34" charset="-128"/>
              </a:rPr>
              <a:t>(and</a:t>
            </a:r>
            <a:r>
              <a:rPr lang="en-US" sz="2000" b="1" dirty="0" smtClean="0">
                <a:ea typeface="ＭＳ Ｐゴシック" pitchFamily="34" charset="-128"/>
              </a:rPr>
              <a:t> </a:t>
            </a:r>
            <a:r>
              <a:rPr lang="en-US" b="1" dirty="0" smtClean="0">
                <a:ea typeface="ＭＳ Ｐゴシック" pitchFamily="34" charset="-128"/>
              </a:rPr>
              <a:t>why)?</a:t>
            </a:r>
            <a:br>
              <a:rPr lang="en-US" b="1" dirty="0" smtClean="0">
                <a:ea typeface="ＭＳ Ｐゴシック" pitchFamily="34" charset="-128"/>
              </a:rPr>
            </a:br>
            <a:r>
              <a:rPr lang="en-US" b="1" dirty="0" smtClean="0">
                <a:ea typeface="ＭＳ Ｐゴシック" pitchFamily="34" charset="-128"/>
              </a:rPr>
              <a:t/>
            </a:r>
            <a:br>
              <a:rPr lang="en-US" b="1" dirty="0" smtClean="0">
                <a:ea typeface="ＭＳ Ｐゴシック" pitchFamily="34" charset="-128"/>
              </a:rPr>
            </a:br>
            <a:endParaRPr lang="en-US"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eaLnBrk="1" hangingPunct="1"/>
            <a:r>
              <a:rPr lang="en-US" b="1" dirty="0" smtClean="0">
                <a:ea typeface="ＭＳ Ｐゴシック" pitchFamily="34" charset="-128"/>
              </a:rPr>
              <a:t>Extended Family Get Together</a:t>
            </a:r>
          </a:p>
        </p:txBody>
      </p:sp>
      <p:pic>
        <p:nvPicPr>
          <p:cNvPr id="19459" name="Content Placeholder 3" descr="IMG_1255.JPG"/>
          <p:cNvPicPr>
            <a:picLocks noGrp="1" noChangeAspect="1"/>
          </p:cNvPicPr>
          <p:nvPr>
            <p:ph idx="1"/>
          </p:nvPr>
        </p:nvPicPr>
        <p:blipFill>
          <a:blip r:embed="rId2" cstate="print"/>
          <a:srcRect/>
          <a:stretch>
            <a:fillRect/>
          </a:stretch>
        </p:blipFill>
        <p:spPr>
          <a:xfrm>
            <a:off x="457200" y="1676400"/>
            <a:ext cx="6340475" cy="4754563"/>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a:r>
              <a:rPr lang="en-US" b="1" dirty="0" smtClean="0">
                <a:ea typeface="ＭＳ Ｐゴシック" pitchFamily="34" charset="-128"/>
              </a:rPr>
              <a:t>Overview</a:t>
            </a:r>
          </a:p>
        </p:txBody>
      </p:sp>
      <p:sp>
        <p:nvSpPr>
          <p:cNvPr id="3075" name="Content Placeholder 2"/>
          <p:cNvSpPr>
            <a:spLocks noGrp="1"/>
          </p:cNvSpPr>
          <p:nvPr>
            <p:ph idx="1"/>
          </p:nvPr>
        </p:nvSpPr>
        <p:spPr>
          <a:xfrm>
            <a:off x="457200" y="1371600"/>
            <a:ext cx="8229600" cy="4525963"/>
          </a:xfrm>
        </p:spPr>
        <p:txBody>
          <a:bodyPr/>
          <a:lstStyle/>
          <a:p>
            <a:r>
              <a:rPr lang="en-US" b="1" dirty="0" smtClean="0">
                <a:ea typeface="ＭＳ Ｐゴシック" pitchFamily="34" charset="-128"/>
              </a:rPr>
              <a:t>When we look at a picture we see both the foreground or the focus of the picture (often people) but also the background or context in which they are located.</a:t>
            </a:r>
          </a:p>
          <a:p>
            <a:pPr>
              <a:buNone/>
            </a:pPr>
            <a:endParaRPr lang="en-US" sz="800" b="1" dirty="0" smtClean="0">
              <a:ea typeface="ＭＳ Ｐゴシック" pitchFamily="34" charset="-128"/>
            </a:endParaRPr>
          </a:p>
          <a:p>
            <a:r>
              <a:rPr lang="en-US" b="1" dirty="0" smtClean="0">
                <a:ea typeface="ＭＳ Ｐゴシック" pitchFamily="34" charset="-128"/>
              </a:rPr>
              <a:t>This presentation explores how we see and how we talk about what we see in a way that establishes both the focal point and the background or context.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l" eaLnBrk="1" hangingPunct="1"/>
            <a:r>
              <a:rPr lang="en-US" b="1" dirty="0" smtClean="0">
                <a:ea typeface="ＭＳ Ｐゴシック" pitchFamily="34" charset="-128"/>
              </a:rPr>
              <a:t>Family Get Together</a:t>
            </a:r>
          </a:p>
        </p:txBody>
      </p:sp>
      <p:sp>
        <p:nvSpPr>
          <p:cNvPr id="20483" name="Content Placeholder 2"/>
          <p:cNvSpPr>
            <a:spLocks noGrp="1"/>
          </p:cNvSpPr>
          <p:nvPr>
            <p:ph idx="1"/>
          </p:nvPr>
        </p:nvSpPr>
        <p:spPr>
          <a:xfrm>
            <a:off x="457200" y="1371600"/>
            <a:ext cx="8229600" cy="4525963"/>
          </a:xfrm>
        </p:spPr>
        <p:txBody>
          <a:bodyPr/>
          <a:lstStyle/>
          <a:p>
            <a:pPr eaLnBrk="1" hangingPunct="1"/>
            <a:r>
              <a:rPr lang="en-US" b="1" dirty="0" smtClean="0">
                <a:ea typeface="ＭＳ Ｐゴシック" pitchFamily="34" charset="-128"/>
              </a:rPr>
              <a:t>Why do extended families get together?  What do you hope to have experienced and how would an SSP facilitate that?</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As you view the next slides, ask yourself similar questions – what should someone hope to get from this experience and how can the SSP facilitate that?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eaLnBrk="1" hangingPunct="1"/>
            <a:r>
              <a:rPr lang="en-US" b="1" dirty="0" smtClean="0">
                <a:ea typeface="ＭＳ Ｐゴシック" pitchFamily="34" charset="-128"/>
              </a:rPr>
              <a:t>Social Time at a Conference</a:t>
            </a:r>
          </a:p>
        </p:txBody>
      </p:sp>
      <p:pic>
        <p:nvPicPr>
          <p:cNvPr id="21507" name="Content Placeholder 3" descr="Tuesday 7.2007 639.JPG"/>
          <p:cNvPicPr>
            <a:picLocks noGrp="1" noChangeAspect="1"/>
          </p:cNvPicPr>
          <p:nvPr>
            <p:ph idx="1"/>
          </p:nvPr>
        </p:nvPicPr>
        <p:blipFill>
          <a:blip r:embed="rId3" cstate="print"/>
          <a:srcRect b="12233"/>
          <a:stretch>
            <a:fillRect/>
          </a:stretch>
        </p:blipFill>
        <p:spPr>
          <a:xfrm>
            <a:off x="381000" y="1828800"/>
            <a:ext cx="3394075" cy="3971925"/>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8" name="Picture 5" descr="IMG_3542.JPG"/>
          <p:cNvPicPr>
            <a:picLocks noChangeAspect="1"/>
          </p:cNvPicPr>
          <p:nvPr/>
        </p:nvPicPr>
        <p:blipFill>
          <a:blip r:embed="rId4" cstate="print"/>
          <a:srcRect/>
          <a:stretch>
            <a:fillRect/>
          </a:stretch>
        </p:blipFill>
        <p:spPr bwMode="auto">
          <a:xfrm>
            <a:off x="4114800" y="1828800"/>
            <a:ext cx="4673600" cy="39624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944562"/>
          </a:xfrm>
        </p:spPr>
        <p:txBody>
          <a:bodyPr/>
          <a:lstStyle/>
          <a:p>
            <a:pPr algn="l" eaLnBrk="1" hangingPunct="1"/>
            <a:r>
              <a:rPr lang="en-US" b="1" dirty="0" smtClean="0">
                <a:ea typeface="ＭＳ Ｐゴシック" pitchFamily="34" charset="-128"/>
              </a:rPr>
              <a:t>Winter Festival</a:t>
            </a:r>
          </a:p>
        </p:txBody>
      </p:sp>
      <p:pic>
        <p:nvPicPr>
          <p:cNvPr id="22531" name="Content Placeholder 3" descr="IMG_5418.JPG"/>
          <p:cNvPicPr>
            <a:picLocks noGrp="1" noChangeAspect="1"/>
          </p:cNvPicPr>
          <p:nvPr>
            <p:ph idx="1"/>
          </p:nvPr>
        </p:nvPicPr>
        <p:blipFill>
          <a:blip r:embed="rId2" cstate="print"/>
          <a:srcRect l="-182" t="972" r="30365" b="36227"/>
          <a:stretch>
            <a:fillRect/>
          </a:stretch>
        </p:blipFill>
        <p:spPr>
          <a:xfrm>
            <a:off x="457200" y="1371600"/>
            <a:ext cx="7599363" cy="5127625"/>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686800" cy="1143000"/>
          </a:xfrm>
        </p:spPr>
        <p:txBody>
          <a:bodyPr/>
          <a:lstStyle/>
          <a:p>
            <a:pPr algn="l" eaLnBrk="1" hangingPunct="1"/>
            <a:r>
              <a:rPr lang="en-US" b="1" dirty="0" smtClean="0">
                <a:ea typeface="ＭＳ Ｐゴシック" pitchFamily="34" charset="-128"/>
              </a:rPr>
              <a:t>Dedication of a new Auditorium</a:t>
            </a:r>
          </a:p>
        </p:txBody>
      </p:sp>
      <p:pic>
        <p:nvPicPr>
          <p:cNvPr id="23555" name="Content Placeholder 3" descr="IMG_2414.jpg"/>
          <p:cNvPicPr>
            <a:picLocks noGrp="1" noChangeAspect="1"/>
          </p:cNvPicPr>
          <p:nvPr>
            <p:ph idx="1"/>
          </p:nvPr>
        </p:nvPicPr>
        <p:blipFill>
          <a:blip r:embed="rId2" cstate="print"/>
          <a:srcRect/>
          <a:stretch>
            <a:fillRect/>
          </a:stretch>
        </p:blipFill>
        <p:spPr>
          <a:xfrm>
            <a:off x="457200" y="1447800"/>
            <a:ext cx="6645275" cy="4983163"/>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l" eaLnBrk="1" hangingPunct="1"/>
            <a:r>
              <a:rPr lang="en-US" b="1" dirty="0" smtClean="0">
                <a:ea typeface="ＭＳ Ｐゴシック" pitchFamily="34" charset="-128"/>
              </a:rPr>
              <a:t>Event</a:t>
            </a:r>
          </a:p>
        </p:txBody>
      </p:sp>
      <p:sp>
        <p:nvSpPr>
          <p:cNvPr id="24579" name="Content Placeholder 2"/>
          <p:cNvSpPr>
            <a:spLocks noGrp="1"/>
          </p:cNvSpPr>
          <p:nvPr>
            <p:ph idx="1"/>
          </p:nvPr>
        </p:nvSpPr>
        <p:spPr>
          <a:xfrm>
            <a:off x="457200" y="1371600"/>
            <a:ext cx="8229600" cy="4754563"/>
          </a:xfrm>
        </p:spPr>
        <p:txBody>
          <a:bodyPr/>
          <a:lstStyle/>
          <a:p>
            <a:pPr eaLnBrk="1" hangingPunct="1"/>
            <a:r>
              <a:rPr lang="en-US" b="1" dirty="0" smtClean="0">
                <a:ea typeface="ＭＳ Ｐゴシック" pitchFamily="34" charset="-128"/>
              </a:rPr>
              <a:t>How does each event influence what you notice?  </a:t>
            </a:r>
          </a:p>
          <a:p>
            <a:pPr eaLnBrk="1" hangingPunct="1"/>
            <a:r>
              <a:rPr lang="en-US" b="1" dirty="0" smtClean="0">
                <a:ea typeface="ＭＳ Ｐゴシック" pitchFamily="34" charset="-128"/>
              </a:rPr>
              <a:t>Social time at a conference might be a time to engage with others there but it might also be a time to observe the social dynamics of others (who is talking with whom, the tone, etc.).</a:t>
            </a:r>
          </a:p>
          <a:p>
            <a:pPr eaLnBrk="1" hangingPunct="1"/>
            <a:r>
              <a:rPr lang="en-US" b="1" dirty="0" smtClean="0">
                <a:ea typeface="ＭＳ Ｐゴシック" pitchFamily="34" charset="-128"/>
              </a:rPr>
              <a:t>Festival: the focus might be the music, the food, the costumes or activities depending on the DB person.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eaLnBrk="1" hangingPunct="1"/>
            <a:r>
              <a:rPr lang="en-US" b="1" dirty="0" smtClean="0">
                <a:ea typeface="ＭＳ Ｐゴシック" pitchFamily="34" charset="-128"/>
              </a:rPr>
              <a:t>Conclusion</a:t>
            </a:r>
          </a:p>
        </p:txBody>
      </p:sp>
      <p:sp>
        <p:nvSpPr>
          <p:cNvPr id="25603" name="Content Placeholder 2"/>
          <p:cNvSpPr>
            <a:spLocks noGrp="1"/>
          </p:cNvSpPr>
          <p:nvPr>
            <p:ph idx="1"/>
          </p:nvPr>
        </p:nvSpPr>
        <p:spPr>
          <a:xfrm>
            <a:off x="457200" y="1371600"/>
            <a:ext cx="8229600" cy="4525963"/>
          </a:xfrm>
        </p:spPr>
        <p:txBody>
          <a:bodyPr/>
          <a:lstStyle/>
          <a:p>
            <a:pPr eaLnBrk="1" hangingPunct="1"/>
            <a:r>
              <a:rPr lang="en-US" b="1" dirty="0" smtClean="0">
                <a:ea typeface="ＭＳ Ｐゴシック" pitchFamily="34" charset="-128"/>
              </a:rPr>
              <a:t>This is just one part of the larger topic </a:t>
            </a:r>
            <a:r>
              <a:rPr lang="en-US" altLang="en-US" b="1" dirty="0" smtClean="0">
                <a:ea typeface="ＭＳ Ｐゴシック" pitchFamily="34" charset="-128"/>
              </a:rPr>
              <a:t>‘</a:t>
            </a:r>
            <a:r>
              <a:rPr lang="en-US" b="1" dirty="0" smtClean="0">
                <a:ea typeface="ＭＳ Ｐゴシック" pitchFamily="34" charset="-128"/>
              </a:rPr>
              <a:t>Visual Information</a:t>
            </a:r>
            <a:r>
              <a:rPr lang="en-US" altLang="en-US" b="1" dirty="0" smtClean="0">
                <a:ea typeface="ＭＳ Ｐゴシック" pitchFamily="34" charset="-128"/>
              </a:rPr>
              <a:t>’</a:t>
            </a:r>
            <a:r>
              <a:rPr lang="en-US" b="1" dirty="0" smtClean="0">
                <a:ea typeface="ＭＳ Ｐゴシック" pitchFamily="34" charset="-128"/>
              </a:rPr>
              <a:t>: focus within a larger context.</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Once you have gone through all three presentations, consider how they fit together to inform how you talk about what you see.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eaLnBrk="1" hangingPunct="1"/>
            <a:r>
              <a:rPr lang="en-US" b="1" dirty="0" smtClean="0">
                <a:ea typeface="ＭＳ Ｐゴシック" pitchFamily="34" charset="-128"/>
              </a:rPr>
              <a:t>Definition</a:t>
            </a:r>
          </a:p>
        </p:txBody>
      </p:sp>
      <p:sp>
        <p:nvSpPr>
          <p:cNvPr id="3" name="Content Placeholder 2"/>
          <p:cNvSpPr>
            <a:spLocks noGrp="1"/>
          </p:cNvSpPr>
          <p:nvPr>
            <p:ph idx="1"/>
          </p:nvPr>
        </p:nvSpPr>
        <p:spPr>
          <a:xfrm>
            <a:off x="457200" y="1371600"/>
            <a:ext cx="8534400" cy="4525963"/>
          </a:xfrm>
        </p:spPr>
        <p:txBody>
          <a:bodyPr rtlCol="0">
            <a:noAutofit/>
          </a:bodyPr>
          <a:lstStyle/>
          <a:p>
            <a:pPr eaLnBrk="1" fontAlgn="auto" hangingPunct="1">
              <a:spcAft>
                <a:spcPts val="0"/>
              </a:spcAft>
              <a:defRPr/>
            </a:pPr>
            <a:r>
              <a:rPr lang="en-US" b="1" dirty="0" smtClean="0">
                <a:ea typeface="+mn-ea"/>
                <a:cs typeface="+mn-cs"/>
              </a:rPr>
              <a:t>Figure / Ground is the term used to distinguish what we are paying attention to or focusing on (the figure) as opposed to the background (ground).  </a:t>
            </a:r>
          </a:p>
          <a:p>
            <a:pPr eaLnBrk="1" fontAlgn="auto" hangingPunct="1">
              <a:spcAft>
                <a:spcPts val="0"/>
              </a:spcAft>
              <a:buNone/>
              <a:defRPr/>
            </a:pPr>
            <a:endParaRPr lang="en-US" sz="800" b="1" dirty="0" smtClean="0">
              <a:ea typeface="+mn-ea"/>
              <a:cs typeface="+mn-cs"/>
            </a:endParaRPr>
          </a:p>
          <a:p>
            <a:pPr eaLnBrk="1" fontAlgn="auto" hangingPunct="1">
              <a:spcAft>
                <a:spcPts val="0"/>
              </a:spcAft>
              <a:defRPr/>
            </a:pPr>
            <a:r>
              <a:rPr lang="en-US" b="1" dirty="0" smtClean="0">
                <a:ea typeface="+mn-ea"/>
                <a:cs typeface="+mn-cs"/>
              </a:rPr>
              <a:t>Have you ever taken pictures of your friends or an interesting object and later noticed something in the background that you did not see at the time?  This is what figure/ground is about.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eaLnBrk="1" hangingPunct="1"/>
            <a:r>
              <a:rPr lang="en-US" b="1" dirty="0" smtClean="0">
                <a:ea typeface="ＭＳ Ｐゴシック" pitchFamily="34" charset="-128"/>
              </a:rPr>
              <a:t>Example</a:t>
            </a:r>
          </a:p>
        </p:txBody>
      </p:sp>
      <p:pic>
        <p:nvPicPr>
          <p:cNvPr id="5123" name="Content Placeholder 3" descr="IMG_0791.JPG"/>
          <p:cNvPicPr>
            <a:picLocks noGrp="1" noChangeAspect="1"/>
          </p:cNvPicPr>
          <p:nvPr>
            <p:ph idx="1"/>
          </p:nvPr>
        </p:nvPicPr>
        <p:blipFill>
          <a:blip r:embed="rId2" cstate="print"/>
          <a:srcRect r="23483"/>
          <a:stretch>
            <a:fillRect/>
          </a:stretch>
        </p:blipFill>
        <p:spPr>
          <a:xfrm>
            <a:off x="457200" y="1371600"/>
            <a:ext cx="5208588" cy="51054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b="1" dirty="0" smtClean="0">
                <a:ea typeface="ＭＳ Ｐゴシック" pitchFamily="34" charset="-128"/>
              </a:rPr>
              <a:t>What did You See?</a:t>
            </a:r>
          </a:p>
        </p:txBody>
      </p:sp>
      <p:sp>
        <p:nvSpPr>
          <p:cNvPr id="6147" name="Content Placeholder 2"/>
          <p:cNvSpPr>
            <a:spLocks noGrp="1"/>
          </p:cNvSpPr>
          <p:nvPr>
            <p:ph idx="1"/>
          </p:nvPr>
        </p:nvSpPr>
        <p:spPr>
          <a:xfrm>
            <a:off x="457200" y="1371600"/>
            <a:ext cx="8686800" cy="4525963"/>
          </a:xfrm>
        </p:spPr>
        <p:txBody>
          <a:bodyPr/>
          <a:lstStyle/>
          <a:p>
            <a:pPr eaLnBrk="1" hangingPunct="1"/>
            <a:r>
              <a:rPr lang="en-US" b="1" dirty="0" smtClean="0">
                <a:ea typeface="ＭＳ Ｐゴシック" pitchFamily="34" charset="-128"/>
              </a:rPr>
              <a:t>The two women at a dinner table are the </a:t>
            </a:r>
            <a:r>
              <a:rPr lang="en-US" altLang="en-US" b="1" dirty="0" smtClean="0">
                <a:ea typeface="ＭＳ Ｐゴシック" pitchFamily="34" charset="-128"/>
              </a:rPr>
              <a:t>‘</a:t>
            </a:r>
            <a:r>
              <a:rPr lang="en-US" b="1" dirty="0" smtClean="0">
                <a:ea typeface="ＭＳ Ｐゴシック" pitchFamily="34" charset="-128"/>
              </a:rPr>
              <a:t>figure</a:t>
            </a:r>
            <a:r>
              <a:rPr lang="en-US" altLang="en-US" b="1" dirty="0" smtClean="0">
                <a:ea typeface="ＭＳ Ｐゴシック" pitchFamily="34" charset="-128"/>
              </a:rPr>
              <a:t>’</a:t>
            </a:r>
            <a:r>
              <a:rPr lang="en-US" b="1" dirty="0" smtClean="0">
                <a:ea typeface="ＭＳ Ｐゴシック" pitchFamily="34" charset="-128"/>
              </a:rPr>
              <a:t>.</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In the background we can see that the meal is finished.  Even though there are only two women in the picture, there are two arms (one on each side) and there were five plates.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b="1" dirty="0" smtClean="0">
                <a:ea typeface="ＭＳ Ｐゴシック" pitchFamily="34" charset="-128"/>
              </a:rPr>
              <a:t>What did You See?, cont.</a:t>
            </a:r>
          </a:p>
        </p:txBody>
      </p:sp>
      <p:sp>
        <p:nvSpPr>
          <p:cNvPr id="6147" name="Content Placeholder 2"/>
          <p:cNvSpPr>
            <a:spLocks noGrp="1"/>
          </p:cNvSpPr>
          <p:nvPr>
            <p:ph idx="1"/>
          </p:nvPr>
        </p:nvSpPr>
        <p:spPr>
          <a:xfrm>
            <a:off x="457200" y="1371600"/>
            <a:ext cx="8686800" cy="4525963"/>
          </a:xfrm>
        </p:spPr>
        <p:txBody>
          <a:bodyPr/>
          <a:lstStyle/>
          <a:p>
            <a:pPr eaLnBrk="1" hangingPunct="1"/>
            <a:r>
              <a:rPr lang="en-US" b="1" dirty="0" smtClean="0">
                <a:latin typeface="Arial" pitchFamily="34" charset="0"/>
                <a:ea typeface="ＭＳ Ｐゴシック" pitchFamily="34" charset="-128"/>
                <a:cs typeface="Arial" pitchFamily="34" charset="0"/>
              </a:rPr>
              <a:t>Depending on how long you look and your particular interests you may notice the wine, the crystal used, the china cabinet, the back of an antique chair and so on.  This is all </a:t>
            </a:r>
            <a:r>
              <a:rPr lang="ja-JP" altLang="en-US" b="1"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ground’.</a:t>
            </a:r>
            <a:endParaRPr lang="en-US" b="1" dirty="0" smtClean="0">
              <a:latin typeface="Arial" pitchFamily="34" charset="0"/>
              <a:ea typeface="ＭＳ Ｐゴシック" pitchFamily="34" charset="-128"/>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eaLnBrk="1" hangingPunct="1"/>
            <a:r>
              <a:rPr lang="en-US" b="1" dirty="0" smtClean="0">
                <a:ea typeface="ＭＳ Ｐゴシック" pitchFamily="34" charset="-128"/>
              </a:rPr>
              <a:t>People &amp; Things</a:t>
            </a:r>
          </a:p>
        </p:txBody>
      </p:sp>
      <p:sp>
        <p:nvSpPr>
          <p:cNvPr id="7171" name="Content Placeholder 2"/>
          <p:cNvSpPr>
            <a:spLocks noGrp="1"/>
          </p:cNvSpPr>
          <p:nvPr>
            <p:ph idx="1"/>
          </p:nvPr>
        </p:nvSpPr>
        <p:spPr>
          <a:xfrm>
            <a:off x="457200" y="1371600"/>
            <a:ext cx="8686800" cy="4525963"/>
          </a:xfrm>
        </p:spPr>
        <p:txBody>
          <a:bodyPr/>
          <a:lstStyle/>
          <a:p>
            <a:pPr eaLnBrk="1" hangingPunct="1">
              <a:lnSpc>
                <a:spcPct val="90000"/>
              </a:lnSpc>
            </a:pPr>
            <a:r>
              <a:rPr lang="en-US" b="1" dirty="0" smtClean="0">
                <a:latin typeface="Arial" pitchFamily="34" charset="0"/>
                <a:ea typeface="ＭＳ Ｐゴシック" pitchFamily="34" charset="-128"/>
                <a:cs typeface="Arial" pitchFamily="34" charset="0"/>
              </a:rPr>
              <a:t>People are usually the figure and things are usually the background, but not always.  If you do not know the people and are looking for a particular object, then the object (and things that look like it) will be the focus or the </a:t>
            </a:r>
            <a:r>
              <a:rPr lang="en-US" altLang="en-US" b="1" dirty="0" smtClean="0">
                <a:latin typeface="Arial" pitchFamily="34" charset="0"/>
                <a:ea typeface="ＭＳ Ｐゴシック" pitchFamily="34" charset="-128"/>
                <a:cs typeface="Arial" pitchFamily="34" charset="0"/>
              </a:rPr>
              <a:t>‘</a:t>
            </a:r>
            <a:r>
              <a:rPr lang="en-US" b="1" dirty="0" smtClean="0">
                <a:latin typeface="Arial" pitchFamily="34" charset="0"/>
                <a:ea typeface="ＭＳ Ｐゴシック" pitchFamily="34" charset="-128"/>
                <a:cs typeface="Arial" pitchFamily="34" charset="0"/>
              </a:rPr>
              <a:t>figure</a:t>
            </a:r>
            <a:r>
              <a:rPr lang="en-US" altLang="en-US" b="1" dirty="0" smtClean="0">
                <a:latin typeface="Arial" pitchFamily="34" charset="0"/>
                <a:ea typeface="ＭＳ Ｐゴシック" pitchFamily="34" charset="-128"/>
                <a:cs typeface="Arial" pitchFamily="34" charset="0"/>
              </a:rPr>
              <a:t>’</a:t>
            </a:r>
            <a:r>
              <a:rPr lang="en-US" b="1" dirty="0" smtClean="0">
                <a:latin typeface="Arial" pitchFamily="34" charset="0"/>
                <a:ea typeface="ＭＳ Ｐゴシック" pitchFamily="34" charset="-128"/>
                <a:cs typeface="Arial" pitchFamily="34" charset="0"/>
              </a:rPr>
              <a:t>.</a:t>
            </a:r>
          </a:p>
          <a:p>
            <a:pPr eaLnBrk="1" hangingPunct="1">
              <a:lnSpc>
                <a:spcPct val="90000"/>
              </a:lnSpc>
            </a:pPr>
            <a:r>
              <a:rPr lang="en-US" b="1" dirty="0" smtClean="0">
                <a:latin typeface="Arial" pitchFamily="34" charset="0"/>
                <a:ea typeface="ＭＳ Ｐゴシック" pitchFamily="34" charset="-128"/>
                <a:cs typeface="Arial" pitchFamily="34" charset="0"/>
              </a:rPr>
              <a:t>In other words, what you are most interested in, what you focus on, is the </a:t>
            </a:r>
            <a:r>
              <a:rPr lang="ja-JP" altLang="en-US" b="1"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figure</a:t>
            </a:r>
            <a:r>
              <a:rPr lang="ja-JP" altLang="en-US" b="1" smtClean="0">
                <a:latin typeface="Arial" pitchFamily="34" charset="0"/>
                <a:ea typeface="ＭＳ Ｐゴシック" pitchFamily="34" charset="-128"/>
                <a:cs typeface="Arial" pitchFamily="34" charset="0"/>
              </a:rPr>
              <a:t>’</a:t>
            </a:r>
            <a:r>
              <a:rPr lang="en-US" altLang="ja-JP" b="1" dirty="0" smtClean="0">
                <a:latin typeface="Arial" pitchFamily="34" charset="0"/>
                <a:ea typeface="ＭＳ Ｐゴシック" pitchFamily="34" charset="-128"/>
                <a:cs typeface="Arial" pitchFamily="34" charset="0"/>
              </a:rPr>
              <a:t>.</a:t>
            </a:r>
          </a:p>
          <a:p>
            <a:pPr eaLnBrk="1" hangingPunct="1">
              <a:lnSpc>
                <a:spcPct val="90000"/>
              </a:lnSpc>
            </a:pPr>
            <a:r>
              <a:rPr lang="en-US" b="1" dirty="0" smtClean="0">
                <a:latin typeface="Arial" pitchFamily="34" charset="0"/>
                <a:ea typeface="ＭＳ Ｐゴシック" pitchFamily="34" charset="-128"/>
                <a:cs typeface="Arial" pitchFamily="34" charset="0"/>
              </a:rPr>
              <a:t>This concept is important in how you describe what you see to DB people.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eaLnBrk="1" hangingPunct="1"/>
            <a:r>
              <a:rPr lang="en-US" b="1" dirty="0" smtClean="0">
                <a:ea typeface="ＭＳ Ｐゴシック" pitchFamily="34" charset="-128"/>
              </a:rPr>
              <a:t>Figure/Ground &amp; Discourse</a:t>
            </a:r>
          </a:p>
        </p:txBody>
      </p:sp>
      <p:sp>
        <p:nvSpPr>
          <p:cNvPr id="8195" name="Content Placeholder 2"/>
          <p:cNvSpPr>
            <a:spLocks noGrp="1"/>
          </p:cNvSpPr>
          <p:nvPr>
            <p:ph idx="1"/>
          </p:nvPr>
        </p:nvSpPr>
        <p:spPr>
          <a:xfrm>
            <a:off x="457200" y="1371600"/>
            <a:ext cx="8686800" cy="4525963"/>
          </a:xfrm>
        </p:spPr>
        <p:txBody>
          <a:bodyPr/>
          <a:lstStyle/>
          <a:p>
            <a:pPr eaLnBrk="1" hangingPunct="1"/>
            <a:r>
              <a:rPr lang="en-US" b="1" dirty="0" smtClean="0">
                <a:ea typeface="ＭＳ Ｐゴシック" pitchFamily="34" charset="-128"/>
              </a:rPr>
              <a:t>Of course you will report what the DB person has told you they are interested in (a person or object they are looking for).</a:t>
            </a:r>
          </a:p>
          <a:p>
            <a:pPr eaLnBrk="1" hangingPunct="1">
              <a:buNone/>
            </a:pPr>
            <a:endParaRPr lang="en-US" sz="800" b="1" dirty="0" smtClean="0">
              <a:ea typeface="ＭＳ Ｐゴシック" pitchFamily="34" charset="-128"/>
            </a:endParaRPr>
          </a:p>
          <a:p>
            <a:pPr eaLnBrk="1" hangingPunct="1"/>
            <a:r>
              <a:rPr lang="en-US" b="1" dirty="0" smtClean="0">
                <a:ea typeface="ＭＳ Ｐゴシック" pitchFamily="34" charset="-128"/>
              </a:rPr>
              <a:t>But there are other things you will notice along the way, such as things on sale in the store, people with a very unusual manner of dress, or something unexpected that you think will be of particular interest to the DB person (more on this in another presentation).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686800" cy="1143000"/>
          </a:xfrm>
        </p:spPr>
        <p:txBody>
          <a:bodyPr/>
          <a:lstStyle/>
          <a:p>
            <a:pPr algn="l" eaLnBrk="1" hangingPunct="1"/>
            <a:r>
              <a:rPr lang="en-US" b="1" dirty="0" smtClean="0">
                <a:ea typeface="ＭＳ Ｐゴシック" pitchFamily="34" charset="-128"/>
              </a:rPr>
              <a:t>Setting a Scene and Discourse</a:t>
            </a:r>
          </a:p>
        </p:txBody>
      </p:sp>
      <p:sp>
        <p:nvSpPr>
          <p:cNvPr id="9219" name="Content Placeholder 2"/>
          <p:cNvSpPr>
            <a:spLocks noGrp="1"/>
          </p:cNvSpPr>
          <p:nvPr>
            <p:ph idx="1"/>
          </p:nvPr>
        </p:nvSpPr>
        <p:spPr>
          <a:xfrm>
            <a:off x="457200" y="1371600"/>
            <a:ext cx="8229600" cy="4525963"/>
          </a:xfrm>
        </p:spPr>
        <p:txBody>
          <a:bodyPr/>
          <a:lstStyle/>
          <a:p>
            <a:pPr eaLnBrk="1" hangingPunct="1">
              <a:lnSpc>
                <a:spcPct val="90000"/>
              </a:lnSpc>
            </a:pPr>
            <a:r>
              <a:rPr lang="en-US" b="1" dirty="0" smtClean="0">
                <a:ea typeface="ＭＳ Ｐゴシック" pitchFamily="34" charset="-128"/>
              </a:rPr>
              <a:t>The organization of your report (how you organize it) will indicate what you think is important (the figure) and what you think is just background.</a:t>
            </a:r>
          </a:p>
          <a:p>
            <a:pPr eaLnBrk="1" hangingPunct="1">
              <a:lnSpc>
                <a:spcPct val="90000"/>
              </a:lnSpc>
              <a:buNone/>
            </a:pPr>
            <a:endParaRPr lang="en-US" sz="800" b="1" dirty="0" smtClean="0">
              <a:ea typeface="ＭＳ Ｐゴシック" pitchFamily="34" charset="-128"/>
            </a:endParaRPr>
          </a:p>
          <a:p>
            <a:pPr eaLnBrk="1" hangingPunct="1">
              <a:lnSpc>
                <a:spcPct val="90000"/>
              </a:lnSpc>
            </a:pPr>
            <a:r>
              <a:rPr lang="en-US" b="1" dirty="0" smtClean="0">
                <a:ea typeface="ＭＳ Ｐゴシック" pitchFamily="34" charset="-128"/>
              </a:rPr>
              <a:t>Each language (ASL/English) has its own way of highlighting the </a:t>
            </a:r>
            <a:r>
              <a:rPr lang="ja-JP" altLang="en-US" b="1" smtClean="0">
                <a:ea typeface="ＭＳ Ｐゴシック" pitchFamily="34" charset="-128"/>
              </a:rPr>
              <a:t>‘</a:t>
            </a:r>
            <a:r>
              <a:rPr lang="en-US" altLang="ja-JP" b="1" dirty="0" smtClean="0">
                <a:ea typeface="ＭＳ Ｐゴシック" pitchFamily="34" charset="-128"/>
              </a:rPr>
              <a:t>figure</a:t>
            </a:r>
            <a:r>
              <a:rPr lang="ja-JP" altLang="en-US" b="1" smtClean="0">
                <a:ea typeface="ＭＳ Ｐゴシック" pitchFamily="34" charset="-128"/>
              </a:rPr>
              <a:t>’</a:t>
            </a:r>
            <a:r>
              <a:rPr lang="en-US" altLang="ja-JP" b="1" dirty="0" smtClean="0">
                <a:ea typeface="ＭＳ Ｐゴシック" pitchFamily="34" charset="-128"/>
              </a:rPr>
              <a:t>.</a:t>
            </a:r>
          </a:p>
          <a:p>
            <a:pPr eaLnBrk="1" hangingPunct="1">
              <a:lnSpc>
                <a:spcPct val="90000"/>
              </a:lnSpc>
              <a:buNone/>
            </a:pPr>
            <a:endParaRPr lang="en-US" altLang="ja-JP" sz="800" b="1" dirty="0" smtClean="0">
              <a:ea typeface="ＭＳ Ｐゴシック" pitchFamily="34" charset="-128"/>
            </a:endParaRPr>
          </a:p>
          <a:p>
            <a:pPr eaLnBrk="1" hangingPunct="1">
              <a:lnSpc>
                <a:spcPct val="90000"/>
              </a:lnSpc>
            </a:pPr>
            <a:r>
              <a:rPr lang="en-US" b="1" dirty="0" smtClean="0">
                <a:ea typeface="ＭＳ Ｐゴシック" pitchFamily="34" charset="-128"/>
              </a:rPr>
              <a:t>As you learn to report what you see, you will need to get in the habit of thinking about </a:t>
            </a:r>
            <a:r>
              <a:rPr lang="en-US" b="1" u="sng" dirty="0" smtClean="0">
                <a:ea typeface="ＭＳ Ｐゴシック" pitchFamily="34" charset="-128"/>
              </a:rPr>
              <a:t>why</a:t>
            </a:r>
            <a:r>
              <a:rPr lang="en-US" b="1" dirty="0" smtClean="0">
                <a:ea typeface="ＭＳ Ｐゴシック" pitchFamily="34" charset="-128"/>
              </a:rPr>
              <a:t> you are reporting it.</a:t>
            </a:r>
          </a:p>
        </p:txBody>
      </p:sp>
    </p:spTree>
  </p:cSld>
  <p:clrMapOvr>
    <a:masterClrMapping/>
  </p:clrMapOvr>
</p:sld>
</file>

<file path=ppt/theme/theme1.xml><?xml version="1.0" encoding="utf-8"?>
<a:theme xmlns:a="http://schemas.openxmlformats.org/drawingml/2006/main" name="Theme1">
  <a:themeElements>
    <a:clrScheme name="NSSPPP">
      <a:dk1>
        <a:srgbClr val="002060"/>
      </a:dk1>
      <a:lt1>
        <a:srgbClr val="FFFF00"/>
      </a:lt1>
      <a:dk2>
        <a:srgbClr val="002060"/>
      </a:dk2>
      <a:lt2>
        <a:srgbClr val="FFFF00"/>
      </a:lt2>
      <a:accent1>
        <a:srgbClr val="D8CF1A"/>
      </a:accent1>
      <a:accent2>
        <a:srgbClr val="D8CF1A"/>
      </a:accent2>
      <a:accent3>
        <a:srgbClr val="D8CF1A"/>
      </a:accent3>
      <a:accent4>
        <a:srgbClr val="D8CF1A"/>
      </a:accent4>
      <a:accent5>
        <a:srgbClr val="D8CF1A"/>
      </a:accent5>
      <a:accent6>
        <a:srgbClr val="D8CF1A"/>
      </a:accent6>
      <a:hlink>
        <a:srgbClr val="D8CF1A"/>
      </a:hlink>
      <a:folHlink>
        <a:srgbClr val="D8CF1A"/>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3724</TotalTime>
  <Words>1006</Words>
  <Application>Microsoft Office PowerPoint</Application>
  <PresentationFormat>On-screen Show (4:3)</PresentationFormat>
  <Paragraphs>86</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Theme1</vt:lpstr>
      <vt:lpstr>Discourse Part I:   Figure / Ground</vt:lpstr>
      <vt:lpstr>Overview</vt:lpstr>
      <vt:lpstr>Definition</vt:lpstr>
      <vt:lpstr>Example</vt:lpstr>
      <vt:lpstr>What did You See?</vt:lpstr>
      <vt:lpstr>What did You See?, cont.</vt:lpstr>
      <vt:lpstr>People &amp; Things</vt:lpstr>
      <vt:lpstr>Figure/Ground &amp; Discourse</vt:lpstr>
      <vt:lpstr>Setting a Scene and Discourse</vt:lpstr>
      <vt:lpstr>Discourse Markers</vt:lpstr>
      <vt:lpstr>Slide 11</vt:lpstr>
      <vt:lpstr>Man and Boy</vt:lpstr>
      <vt:lpstr>Ground</vt:lpstr>
      <vt:lpstr>CONTEXT</vt:lpstr>
      <vt:lpstr>Context as Ground: Who are they?  Where are they? What are they doing?</vt:lpstr>
      <vt:lpstr>Answer</vt:lpstr>
      <vt:lpstr>Lots of Booths, Crafts for Sale</vt:lpstr>
      <vt:lpstr>Scenes</vt:lpstr>
      <vt:lpstr>Extended Family Get Together</vt:lpstr>
      <vt:lpstr>Family Get Together</vt:lpstr>
      <vt:lpstr>Social Time at a Conference</vt:lpstr>
      <vt:lpstr>Winter Festival</vt:lpstr>
      <vt:lpstr>Dedication of a new Auditorium</vt:lpstr>
      <vt:lpstr>Event</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Discourse</dc:title>
  <dc:creator>theresa bernadette smith</dc:creator>
  <cp:lastModifiedBy>DBSC</cp:lastModifiedBy>
  <cp:revision>15</cp:revision>
  <dcterms:created xsi:type="dcterms:W3CDTF">2011-10-28T23:03:09Z</dcterms:created>
  <dcterms:modified xsi:type="dcterms:W3CDTF">2011-12-17T23:11:57Z</dcterms:modified>
</cp:coreProperties>
</file>