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289" r:id="rId5"/>
    <p:sldId id="290" r:id="rId6"/>
    <p:sldId id="291" r:id="rId7"/>
    <p:sldId id="292" r:id="rId8"/>
    <p:sldId id="258" r:id="rId9"/>
    <p:sldId id="259" r:id="rId10"/>
    <p:sldId id="260" r:id="rId11"/>
    <p:sldId id="261" r:id="rId12"/>
    <p:sldId id="287" r:id="rId13"/>
    <p:sldId id="277" r:id="rId14"/>
    <p:sldId id="294" r:id="rId15"/>
    <p:sldId id="263" r:id="rId16"/>
    <p:sldId id="278" r:id="rId17"/>
    <p:sldId id="264" r:id="rId18"/>
    <p:sldId id="265" r:id="rId19"/>
    <p:sldId id="266" r:id="rId20"/>
    <p:sldId id="267" r:id="rId21"/>
    <p:sldId id="288" r:id="rId22"/>
    <p:sldId id="293" r:id="rId23"/>
    <p:sldId id="268" r:id="rId24"/>
    <p:sldId id="269" r:id="rId25"/>
    <p:sldId id="270" r:id="rId26"/>
    <p:sldId id="296" r:id="rId27"/>
    <p:sldId id="28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763"/>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9F8399-C970-4E89-AEFD-6C229FA1EB3F}" type="datetimeFigureOut">
              <a:rPr lang="en-US"/>
              <a:pPr>
                <a:defRPr/>
              </a:pPr>
              <a:t>12/18/2011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78B22-586A-42C9-B8A6-2DC963BB99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1F55B8-C7DD-417C-9D01-3339E308C2E2}" type="datetimeFigureOut">
              <a:rPr lang="en-US"/>
              <a:pPr>
                <a:defRPr/>
              </a:pPr>
              <a:t>12/18/2011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1A49C1-8D4C-4426-ACFF-2FD3477911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21CF60-0200-4BBD-A1F8-ABAE327CB1F1}" type="datetimeFigureOut">
              <a:rPr lang="en-US"/>
              <a:pPr>
                <a:defRPr/>
              </a:pPr>
              <a:t>12/18/2011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78B75-9EBC-4E18-BC1A-629A1BFB15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BC80A7-2AB3-4300-9D52-FD409AA93822}" type="datetimeFigureOut">
              <a:rPr lang="en-US"/>
              <a:pPr>
                <a:defRPr/>
              </a:pPr>
              <a:t>12/18/2011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553AD-4045-4A81-B247-1457861BD0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5D078-7D1D-49CC-AB4B-B5AEC4B06108}" type="datetimeFigureOut">
              <a:rPr lang="en-US"/>
              <a:pPr>
                <a:defRPr/>
              </a:pPr>
              <a:t>12/18/2011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1AC1B-1A26-4B7D-AA62-CDD5674346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A97B50-C4E5-4A18-832E-2216726796A0}" type="datetimeFigureOut">
              <a:rPr lang="en-US"/>
              <a:pPr>
                <a:defRPr/>
              </a:pPr>
              <a:t>12/18/2011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32B83-496D-4CFC-94A2-F69C3A9E92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787DFE-217A-4BEE-80E1-5CEA6A93390C}" type="datetimeFigureOut">
              <a:rPr lang="en-US"/>
              <a:pPr>
                <a:defRPr/>
              </a:pPr>
              <a:t>12/18/2011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67F109-8864-4630-848C-5F4180EB3A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33E623-1A5F-4F21-9381-C7D5A3B779BE}" type="datetimeFigureOut">
              <a:rPr lang="en-US"/>
              <a:pPr>
                <a:defRPr/>
              </a:pPr>
              <a:t>12/18/2011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8BF817-2F28-4DB0-A2A1-995BB54112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2D4B0-01F3-4D12-B437-C1930A9D934C}" type="datetimeFigureOut">
              <a:rPr lang="en-US"/>
              <a:pPr>
                <a:defRPr/>
              </a:pPr>
              <a:t>12/18/2011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35BA4A-560F-4B37-9168-B09441373E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E1920E-D4DB-4E18-A32A-2618B12AF8E5}" type="datetimeFigureOut">
              <a:rPr lang="en-US"/>
              <a:pPr>
                <a:defRPr/>
              </a:pPr>
              <a:t>12/18/2011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2DB09F-2962-46E0-B881-EF63E40938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C9B16C-3D35-4C8F-A0D6-65749F454723}" type="datetimeFigureOut">
              <a:rPr lang="en-US"/>
              <a:pPr>
                <a:defRPr/>
              </a:pPr>
              <a:t>12/18/2011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ABA2BF-904B-482F-9B60-ACC4254D87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69E5F28E-AFC6-4DB2-A16D-D47D938041EE}" type="datetimeFigureOut">
              <a:rPr lang="en-US"/>
              <a:pPr>
                <a:defRPr/>
              </a:pPr>
              <a:t>12/18/2011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CC20827-B8B3-48E3-A3DE-3042C8CD324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371600"/>
            <a:ext cx="7772400" cy="1470025"/>
          </a:xfrm>
        </p:spPr>
        <p:txBody>
          <a:bodyPr/>
          <a:lstStyle/>
          <a:p>
            <a:pPr algn="l" eaLnBrk="1" hangingPunct="1"/>
            <a:r>
              <a:rPr lang="en-US" b="1" dirty="0" smtClean="0"/>
              <a:t>Discourse Part III: Orientation, Scale and Sense of Place</a:t>
            </a:r>
          </a:p>
        </p:txBody>
      </p:sp>
      <p:sp>
        <p:nvSpPr>
          <p:cNvPr id="3" name="Subtitle 2"/>
          <p:cNvSpPr>
            <a:spLocks noGrp="1"/>
          </p:cNvSpPr>
          <p:nvPr>
            <p:ph type="subTitle" idx="1"/>
          </p:nvPr>
        </p:nvSpPr>
        <p:spPr>
          <a:xfrm>
            <a:off x="457200" y="3200400"/>
            <a:ext cx="6400800" cy="1752600"/>
          </a:xfrm>
        </p:spPr>
        <p:txBody>
          <a:bodyPr rtlCol="0">
            <a:normAutofit/>
          </a:bodyPr>
          <a:lstStyle/>
          <a:p>
            <a:pPr algn="l" eaLnBrk="1" fontAlgn="auto" hangingPunct="1">
              <a:spcAft>
                <a:spcPts val="0"/>
              </a:spcAft>
              <a:buFont typeface="Arial" pitchFamily="34" charset="0"/>
              <a:buNone/>
              <a:defRPr/>
            </a:pPr>
            <a:r>
              <a:rPr lang="en-US" b="1" dirty="0" smtClean="0">
                <a:solidFill>
                  <a:schemeClr val="tx1"/>
                </a:solidFill>
              </a:rPr>
              <a:t>Chapter 4.3.1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G_3511.JPG"/>
          <p:cNvPicPr>
            <a:picLocks noChangeAspect="1"/>
          </p:cNvPicPr>
          <p:nvPr/>
        </p:nvPicPr>
        <p:blipFill>
          <a:blip r:embed="rId2" cstate="print"/>
          <a:srcRect/>
          <a:stretch>
            <a:fillRect/>
          </a:stretch>
        </p:blipFill>
        <p:spPr bwMode="auto">
          <a:xfrm>
            <a:off x="457200" y="609600"/>
            <a:ext cx="7772400" cy="58293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MG_2405.jpg"/>
          <p:cNvPicPr>
            <a:picLocks noChangeAspect="1"/>
          </p:cNvPicPr>
          <p:nvPr/>
        </p:nvPicPr>
        <p:blipFill>
          <a:blip r:embed="rId2" cstate="print"/>
          <a:srcRect/>
          <a:stretch>
            <a:fillRect/>
          </a:stretch>
        </p:blipFill>
        <p:spPr bwMode="auto">
          <a:xfrm>
            <a:off x="457200" y="685800"/>
            <a:ext cx="7721600" cy="5791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MG_5679.JPG"/>
          <p:cNvPicPr>
            <a:picLocks noChangeAspect="1"/>
          </p:cNvPicPr>
          <p:nvPr/>
        </p:nvPicPr>
        <p:blipFill>
          <a:blip r:embed="rId2" cstate="print"/>
          <a:srcRect/>
          <a:stretch>
            <a:fillRect/>
          </a:stretch>
        </p:blipFill>
        <p:spPr bwMode="auto">
          <a:xfrm>
            <a:off x="457200" y="609600"/>
            <a:ext cx="7670800" cy="57531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dirty="0" smtClean="0"/>
              <a:t>DEAF-BLIND Sense of Place</a:t>
            </a:r>
          </a:p>
        </p:txBody>
      </p:sp>
      <p:sp>
        <p:nvSpPr>
          <p:cNvPr id="13315" name="Content Placeholder 2"/>
          <p:cNvSpPr>
            <a:spLocks noGrp="1"/>
          </p:cNvSpPr>
          <p:nvPr>
            <p:ph idx="1"/>
          </p:nvPr>
        </p:nvSpPr>
        <p:spPr>
          <a:xfrm>
            <a:off x="457200" y="1371600"/>
            <a:ext cx="8229600" cy="4525963"/>
          </a:xfrm>
        </p:spPr>
        <p:txBody>
          <a:bodyPr/>
          <a:lstStyle/>
          <a:p>
            <a:pPr eaLnBrk="1" hangingPunct="1"/>
            <a:r>
              <a:rPr lang="en-US" b="1" dirty="0" smtClean="0"/>
              <a:t>A DB person also has a sense of place based on temperature, air quality and movement, information through their cane, and things they touch as well as what they see/hear imperfectly.  </a:t>
            </a:r>
            <a:endParaRPr lang="en-US" b="1" dirty="0" smtClean="0"/>
          </a:p>
          <a:p>
            <a:pPr eaLnBrk="1" hangingPunct="1">
              <a:buNone/>
            </a:pPr>
            <a:endParaRPr lang="en-US" sz="800" b="1" dirty="0" smtClean="0"/>
          </a:p>
          <a:p>
            <a:pPr eaLnBrk="1" hangingPunct="1"/>
            <a:r>
              <a:rPr lang="en-US" b="1" dirty="0" smtClean="0"/>
              <a:t>Their ‘sense’ is different from yours so sharing impressions builds a more complete picture for you both.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US" b="1" dirty="0" smtClean="0"/>
              <a:t>Scanning</a:t>
            </a:r>
          </a:p>
        </p:txBody>
      </p:sp>
      <p:sp>
        <p:nvSpPr>
          <p:cNvPr id="14339" name="Content Placeholder 2"/>
          <p:cNvSpPr>
            <a:spLocks noGrp="1"/>
          </p:cNvSpPr>
          <p:nvPr>
            <p:ph idx="1"/>
          </p:nvPr>
        </p:nvSpPr>
        <p:spPr>
          <a:xfrm>
            <a:off x="457200" y="1371600"/>
            <a:ext cx="8686800" cy="4525963"/>
          </a:xfrm>
        </p:spPr>
        <p:txBody>
          <a:bodyPr/>
          <a:lstStyle/>
          <a:p>
            <a:r>
              <a:rPr lang="en-US" b="1" dirty="0" smtClean="0"/>
              <a:t>As you move through a space you scan quickly</a:t>
            </a:r>
            <a:r>
              <a:rPr lang="en-US" b="1" dirty="0" smtClean="0"/>
              <a:t>.</a:t>
            </a:r>
          </a:p>
          <a:p>
            <a:pPr>
              <a:buNone/>
            </a:pPr>
            <a:endParaRPr lang="en-US" sz="800" b="1" dirty="0" smtClean="0"/>
          </a:p>
          <a:p>
            <a:r>
              <a:rPr lang="en-US" b="1" dirty="0" smtClean="0"/>
              <a:t>Walking down the street you might </a:t>
            </a:r>
            <a:r>
              <a:rPr lang="en-US" b="1" dirty="0" smtClean="0"/>
              <a:t>report: </a:t>
            </a:r>
            <a:r>
              <a:rPr lang="en-US" sz="3200" b="1" dirty="0" smtClean="0"/>
              <a:t>News </a:t>
            </a:r>
            <a:r>
              <a:rPr lang="en-US" sz="3200" b="1" dirty="0" smtClean="0"/>
              <a:t>stand, drug store, pizza place, </a:t>
            </a:r>
            <a:r>
              <a:rPr lang="en-US" sz="3200" b="1" dirty="0" smtClean="0"/>
              <a:t>shoe store</a:t>
            </a:r>
            <a:r>
              <a:rPr lang="en-US" sz="3200" b="1" dirty="0" smtClean="0"/>
              <a:t>, etc</a:t>
            </a:r>
            <a:r>
              <a:rPr lang="en-US" sz="3200" b="1" dirty="0" smtClean="0"/>
              <a:t>.</a:t>
            </a:r>
          </a:p>
          <a:p>
            <a:pPr>
              <a:buNone/>
            </a:pPr>
            <a:endParaRPr lang="en-US" sz="800" b="1" dirty="0" smtClean="0"/>
          </a:p>
          <a:p>
            <a:r>
              <a:rPr lang="en-US" b="1" dirty="0" smtClean="0"/>
              <a:t>This gives the DB person a sense of the type of area you are walking through and also the location of places they may want to visit later.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274320"/>
            <a:ext cx="8229600" cy="1143000"/>
          </a:xfrm>
        </p:spPr>
        <p:txBody>
          <a:bodyPr anchor="ctr"/>
          <a:lstStyle/>
          <a:p>
            <a:pPr algn="l" eaLnBrk="1" hangingPunct="1"/>
            <a:r>
              <a:rPr lang="en-US" b="1" dirty="0" smtClean="0"/>
              <a:t>Practice Pictures</a:t>
            </a:r>
          </a:p>
        </p:txBody>
      </p:sp>
      <p:sp>
        <p:nvSpPr>
          <p:cNvPr id="3" name="Content Placeholder 2"/>
          <p:cNvSpPr>
            <a:spLocks noGrp="1"/>
          </p:cNvSpPr>
          <p:nvPr>
            <p:ph type="subTitle" idx="1"/>
          </p:nvPr>
        </p:nvSpPr>
        <p:spPr>
          <a:xfrm>
            <a:off x="457200" y="1371600"/>
            <a:ext cx="7467600" cy="1752600"/>
          </a:xfrm>
        </p:spPr>
        <p:txBody>
          <a:bodyPr rtlCol="0">
            <a:normAutofit/>
          </a:bodyPr>
          <a:lstStyle/>
          <a:p>
            <a:pPr algn="l" eaLnBrk="1" fontAlgn="auto" hangingPunct="1">
              <a:spcAft>
                <a:spcPts val="0"/>
              </a:spcAft>
              <a:buFont typeface="Arial" pitchFamily="34" charset="0"/>
              <a:buNone/>
              <a:defRPr/>
            </a:pPr>
            <a:r>
              <a:rPr lang="en-US" b="1" dirty="0" smtClean="0">
                <a:solidFill>
                  <a:schemeClr val="tx1"/>
                </a:solidFill>
              </a:rPr>
              <a:t>Following are a few practice pictures.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b="1" dirty="0" smtClean="0"/>
              <a:t>Descriptions</a:t>
            </a:r>
          </a:p>
        </p:txBody>
      </p:sp>
      <p:sp>
        <p:nvSpPr>
          <p:cNvPr id="16387" name="Content Placeholder 2"/>
          <p:cNvSpPr>
            <a:spLocks noGrp="1"/>
          </p:cNvSpPr>
          <p:nvPr>
            <p:ph idx="1"/>
          </p:nvPr>
        </p:nvSpPr>
        <p:spPr>
          <a:xfrm>
            <a:off x="457200" y="1371600"/>
            <a:ext cx="8229600" cy="4906963"/>
          </a:xfrm>
        </p:spPr>
        <p:txBody>
          <a:bodyPr/>
          <a:lstStyle/>
          <a:p>
            <a:pPr eaLnBrk="1" hangingPunct="1"/>
            <a:r>
              <a:rPr lang="en-US" b="1" dirty="0" smtClean="0"/>
              <a:t>Now, practice efficiently giving a sense of place for each of the above scenes</a:t>
            </a:r>
            <a:r>
              <a:rPr lang="en-US" b="1" dirty="0" smtClean="0"/>
              <a:t>.</a:t>
            </a:r>
          </a:p>
          <a:p>
            <a:pPr eaLnBrk="1" hangingPunct="1">
              <a:buNone/>
            </a:pPr>
            <a:endParaRPr lang="en-US" sz="800" b="1" dirty="0" smtClean="0"/>
          </a:p>
          <a:p>
            <a:pPr eaLnBrk="1" hangingPunct="1"/>
            <a:r>
              <a:rPr lang="en-US" b="1" dirty="0" smtClean="0"/>
              <a:t>Consider figure/ground – what is the focal point of each picture</a:t>
            </a:r>
            <a:r>
              <a:rPr lang="en-US" b="1" dirty="0" smtClean="0"/>
              <a:t>?</a:t>
            </a:r>
          </a:p>
          <a:p>
            <a:pPr eaLnBrk="1" hangingPunct="1">
              <a:buNone/>
            </a:pPr>
            <a:endParaRPr lang="en-US" sz="800" b="1" dirty="0" smtClean="0"/>
          </a:p>
          <a:p>
            <a:pPr eaLnBrk="1" hangingPunct="1"/>
            <a:r>
              <a:rPr lang="en-US" b="1" dirty="0" smtClean="0"/>
              <a:t>Use the top-down approach giving an overall framework (impression) and then focusing in on significant details</a:t>
            </a:r>
            <a:r>
              <a:rPr lang="en-US" b="1" dirty="0" smtClean="0"/>
              <a:t>.</a:t>
            </a:r>
          </a:p>
          <a:p>
            <a:pPr eaLnBrk="1" hangingPunct="1">
              <a:buNone/>
            </a:pPr>
            <a:endParaRPr lang="en-US" sz="800" b="1" dirty="0" smtClean="0"/>
          </a:p>
          <a:p>
            <a:pPr eaLnBrk="1" hangingPunct="1"/>
            <a:r>
              <a:rPr lang="en-US" b="1" dirty="0" smtClean="0"/>
              <a:t>Be aware of what makes each unique.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MG_3470.JPG"/>
          <p:cNvPicPr>
            <a:picLocks noChangeAspect="1"/>
          </p:cNvPicPr>
          <p:nvPr/>
        </p:nvPicPr>
        <p:blipFill>
          <a:blip r:embed="rId2" cstate="print"/>
          <a:srcRect/>
          <a:stretch>
            <a:fillRect/>
          </a:stretch>
        </p:blipFill>
        <p:spPr bwMode="auto">
          <a:xfrm>
            <a:off x="457200" y="533400"/>
            <a:ext cx="7848600" cy="58864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MG_3774.JPG"/>
          <p:cNvPicPr>
            <a:picLocks noChangeAspect="1"/>
          </p:cNvPicPr>
          <p:nvPr/>
        </p:nvPicPr>
        <p:blipFill>
          <a:blip r:embed="rId2" cstate="print"/>
          <a:srcRect/>
          <a:stretch>
            <a:fillRect/>
          </a:stretch>
        </p:blipFill>
        <p:spPr bwMode="auto">
          <a:xfrm>
            <a:off x="457200" y="533400"/>
            <a:ext cx="4457700" cy="5943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IMG_3793.JPG"/>
          <p:cNvPicPr>
            <a:picLocks noChangeAspect="1"/>
          </p:cNvPicPr>
          <p:nvPr/>
        </p:nvPicPr>
        <p:blipFill>
          <a:blip r:embed="rId2" cstate="print"/>
          <a:srcRect/>
          <a:stretch>
            <a:fillRect/>
          </a:stretch>
        </p:blipFill>
        <p:spPr bwMode="auto">
          <a:xfrm>
            <a:off x="457200" y="609600"/>
            <a:ext cx="7696200" cy="57721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dirty="0" smtClean="0"/>
              <a:t>Orientation</a:t>
            </a:r>
          </a:p>
        </p:txBody>
      </p:sp>
      <p:sp>
        <p:nvSpPr>
          <p:cNvPr id="3" name="Content Placeholder 2"/>
          <p:cNvSpPr>
            <a:spLocks noGrp="1"/>
          </p:cNvSpPr>
          <p:nvPr>
            <p:ph idx="1"/>
          </p:nvPr>
        </p:nvSpPr>
        <p:spPr>
          <a:xfrm>
            <a:off x="457200" y="1371600"/>
            <a:ext cx="8229600" cy="4525963"/>
          </a:xfrm>
        </p:spPr>
        <p:txBody>
          <a:bodyPr rtlCol="0">
            <a:noAutofit/>
          </a:bodyPr>
          <a:lstStyle/>
          <a:p>
            <a:pPr eaLnBrk="1" fontAlgn="auto" hangingPunct="1">
              <a:spcAft>
                <a:spcPts val="0"/>
              </a:spcAft>
              <a:buFont typeface="Arial" pitchFamily="34" charset="0"/>
              <a:buChar char="•"/>
              <a:defRPr/>
            </a:pPr>
            <a:r>
              <a:rPr lang="en-US" b="1" dirty="0" smtClean="0"/>
              <a:t>Being oriented to time, place and the social environment means knowing what kind of place you are in, who is there, what they are doing, and the pace of what is happening</a:t>
            </a:r>
            <a:r>
              <a:rPr lang="en-US" b="1" dirty="0" smtClean="0"/>
              <a:t>.</a:t>
            </a:r>
          </a:p>
          <a:p>
            <a:pPr eaLnBrk="1" fontAlgn="auto" hangingPunct="1">
              <a:spcAft>
                <a:spcPts val="0"/>
              </a:spcAft>
              <a:buNone/>
              <a:defRPr/>
            </a:pPr>
            <a:endParaRPr lang="en-US" sz="800" b="1" dirty="0" smtClean="0"/>
          </a:p>
          <a:p>
            <a:pPr eaLnBrk="1" fontAlgn="auto" hangingPunct="1">
              <a:spcAft>
                <a:spcPts val="0"/>
              </a:spcAft>
              <a:buFont typeface="Arial" pitchFamily="34" charset="0"/>
              <a:buChar char="•"/>
              <a:defRPr/>
            </a:pPr>
            <a:r>
              <a:rPr lang="en-US" b="1" dirty="0" smtClean="0"/>
              <a:t>To say you are “in a restaurant” or “in a hotel” is a good start in a top-down description but needs detail</a:t>
            </a:r>
            <a:r>
              <a:rPr lang="en-US" b="1" dirty="0" smtClean="0"/>
              <a:t>.</a:t>
            </a:r>
            <a:endParaRPr lang="en-US"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MG_3798.JPG"/>
          <p:cNvPicPr>
            <a:picLocks noChangeAspect="1"/>
          </p:cNvPicPr>
          <p:nvPr/>
        </p:nvPicPr>
        <p:blipFill>
          <a:blip r:embed="rId2" cstate="print"/>
          <a:srcRect l="9167" b="18889"/>
          <a:stretch>
            <a:fillRect/>
          </a:stretch>
        </p:blipFill>
        <p:spPr bwMode="auto">
          <a:xfrm>
            <a:off x="457200" y="1005840"/>
            <a:ext cx="8078788" cy="5410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dirty="0" smtClean="0"/>
              <a:t>Elements of Place</a:t>
            </a:r>
          </a:p>
        </p:txBody>
      </p:sp>
      <p:sp>
        <p:nvSpPr>
          <p:cNvPr id="21507" name="Content Placeholder 2"/>
          <p:cNvSpPr>
            <a:spLocks noGrp="1"/>
          </p:cNvSpPr>
          <p:nvPr>
            <p:ph idx="1"/>
          </p:nvPr>
        </p:nvSpPr>
        <p:spPr>
          <a:xfrm>
            <a:off x="457200" y="1371600"/>
            <a:ext cx="8534400" cy="4525963"/>
          </a:xfrm>
        </p:spPr>
        <p:txBody>
          <a:bodyPr/>
          <a:lstStyle/>
          <a:p>
            <a:pPr eaLnBrk="1" hangingPunct="1"/>
            <a:r>
              <a:rPr lang="en-US" b="1" dirty="0" smtClean="0"/>
              <a:t>The </a:t>
            </a:r>
            <a:r>
              <a:rPr lang="en-US" b="1" dirty="0" smtClean="0"/>
              <a:t>elements of space that we see include: </a:t>
            </a:r>
          </a:p>
          <a:p>
            <a:pPr lvl="1" eaLnBrk="1" hangingPunct="1">
              <a:buFont typeface="Arial" pitchFamily="34" charset="0"/>
              <a:buChar char="•"/>
            </a:pPr>
            <a:r>
              <a:rPr lang="en-US" sz="3200" b="1" dirty="0" smtClean="0"/>
              <a:t>nature, buildings, people as well as the characteristics described previously (light, space, age, etc</a:t>
            </a:r>
            <a:r>
              <a:rPr lang="en-US" sz="3200" b="1" dirty="0" smtClean="0"/>
              <a:t>.)</a:t>
            </a:r>
            <a:endParaRPr lang="en-US" sz="800" b="1" dirty="0" smtClean="0"/>
          </a:p>
          <a:p>
            <a:pPr eaLnBrk="1" hangingPunct="1"/>
            <a:r>
              <a:rPr lang="en-US" b="1" dirty="0" smtClean="0"/>
              <a:t>Consider </a:t>
            </a:r>
            <a:r>
              <a:rPr lang="en-US" b="1" dirty="0" smtClean="0"/>
              <a:t>what would be informative to touch</a:t>
            </a:r>
            <a:r>
              <a:rPr lang="en-US" b="1" dirty="0" smtClean="0"/>
              <a:t>.</a:t>
            </a:r>
            <a:endParaRPr lang="en-US" sz="800" b="1" dirty="0" smtClean="0"/>
          </a:p>
          <a:p>
            <a:pPr eaLnBrk="1" hangingPunct="1"/>
            <a:r>
              <a:rPr lang="en-US" b="1" dirty="0" smtClean="0"/>
              <a:t>Depending </a:t>
            </a:r>
            <a:r>
              <a:rPr lang="en-US" b="1" dirty="0" smtClean="0"/>
              <a:t>on the purpose of the outing and the time available, touch should be a part of the experience.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286000"/>
            <a:ext cx="8229600" cy="1143000"/>
          </a:xfrm>
        </p:spPr>
        <p:txBody>
          <a:bodyPr/>
          <a:lstStyle/>
          <a:p>
            <a:pPr algn="l" eaLnBrk="1" hangingPunct="1"/>
            <a:r>
              <a:rPr lang="en-US" sz="5400" b="1" dirty="0" smtClean="0"/>
              <a:t>SPACE &amp; LOCATION</a:t>
            </a:r>
            <a:endParaRPr lang="en-US" sz="5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b="1" dirty="0" smtClean="0"/>
              <a:t>Shape</a:t>
            </a:r>
          </a:p>
        </p:txBody>
      </p:sp>
      <p:sp>
        <p:nvSpPr>
          <p:cNvPr id="23555" name="Content Placeholder 2"/>
          <p:cNvSpPr>
            <a:spLocks noGrp="1"/>
          </p:cNvSpPr>
          <p:nvPr>
            <p:ph idx="1"/>
          </p:nvPr>
        </p:nvSpPr>
        <p:spPr>
          <a:xfrm>
            <a:off x="457200" y="1371600"/>
            <a:ext cx="8534400" cy="4525963"/>
          </a:xfrm>
        </p:spPr>
        <p:txBody>
          <a:bodyPr/>
          <a:lstStyle/>
          <a:p>
            <a:pPr eaLnBrk="1" hangingPunct="1"/>
            <a:r>
              <a:rPr lang="en-US" b="1" dirty="0" smtClean="0"/>
              <a:t>ASL</a:t>
            </a:r>
            <a:r>
              <a:rPr lang="en-US" sz="2000" b="1" dirty="0" smtClean="0"/>
              <a:t> </a:t>
            </a:r>
            <a:r>
              <a:rPr lang="en-US" b="1" dirty="0" smtClean="0"/>
              <a:t>Classifiers</a:t>
            </a:r>
            <a:r>
              <a:rPr lang="en-US" sz="2000" b="1" dirty="0" smtClean="0"/>
              <a:t> </a:t>
            </a:r>
            <a:r>
              <a:rPr lang="en-US" b="1" dirty="0" smtClean="0"/>
              <a:t>help</a:t>
            </a:r>
            <a:r>
              <a:rPr lang="en-US" sz="2000" b="1" dirty="0" smtClean="0"/>
              <a:t> </a:t>
            </a:r>
            <a:r>
              <a:rPr lang="en-US" b="1" dirty="0" smtClean="0"/>
              <a:t>identify</a:t>
            </a:r>
            <a:r>
              <a:rPr lang="en-US" sz="2000" b="1" dirty="0" smtClean="0"/>
              <a:t> </a:t>
            </a:r>
            <a:r>
              <a:rPr lang="en-US" b="1" dirty="0" smtClean="0"/>
              <a:t>size</a:t>
            </a:r>
            <a:r>
              <a:rPr lang="en-US" sz="2000" b="1" dirty="0" smtClean="0"/>
              <a:t> </a:t>
            </a:r>
            <a:r>
              <a:rPr lang="en-US" b="1" dirty="0" smtClean="0"/>
              <a:t>and</a:t>
            </a:r>
            <a:r>
              <a:rPr lang="en-US" sz="2000" b="1" dirty="0" smtClean="0"/>
              <a:t> </a:t>
            </a:r>
            <a:r>
              <a:rPr lang="en-US" b="1" dirty="0" smtClean="0"/>
              <a:t>shape</a:t>
            </a:r>
            <a:r>
              <a:rPr lang="en-US" sz="2000" b="1" dirty="0" smtClean="0"/>
              <a:t> </a:t>
            </a:r>
            <a:r>
              <a:rPr lang="en-US" b="1" dirty="0" smtClean="0"/>
              <a:t>which</a:t>
            </a:r>
            <a:r>
              <a:rPr lang="en-US" sz="2000" b="1" dirty="0" smtClean="0"/>
              <a:t> </a:t>
            </a:r>
            <a:r>
              <a:rPr lang="en-US" b="1" dirty="0" smtClean="0"/>
              <a:t>is</a:t>
            </a:r>
            <a:r>
              <a:rPr lang="en-US" sz="2000" b="1" dirty="0" smtClean="0"/>
              <a:t> </a:t>
            </a:r>
            <a:r>
              <a:rPr lang="en-US" b="1" dirty="0" smtClean="0"/>
              <a:t>a</a:t>
            </a:r>
            <a:r>
              <a:rPr lang="en-US" sz="2000" b="1" dirty="0" smtClean="0"/>
              <a:t> </a:t>
            </a:r>
            <a:r>
              <a:rPr lang="en-US" b="1" dirty="0" smtClean="0"/>
              <a:t>par</a:t>
            </a:r>
            <a:r>
              <a:rPr lang="en-US" sz="2000" b="1" dirty="0" smtClean="0"/>
              <a:t>t </a:t>
            </a:r>
            <a:r>
              <a:rPr lang="en-US" b="1" dirty="0" smtClean="0"/>
              <a:t>of</a:t>
            </a:r>
            <a:r>
              <a:rPr lang="en-US" sz="2000" b="1" dirty="0" smtClean="0"/>
              <a:t> </a:t>
            </a:r>
            <a:r>
              <a:rPr lang="en-US" b="1" dirty="0" smtClean="0"/>
              <a:t>scale,</a:t>
            </a:r>
            <a:r>
              <a:rPr lang="en-US" sz="2000" b="1" dirty="0" smtClean="0"/>
              <a:t> </a:t>
            </a:r>
            <a:r>
              <a:rPr lang="en-US" b="1" dirty="0" smtClean="0"/>
              <a:t>but</a:t>
            </a:r>
            <a:r>
              <a:rPr lang="en-US" sz="2000" b="1" dirty="0" smtClean="0"/>
              <a:t> </a:t>
            </a:r>
            <a:r>
              <a:rPr lang="en-US" b="1" dirty="0" smtClean="0"/>
              <a:t>ASL</a:t>
            </a:r>
            <a:r>
              <a:rPr lang="en-US" sz="2000" b="1" dirty="0" smtClean="0"/>
              <a:t> </a:t>
            </a:r>
            <a:r>
              <a:rPr lang="en-US" b="1" dirty="0" smtClean="0"/>
              <a:t>classifiers</a:t>
            </a:r>
            <a:r>
              <a:rPr lang="en-US" sz="2000" b="1" dirty="0" smtClean="0"/>
              <a:t> </a:t>
            </a:r>
            <a:r>
              <a:rPr lang="en-US" b="1" dirty="0" smtClean="0"/>
              <a:t>can</a:t>
            </a:r>
            <a:r>
              <a:rPr lang="en-US" sz="2000" b="1" dirty="0" smtClean="0"/>
              <a:t> </a:t>
            </a:r>
            <a:r>
              <a:rPr lang="en-US" b="1" dirty="0" smtClean="0"/>
              <a:t>be</a:t>
            </a:r>
            <a:r>
              <a:rPr lang="en-US" sz="2000" b="1" dirty="0" smtClean="0"/>
              <a:t> </a:t>
            </a:r>
            <a:r>
              <a:rPr lang="en-US" b="1" dirty="0" smtClean="0"/>
              <a:t>difficult</a:t>
            </a:r>
            <a:r>
              <a:rPr lang="en-US" sz="2000" b="1" dirty="0" smtClean="0"/>
              <a:t> </a:t>
            </a:r>
            <a:r>
              <a:rPr lang="en-US" b="1" dirty="0" smtClean="0"/>
              <a:t>to</a:t>
            </a:r>
            <a:r>
              <a:rPr lang="en-US" sz="2000" b="1" dirty="0" smtClean="0"/>
              <a:t> </a:t>
            </a:r>
            <a:r>
              <a:rPr lang="en-US" b="1" dirty="0" smtClean="0"/>
              <a:t>read</a:t>
            </a:r>
            <a:r>
              <a:rPr lang="en-US" sz="2000" b="1" dirty="0" smtClean="0"/>
              <a:t> </a:t>
            </a:r>
            <a:r>
              <a:rPr lang="en-US" b="1" dirty="0" smtClean="0"/>
              <a:t>tactually</a:t>
            </a:r>
            <a:r>
              <a:rPr lang="en-US" b="1" dirty="0" smtClean="0"/>
              <a:t>.</a:t>
            </a:r>
          </a:p>
          <a:p>
            <a:pPr eaLnBrk="1" hangingPunct="1">
              <a:buNone/>
            </a:pPr>
            <a:endParaRPr lang="en-US" sz="800" b="1" dirty="0" smtClean="0"/>
          </a:p>
          <a:p>
            <a:pPr eaLnBrk="1" hangingPunct="1"/>
            <a:r>
              <a:rPr lang="en-US" b="1" dirty="0" smtClean="0"/>
              <a:t>Tactile classifiers are made on the body of the DB person.  Signing “climbed the tree and sat on the lowest branch” is clear visually but to be clear tactually the DB person’s arm becomes the tree that is climbed (see video).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eaLnBrk="1" hangingPunct="1"/>
            <a:r>
              <a:rPr lang="en-US" b="1" dirty="0" smtClean="0"/>
              <a:t>Size</a:t>
            </a:r>
          </a:p>
        </p:txBody>
      </p:sp>
      <p:sp>
        <p:nvSpPr>
          <p:cNvPr id="24579" name="Content Placeholder 2"/>
          <p:cNvSpPr>
            <a:spLocks noGrp="1"/>
          </p:cNvSpPr>
          <p:nvPr>
            <p:ph idx="1"/>
          </p:nvPr>
        </p:nvSpPr>
        <p:spPr>
          <a:xfrm>
            <a:off x="457200" y="1371600"/>
            <a:ext cx="8534400" cy="4525963"/>
          </a:xfrm>
        </p:spPr>
        <p:txBody>
          <a:bodyPr/>
          <a:lstStyle/>
          <a:p>
            <a:pPr eaLnBrk="1" hangingPunct="1"/>
            <a:r>
              <a:rPr lang="en-US" b="1" dirty="0" smtClean="0"/>
              <a:t>Similarly, ASL classifiers indicate relative size.  English uses numbers (e.g. 12 feet long, 60 stories tall) and both can be useful</a:t>
            </a:r>
            <a:r>
              <a:rPr lang="en-US" b="1" dirty="0" smtClean="0"/>
              <a:t>.</a:t>
            </a:r>
          </a:p>
          <a:p>
            <a:pPr eaLnBrk="1" hangingPunct="1">
              <a:buNone/>
            </a:pPr>
            <a:endParaRPr lang="en-US" sz="800" b="1" dirty="0" smtClean="0"/>
          </a:p>
          <a:p>
            <a:pPr eaLnBrk="1" hangingPunct="1"/>
            <a:r>
              <a:rPr lang="en-US" b="1" dirty="0" smtClean="0"/>
              <a:t>Relative size indicators such as “big,” “many,” or “small” often require context that is not shared.  When you say there are many people at the party, do you mean 12 or 50?  Be more specific.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dirty="0" smtClean="0"/>
              <a:t>Location</a:t>
            </a:r>
          </a:p>
        </p:txBody>
      </p:sp>
      <p:sp>
        <p:nvSpPr>
          <p:cNvPr id="25603" name="Content Placeholder 2"/>
          <p:cNvSpPr>
            <a:spLocks noGrp="1"/>
          </p:cNvSpPr>
          <p:nvPr>
            <p:ph idx="1"/>
          </p:nvPr>
        </p:nvSpPr>
        <p:spPr>
          <a:xfrm>
            <a:off x="457200" y="1371600"/>
            <a:ext cx="8382000" cy="4525963"/>
          </a:xfrm>
        </p:spPr>
        <p:txBody>
          <a:bodyPr/>
          <a:lstStyle/>
          <a:p>
            <a:pPr eaLnBrk="1" hangingPunct="1"/>
            <a:r>
              <a:rPr lang="en-US" b="1" dirty="0" smtClean="0"/>
              <a:t>Similarly, pointing to ‘over there’ is not clear.  Do we mean “3 feet in that direction” or “30 feet in that direction”?  If I turn slightly (and can’t see) ‘over there’ gets lost</a:t>
            </a:r>
            <a:r>
              <a:rPr lang="en-US" b="1" dirty="0" smtClean="0"/>
              <a:t>.</a:t>
            </a:r>
            <a:endParaRPr lang="en-US"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dirty="0" smtClean="0"/>
              <a:t>Location, cont.</a:t>
            </a:r>
            <a:endParaRPr lang="en-US" b="1" dirty="0" smtClean="0"/>
          </a:p>
        </p:txBody>
      </p:sp>
      <p:sp>
        <p:nvSpPr>
          <p:cNvPr id="25603" name="Content Placeholder 2"/>
          <p:cNvSpPr>
            <a:spLocks noGrp="1"/>
          </p:cNvSpPr>
          <p:nvPr>
            <p:ph idx="1"/>
          </p:nvPr>
        </p:nvSpPr>
        <p:spPr>
          <a:xfrm>
            <a:off x="457200" y="1371600"/>
            <a:ext cx="8153400" cy="4525963"/>
          </a:xfrm>
        </p:spPr>
        <p:txBody>
          <a:bodyPr/>
          <a:lstStyle/>
          <a:p>
            <a:pPr eaLnBrk="1" hangingPunct="1"/>
            <a:r>
              <a:rPr lang="en-US" b="1" dirty="0" smtClean="0"/>
              <a:t>Tactile </a:t>
            </a:r>
            <a:r>
              <a:rPr lang="en-US" b="1" dirty="0" smtClean="0"/>
              <a:t>maps on the hand are more clear.  The boundaries of the space (e.g. a room or area in a department store) are outlined by the boundaries of the hand.  Locations can be marked on the hand relative to one another.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381000"/>
            <a:ext cx="8229600" cy="1371600"/>
          </a:xfrm>
        </p:spPr>
        <p:txBody>
          <a:bodyPr/>
          <a:lstStyle/>
          <a:p>
            <a:pPr algn="l" eaLnBrk="1" hangingPunct="1"/>
            <a:r>
              <a:rPr lang="en-US" b="1" dirty="0" smtClean="0"/>
              <a:t>Visual Descriptions: </a:t>
            </a:r>
            <a:br>
              <a:rPr lang="en-US" b="1" dirty="0" smtClean="0"/>
            </a:br>
            <a:r>
              <a:rPr lang="en-US" b="1" dirty="0" smtClean="0"/>
              <a:t>Putting it Together</a:t>
            </a:r>
          </a:p>
        </p:txBody>
      </p:sp>
      <p:sp>
        <p:nvSpPr>
          <p:cNvPr id="26627" name="Content Placeholder 5"/>
          <p:cNvSpPr>
            <a:spLocks noGrp="1"/>
          </p:cNvSpPr>
          <p:nvPr>
            <p:ph idx="1"/>
          </p:nvPr>
        </p:nvSpPr>
        <p:spPr>
          <a:xfrm>
            <a:off x="457200" y="1981200"/>
            <a:ext cx="8534400" cy="4144963"/>
          </a:xfrm>
        </p:spPr>
        <p:txBody>
          <a:bodyPr/>
          <a:lstStyle/>
          <a:p>
            <a:pPr eaLnBrk="1" hangingPunct="1"/>
            <a:r>
              <a:rPr lang="en-US" b="1" dirty="0" smtClean="0"/>
              <a:t>So far we have presented a little bit of theory regarding how we use our vision.  Consider now how the concept of ‘figure/ground’ fits with the idea of orientation</a:t>
            </a:r>
            <a:r>
              <a:rPr lang="en-US" b="1" dirty="0" smtClean="0"/>
              <a:t>.</a:t>
            </a:r>
          </a:p>
          <a:p>
            <a:pPr eaLnBrk="1" hangingPunct="1">
              <a:buNone/>
            </a:pPr>
            <a:endParaRPr lang="en-US" sz="800" b="1" dirty="0" smtClean="0"/>
          </a:p>
          <a:p>
            <a:pPr eaLnBrk="1" hangingPunct="1"/>
            <a:r>
              <a:rPr lang="en-US" b="1" dirty="0" smtClean="0"/>
              <a:t>Consider too how the approach of a ‘top-down’ description fits with the idea of orientation as overall impression and significant details.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dirty="0" smtClean="0"/>
              <a:t>Orientation, cont.</a:t>
            </a:r>
            <a:endParaRPr lang="en-US" b="1" dirty="0" smtClean="0"/>
          </a:p>
        </p:txBody>
      </p:sp>
      <p:sp>
        <p:nvSpPr>
          <p:cNvPr id="3" name="Content Placeholder 2"/>
          <p:cNvSpPr>
            <a:spLocks noGrp="1"/>
          </p:cNvSpPr>
          <p:nvPr>
            <p:ph idx="1"/>
          </p:nvPr>
        </p:nvSpPr>
        <p:spPr>
          <a:xfrm>
            <a:off x="457200" y="1371600"/>
            <a:ext cx="8229600" cy="4525963"/>
          </a:xfrm>
        </p:spPr>
        <p:txBody>
          <a:bodyPr rtlCol="0">
            <a:noAutofit/>
          </a:bodyPr>
          <a:lstStyle/>
          <a:p>
            <a:pPr eaLnBrk="1" fontAlgn="auto" hangingPunct="1">
              <a:spcAft>
                <a:spcPts val="0"/>
              </a:spcAft>
              <a:buFont typeface="Arial" pitchFamily="34" charset="0"/>
              <a:buChar char="•"/>
              <a:defRPr/>
            </a:pPr>
            <a:r>
              <a:rPr lang="en-US" b="1" dirty="0" smtClean="0"/>
              <a:t>Space</a:t>
            </a:r>
            <a:r>
              <a:rPr lang="en-US" b="1" dirty="0" smtClean="0"/>
              <a:t>, light, color, and style are some of the visual elements that give a sense of place. </a:t>
            </a:r>
            <a:endParaRPr lang="en-US" b="1" dirty="0" smtClean="0"/>
          </a:p>
          <a:p>
            <a:pPr eaLnBrk="1" fontAlgn="auto" hangingPunct="1">
              <a:spcAft>
                <a:spcPts val="0"/>
              </a:spcAft>
              <a:buFont typeface="Arial" pitchFamily="34" charset="0"/>
              <a:buChar char="•"/>
              <a:defRPr/>
            </a:pPr>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t>Orientation as Sense of Place</a:t>
            </a:r>
          </a:p>
        </p:txBody>
      </p:sp>
      <p:sp>
        <p:nvSpPr>
          <p:cNvPr id="4099" name="Content Placeholder 2"/>
          <p:cNvSpPr>
            <a:spLocks noGrp="1"/>
          </p:cNvSpPr>
          <p:nvPr>
            <p:ph idx="1"/>
          </p:nvPr>
        </p:nvSpPr>
        <p:spPr>
          <a:xfrm>
            <a:off x="91440" y="1371600"/>
            <a:ext cx="8229600" cy="4525963"/>
          </a:xfrm>
        </p:spPr>
        <p:txBody>
          <a:bodyPr/>
          <a:lstStyle/>
          <a:p>
            <a:pPr eaLnBrk="1" hangingPunct="1">
              <a:buNone/>
            </a:pPr>
            <a:r>
              <a:rPr lang="en-US" b="1" dirty="0" smtClean="0"/>
              <a:t>	Orientation </a:t>
            </a:r>
            <a:r>
              <a:rPr lang="en-US" b="1" dirty="0" smtClean="0"/>
              <a:t>– knowing where you are – is complex.  First, yes, knowing you are in a restaurant (the DB person can probably smell the food) but what kind of decor?  What distinguishes the Manhattan bar &amp; grill from the San Diego bar and grill?  Why do we 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1036638"/>
          </a:xfrm>
        </p:spPr>
        <p:txBody>
          <a:bodyPr/>
          <a:lstStyle/>
          <a:p>
            <a:pPr algn="l" eaLnBrk="1" hangingPunct="1"/>
            <a:r>
              <a:rPr lang="en-US" b="1" dirty="0" smtClean="0"/>
              <a:t>Orientation as Experience Interpreted</a:t>
            </a:r>
          </a:p>
        </p:txBody>
      </p:sp>
      <p:sp>
        <p:nvSpPr>
          <p:cNvPr id="5123" name="Content Placeholder 2"/>
          <p:cNvSpPr>
            <a:spLocks noGrp="1"/>
          </p:cNvSpPr>
          <p:nvPr>
            <p:ph idx="1"/>
          </p:nvPr>
        </p:nvSpPr>
        <p:spPr>
          <a:xfrm>
            <a:off x="457200" y="1828800"/>
            <a:ext cx="8229600" cy="4297363"/>
          </a:xfrm>
        </p:spPr>
        <p:txBody>
          <a:bodyPr/>
          <a:lstStyle/>
          <a:p>
            <a:pPr eaLnBrk="1" hangingPunct="1"/>
            <a:r>
              <a:rPr lang="en-US" b="1" dirty="0" smtClean="0"/>
              <a:t>It is impossible to describe a scene completely in every detail</a:t>
            </a:r>
            <a:r>
              <a:rPr lang="en-US" b="1" dirty="0" smtClean="0"/>
              <a:t>.</a:t>
            </a:r>
          </a:p>
          <a:p>
            <a:pPr eaLnBrk="1" hangingPunct="1">
              <a:buNone/>
            </a:pPr>
            <a:endParaRPr lang="en-US" sz="800" b="1" dirty="0" smtClean="0"/>
          </a:p>
          <a:p>
            <a:pPr eaLnBrk="1" hangingPunct="1"/>
            <a:r>
              <a:rPr lang="en-US" b="1" dirty="0" smtClean="0"/>
              <a:t>Choose the details that convey the tone.  </a:t>
            </a:r>
            <a:endParaRPr lang="en-US" b="1" dirty="0" smtClean="0"/>
          </a:p>
          <a:p>
            <a:pPr eaLnBrk="1" hangingPunct="1">
              <a:buNone/>
            </a:pPr>
            <a:endParaRPr lang="en-US" sz="800" b="1" dirty="0" smtClean="0"/>
          </a:p>
          <a:p>
            <a:pPr eaLnBrk="1" hangingPunct="1"/>
            <a:r>
              <a:rPr lang="en-US" b="1" dirty="0" smtClean="0"/>
              <a:t>The DB person will have their own experience of the place.  Our role is to provide visual information that is useful and interesting.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534400" cy="1143000"/>
          </a:xfrm>
        </p:spPr>
        <p:txBody>
          <a:bodyPr/>
          <a:lstStyle/>
          <a:p>
            <a:pPr algn="l" eaLnBrk="1" hangingPunct="1"/>
            <a:r>
              <a:rPr lang="en-US" b="1" dirty="0" smtClean="0"/>
              <a:t>What</a:t>
            </a:r>
            <a:r>
              <a:rPr lang="en-US" sz="3200" b="1" dirty="0" smtClean="0"/>
              <a:t> </a:t>
            </a:r>
            <a:r>
              <a:rPr lang="en-US" b="1" dirty="0" smtClean="0"/>
              <a:t>Characterizes</a:t>
            </a:r>
            <a:r>
              <a:rPr lang="en-US" sz="3200" b="1" dirty="0" smtClean="0"/>
              <a:t> </a:t>
            </a:r>
            <a:r>
              <a:rPr lang="en-US" b="1" dirty="0" smtClean="0"/>
              <a:t>This</a:t>
            </a:r>
            <a:r>
              <a:rPr lang="en-US" sz="3200" b="1" dirty="0" smtClean="0"/>
              <a:t> </a:t>
            </a:r>
            <a:r>
              <a:rPr lang="en-US" b="1" dirty="0" smtClean="0"/>
              <a:t>Place?</a:t>
            </a:r>
          </a:p>
        </p:txBody>
      </p:sp>
      <p:sp>
        <p:nvSpPr>
          <p:cNvPr id="6147" name="Content Placeholder 2"/>
          <p:cNvSpPr>
            <a:spLocks noGrp="1"/>
          </p:cNvSpPr>
          <p:nvPr>
            <p:ph idx="1"/>
          </p:nvPr>
        </p:nvSpPr>
        <p:spPr>
          <a:xfrm>
            <a:off x="457200" y="1371600"/>
            <a:ext cx="8229600" cy="4525963"/>
          </a:xfrm>
        </p:spPr>
        <p:txBody>
          <a:bodyPr/>
          <a:lstStyle/>
          <a:p>
            <a:pPr eaLnBrk="1" hangingPunct="1"/>
            <a:r>
              <a:rPr lang="en-US" b="1" dirty="0" smtClean="0"/>
              <a:t>What characterizes this particular place visually?  </a:t>
            </a:r>
            <a:endParaRPr lang="en-US" b="1" dirty="0" smtClean="0"/>
          </a:p>
          <a:p>
            <a:pPr eaLnBrk="1" hangingPunct="1">
              <a:buNone/>
            </a:pPr>
            <a:endParaRPr lang="en-US" sz="800" b="1" dirty="0" smtClean="0"/>
          </a:p>
          <a:p>
            <a:pPr eaLnBrk="1" hangingPunct="1"/>
            <a:r>
              <a:rPr lang="en-US" b="1" dirty="0" smtClean="0"/>
              <a:t>It will be a combination of an overall impression and particular chosen details.  What strikes you?  Light, clutter, energy, the age/style, the presence of nature or</a:t>
            </a:r>
            <a:r>
              <a:rPr lang="en-US" b="1" dirty="0" smtClean="0"/>
              <a:t>…?</a:t>
            </a:r>
          </a:p>
          <a:p>
            <a:pPr eaLnBrk="1" hangingPunct="1">
              <a:buNone/>
            </a:pPr>
            <a:endParaRPr lang="en-US" sz="800" b="1" dirty="0" smtClean="0"/>
          </a:p>
          <a:p>
            <a:pPr eaLnBrk="1" hangingPunct="1"/>
            <a:r>
              <a:rPr lang="en-US" b="1" dirty="0" smtClean="0"/>
              <a:t>Compare &amp; contrast to other familiar places.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dirty="0" smtClean="0"/>
              <a:t>Small Town USA</a:t>
            </a:r>
          </a:p>
        </p:txBody>
      </p:sp>
      <p:sp>
        <p:nvSpPr>
          <p:cNvPr id="7171" name="Content Placeholder 2"/>
          <p:cNvSpPr>
            <a:spLocks noGrp="1"/>
          </p:cNvSpPr>
          <p:nvPr>
            <p:ph idx="1"/>
          </p:nvPr>
        </p:nvSpPr>
        <p:spPr>
          <a:xfrm>
            <a:off x="457200" y="1371600"/>
            <a:ext cx="8534400" cy="4525963"/>
          </a:xfrm>
        </p:spPr>
        <p:txBody>
          <a:bodyPr/>
          <a:lstStyle/>
          <a:p>
            <a:pPr eaLnBrk="1" hangingPunct="1"/>
            <a:r>
              <a:rPr lang="en-US" b="1" dirty="0" smtClean="0"/>
              <a:t>One small town was described by an SSP as “brown”.  The buildings were relatively colorless, non-descript and lackluster.  </a:t>
            </a:r>
            <a:endParaRPr lang="en-US" b="1" dirty="0" smtClean="0"/>
          </a:p>
          <a:p>
            <a:pPr eaLnBrk="1" hangingPunct="1">
              <a:buNone/>
            </a:pPr>
            <a:endParaRPr lang="en-US" sz="800" b="1" dirty="0" smtClean="0"/>
          </a:p>
          <a:p>
            <a:pPr eaLnBrk="1" hangingPunct="1"/>
            <a:r>
              <a:rPr lang="en-US" b="1" dirty="0" smtClean="0"/>
              <a:t>Further detail indicated storefront after storefront displaying signs saying “Going out of business,” “Sale,” or “Everything marked down.”  The overall sense was of a dying town.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dirty="0" smtClean="0"/>
              <a:t>Sense of Place</a:t>
            </a:r>
          </a:p>
        </p:txBody>
      </p:sp>
      <p:sp>
        <p:nvSpPr>
          <p:cNvPr id="8195" name="Content Placeholder 2"/>
          <p:cNvSpPr>
            <a:spLocks noGrp="1"/>
          </p:cNvSpPr>
          <p:nvPr>
            <p:ph idx="1"/>
          </p:nvPr>
        </p:nvSpPr>
        <p:spPr>
          <a:xfrm>
            <a:off x="457200" y="1371600"/>
            <a:ext cx="8229600" cy="4525963"/>
          </a:xfrm>
        </p:spPr>
        <p:txBody>
          <a:bodyPr/>
          <a:lstStyle/>
          <a:p>
            <a:pPr eaLnBrk="1" hangingPunct="1"/>
            <a:r>
              <a:rPr lang="en-US" b="1" dirty="0" smtClean="0"/>
              <a:t>‘Sense’ of place is quite literally our perceptions based in our senses.  Check out these next slides to see what you get visually</a:t>
            </a:r>
            <a:r>
              <a:rPr lang="en-US" b="1" dirty="0" smtClean="0"/>
              <a:t>.</a:t>
            </a:r>
          </a:p>
          <a:p>
            <a:pPr eaLnBrk="1" hangingPunct="1">
              <a:buNone/>
            </a:pPr>
            <a:endParaRPr lang="en-US" sz="800" b="1" dirty="0" smtClean="0"/>
          </a:p>
          <a:p>
            <a:pPr eaLnBrk="1" hangingPunct="1"/>
            <a:r>
              <a:rPr lang="en-US" b="1" dirty="0" smtClean="0"/>
              <a:t>Also consider what kind of impression a DB person with no sight might get.  What might they feel, smell or hear</a:t>
            </a:r>
            <a:r>
              <a:rPr lang="en-US" b="1" dirty="0" smtClean="0"/>
              <a:t>?</a:t>
            </a:r>
          </a:p>
          <a:p>
            <a:pPr eaLnBrk="1" hangingPunct="1">
              <a:buNone/>
            </a:pPr>
            <a:endParaRPr lang="en-US" sz="800" b="1" dirty="0" smtClean="0"/>
          </a:p>
          <a:p>
            <a:pPr eaLnBrk="1" hangingPunct="1"/>
            <a:r>
              <a:rPr lang="en-US" b="1" dirty="0" smtClean="0"/>
              <a:t>How </a:t>
            </a:r>
            <a:r>
              <a:rPr lang="en-US" b="1" dirty="0" smtClean="0"/>
              <a:t>would this fit with what you see?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IMG_3096.JPG"/>
          <p:cNvPicPr>
            <a:picLocks noChangeAspect="1"/>
          </p:cNvPicPr>
          <p:nvPr/>
        </p:nvPicPr>
        <p:blipFill>
          <a:blip r:embed="rId2" cstate="print"/>
          <a:stretch>
            <a:fillRect/>
          </a:stretch>
        </p:blipFill>
        <p:spPr bwMode="auto">
          <a:xfrm>
            <a:off x="457200" y="533400"/>
            <a:ext cx="4438996" cy="591866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664</TotalTime>
  <Words>885</Words>
  <Application>Microsoft Office PowerPoint</Application>
  <PresentationFormat>On-screen Show (4:3)</PresentationFormat>
  <Paragraphs>74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Calibri</vt:lpstr>
      <vt:lpstr>Theme1</vt:lpstr>
      <vt:lpstr>Discourse Part III: Orientation, Scale and Sense of Place</vt:lpstr>
      <vt:lpstr>Orientation</vt:lpstr>
      <vt:lpstr>Orientation, cont.</vt:lpstr>
      <vt:lpstr>Orientation as Sense of Place</vt:lpstr>
      <vt:lpstr>Orientation as Experience Interpreted</vt:lpstr>
      <vt:lpstr>What Characterizes This Place?</vt:lpstr>
      <vt:lpstr>Small Town USA</vt:lpstr>
      <vt:lpstr>Sense of Place</vt:lpstr>
      <vt:lpstr>Slide 9</vt:lpstr>
      <vt:lpstr>Slide 10</vt:lpstr>
      <vt:lpstr>Slide 11</vt:lpstr>
      <vt:lpstr>Slide 12</vt:lpstr>
      <vt:lpstr>DEAF-BLIND Sense of Place</vt:lpstr>
      <vt:lpstr>Scanning</vt:lpstr>
      <vt:lpstr>Practice Pictures</vt:lpstr>
      <vt:lpstr>Descriptions</vt:lpstr>
      <vt:lpstr>Slide 17</vt:lpstr>
      <vt:lpstr>Slide 18</vt:lpstr>
      <vt:lpstr>Slide 19</vt:lpstr>
      <vt:lpstr>Slide 20</vt:lpstr>
      <vt:lpstr>Elements of Place</vt:lpstr>
      <vt:lpstr>SPACE &amp; LOCATION</vt:lpstr>
      <vt:lpstr>Shape</vt:lpstr>
      <vt:lpstr>Size</vt:lpstr>
      <vt:lpstr>Location</vt:lpstr>
      <vt:lpstr>Location, cont.</vt:lpstr>
      <vt:lpstr>Visual Descriptions:  Putting it Together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 Part III</dc:title>
  <dc:creator>theresa bernadette smith</dc:creator>
  <cp:lastModifiedBy>DBSC</cp:lastModifiedBy>
  <cp:revision>16</cp:revision>
  <dcterms:created xsi:type="dcterms:W3CDTF">2011-10-29T04:29:15Z</dcterms:created>
  <dcterms:modified xsi:type="dcterms:W3CDTF">2011-12-19T04:00:55Z</dcterms:modified>
</cp:coreProperties>
</file>