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6"/>
  </p:notesMasterIdLst>
  <p:sldIdLst>
    <p:sldId id="257" r:id="rId2"/>
    <p:sldId id="291" r:id="rId3"/>
    <p:sldId id="258" r:id="rId4"/>
    <p:sldId id="294" r:id="rId5"/>
    <p:sldId id="295" r:id="rId6"/>
    <p:sldId id="296" r:id="rId7"/>
    <p:sldId id="297" r:id="rId8"/>
    <p:sldId id="314" r:id="rId9"/>
    <p:sldId id="299" r:id="rId10"/>
    <p:sldId id="300" r:id="rId11"/>
    <p:sldId id="292" r:id="rId12"/>
    <p:sldId id="326" r:id="rId13"/>
    <p:sldId id="304" r:id="rId14"/>
    <p:sldId id="305" r:id="rId15"/>
    <p:sldId id="302" r:id="rId16"/>
    <p:sldId id="269" r:id="rId17"/>
    <p:sldId id="328" r:id="rId18"/>
    <p:sldId id="270" r:id="rId19"/>
    <p:sldId id="303" r:id="rId20"/>
    <p:sldId id="301" r:id="rId21"/>
    <p:sldId id="266" r:id="rId22"/>
    <p:sldId id="273" r:id="rId23"/>
    <p:sldId id="312" r:id="rId24"/>
    <p:sldId id="313" r:id="rId25"/>
    <p:sldId id="316" r:id="rId26"/>
    <p:sldId id="317" r:id="rId27"/>
    <p:sldId id="318" r:id="rId28"/>
    <p:sldId id="290" r:id="rId29"/>
    <p:sldId id="310" r:id="rId30"/>
    <p:sldId id="268" r:id="rId31"/>
    <p:sldId id="287" r:id="rId32"/>
    <p:sldId id="286" r:id="rId33"/>
    <p:sldId id="319" r:id="rId34"/>
    <p:sldId id="320" r:id="rId35"/>
    <p:sldId id="321" r:id="rId36"/>
    <p:sldId id="327" r:id="rId37"/>
    <p:sldId id="322" r:id="rId38"/>
    <p:sldId id="323" r:id="rId39"/>
    <p:sldId id="324" r:id="rId40"/>
    <p:sldId id="325" r:id="rId41"/>
    <p:sldId id="307" r:id="rId42"/>
    <p:sldId id="274" r:id="rId43"/>
    <p:sldId id="275" r:id="rId44"/>
    <p:sldId id="276" r:id="rId4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50" d="100"/>
          <a:sy n="50" d="100"/>
        </p:scale>
        <p:origin x="-1253" y="-7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4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2C986C-CF36-4935-B4BF-2A85104EC871}" type="datetimeFigureOut">
              <a:rPr lang="en-US" smtClean="0"/>
              <a:t>11/27/2011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ABBCE00-B167-4A95-BB33-6B5C96B06721}" type="slidenum">
              <a:rPr lang="en-US" smtClean="0"/>
              <a:t>‹#›</a:t>
            </a:fld>
            <a:endParaRPr lang="en-US"/>
          </a:p>
        </p:txBody>
      </p:sp>
    </p:spTree>
    <p:extLst>
      <p:ext uri="{BB962C8B-B14F-4D97-AF65-F5344CB8AC3E}">
        <p14:creationId xmlns:p14="http://schemas.microsoft.com/office/powerpoint/2010/main" val="400233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ABBCE00-B167-4A95-BB33-6B5C96B06721}" type="slidenum">
              <a:rPr lang="en-US" smtClean="0"/>
              <a:t>2</a:t>
            </a:fld>
            <a:endParaRPr lang="en-US"/>
          </a:p>
        </p:txBody>
      </p:sp>
    </p:spTree>
    <p:extLst>
      <p:ext uri="{BB962C8B-B14F-4D97-AF65-F5344CB8AC3E}">
        <p14:creationId xmlns:p14="http://schemas.microsoft.com/office/powerpoint/2010/main" val="25560251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 period to second bullet?</a:t>
            </a:r>
          </a:p>
        </p:txBody>
      </p:sp>
      <p:sp>
        <p:nvSpPr>
          <p:cNvPr id="4" name="Slide Number Placeholder 3"/>
          <p:cNvSpPr>
            <a:spLocks noGrp="1"/>
          </p:cNvSpPr>
          <p:nvPr>
            <p:ph type="sldNum" sz="quarter" idx="10"/>
          </p:nvPr>
        </p:nvSpPr>
        <p:spPr/>
        <p:txBody>
          <a:bodyPr/>
          <a:lstStyle/>
          <a:p>
            <a:fld id="{2ABBCE00-B167-4A95-BB33-6B5C96B06721}" type="slidenum">
              <a:rPr lang="en-US" smtClean="0"/>
              <a:t>3</a:t>
            </a:fld>
            <a:endParaRPr lang="en-US"/>
          </a:p>
        </p:txBody>
      </p:sp>
    </p:spTree>
    <p:extLst>
      <p:ext uri="{BB962C8B-B14F-4D97-AF65-F5344CB8AC3E}">
        <p14:creationId xmlns:p14="http://schemas.microsoft.com/office/powerpoint/2010/main" val="2756379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9064D22-0B9F-4699-ABF0-E17758E714E8}"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95560D-D29E-4C74-A0AC-F192A0B41055}" type="slidenum">
              <a:rPr lang="en-US"/>
              <a:pPr>
                <a:defRPr/>
              </a:pPr>
              <a:t>‹#›</a:t>
            </a:fld>
            <a:endParaRPr lang="en-US"/>
          </a:p>
        </p:txBody>
      </p:sp>
    </p:spTree>
    <p:extLst>
      <p:ext uri="{BB962C8B-B14F-4D97-AF65-F5344CB8AC3E}">
        <p14:creationId xmlns:p14="http://schemas.microsoft.com/office/powerpoint/2010/main" val="1609746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4541126-606A-4E2A-9EF7-44F128B97211}"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F6BB4B4-9351-45AE-9A39-F97BD92A82E7}" type="slidenum">
              <a:rPr lang="en-US"/>
              <a:pPr>
                <a:defRPr/>
              </a:pPr>
              <a:t>‹#›</a:t>
            </a:fld>
            <a:endParaRPr lang="en-US"/>
          </a:p>
        </p:txBody>
      </p:sp>
    </p:spTree>
    <p:extLst>
      <p:ext uri="{BB962C8B-B14F-4D97-AF65-F5344CB8AC3E}">
        <p14:creationId xmlns:p14="http://schemas.microsoft.com/office/powerpoint/2010/main" val="26620702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8583BF-7888-4A57-8EB3-4E6755C74343}"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9677C7-9020-48CD-8439-6BA2E02955E4}" type="slidenum">
              <a:rPr lang="en-US"/>
              <a:pPr>
                <a:defRPr/>
              </a:pPr>
              <a:t>‹#›</a:t>
            </a:fld>
            <a:endParaRPr lang="en-US"/>
          </a:p>
        </p:txBody>
      </p:sp>
    </p:spTree>
    <p:extLst>
      <p:ext uri="{BB962C8B-B14F-4D97-AF65-F5344CB8AC3E}">
        <p14:creationId xmlns:p14="http://schemas.microsoft.com/office/powerpoint/2010/main" val="8666878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6FD6166-92B8-4274-BEDE-6213FD3EF61F}"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4BF7C9B-4673-4C61-A0DA-4C3B4768729C}" type="slidenum">
              <a:rPr lang="en-US"/>
              <a:pPr>
                <a:defRPr/>
              </a:pPr>
              <a:t>‹#›</a:t>
            </a:fld>
            <a:endParaRPr lang="en-US"/>
          </a:p>
        </p:txBody>
      </p:sp>
    </p:spTree>
    <p:extLst>
      <p:ext uri="{BB962C8B-B14F-4D97-AF65-F5344CB8AC3E}">
        <p14:creationId xmlns:p14="http://schemas.microsoft.com/office/powerpoint/2010/main" val="4107895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CC5696D-E1F6-4836-B718-0DAAE6FD751E}" type="datetimeFigureOut">
              <a:rPr lang="en-US"/>
              <a:pPr>
                <a:defRPr/>
              </a:pPr>
              <a:t>11/27/2011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66E1A9D-BE9A-488F-899F-910D3135BBBB}" type="slidenum">
              <a:rPr lang="en-US"/>
              <a:pPr>
                <a:defRPr/>
              </a:pPr>
              <a:t>‹#›</a:t>
            </a:fld>
            <a:endParaRPr lang="en-US"/>
          </a:p>
        </p:txBody>
      </p:sp>
    </p:spTree>
    <p:extLst>
      <p:ext uri="{BB962C8B-B14F-4D97-AF65-F5344CB8AC3E}">
        <p14:creationId xmlns:p14="http://schemas.microsoft.com/office/powerpoint/2010/main" val="4147213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B1A849BC-4639-4BBD-B86D-D5EAC0F5AE38}" type="datetimeFigureOut">
              <a:rPr lang="en-US"/>
              <a:pPr>
                <a:defRPr/>
              </a:pPr>
              <a:t>11/27/2011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2882F79-A52A-4A04-803C-BAC7266D864C}" type="slidenum">
              <a:rPr lang="en-US"/>
              <a:pPr>
                <a:defRPr/>
              </a:pPr>
              <a:t>‹#›</a:t>
            </a:fld>
            <a:endParaRPr lang="en-US"/>
          </a:p>
        </p:txBody>
      </p:sp>
    </p:spTree>
    <p:extLst>
      <p:ext uri="{BB962C8B-B14F-4D97-AF65-F5344CB8AC3E}">
        <p14:creationId xmlns:p14="http://schemas.microsoft.com/office/powerpoint/2010/main" val="27943972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3C7B11C-2E80-44BC-BBF4-26C018B9C58F}" type="datetimeFigureOut">
              <a:rPr lang="en-US"/>
              <a:pPr>
                <a:defRPr/>
              </a:pPr>
              <a:t>11/27/2011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088EA5A-DFAD-48B9-9068-8BA25F7EB433}" type="slidenum">
              <a:rPr lang="en-US"/>
              <a:pPr>
                <a:defRPr/>
              </a:pPr>
              <a:t>‹#›</a:t>
            </a:fld>
            <a:endParaRPr lang="en-US"/>
          </a:p>
        </p:txBody>
      </p:sp>
    </p:spTree>
    <p:extLst>
      <p:ext uri="{BB962C8B-B14F-4D97-AF65-F5344CB8AC3E}">
        <p14:creationId xmlns:p14="http://schemas.microsoft.com/office/powerpoint/2010/main" val="27233584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FAB85CE-AB26-4F9F-8E3E-413B8886FFAC}" type="datetimeFigureOut">
              <a:rPr lang="en-US"/>
              <a:pPr>
                <a:defRPr/>
              </a:pPr>
              <a:t>11/27/2011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56276E6-47A5-4F0B-9CC9-7F8DC85F346D}" type="slidenum">
              <a:rPr lang="en-US"/>
              <a:pPr>
                <a:defRPr/>
              </a:pPr>
              <a:t>‹#›</a:t>
            </a:fld>
            <a:endParaRPr lang="en-US"/>
          </a:p>
        </p:txBody>
      </p:sp>
    </p:spTree>
    <p:extLst>
      <p:ext uri="{BB962C8B-B14F-4D97-AF65-F5344CB8AC3E}">
        <p14:creationId xmlns:p14="http://schemas.microsoft.com/office/powerpoint/2010/main" val="2741716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B5EA035-D58E-4231-A53F-F5146B1212FC}" type="datetimeFigureOut">
              <a:rPr lang="en-US"/>
              <a:pPr>
                <a:defRPr/>
              </a:pPr>
              <a:t>11/27/2011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8D5A1A0-BB28-4778-B89B-DEC83FA4E70A}" type="slidenum">
              <a:rPr lang="en-US"/>
              <a:pPr>
                <a:defRPr/>
              </a:pPr>
              <a:t>‹#›</a:t>
            </a:fld>
            <a:endParaRPr lang="en-US"/>
          </a:p>
        </p:txBody>
      </p:sp>
    </p:spTree>
    <p:extLst>
      <p:ext uri="{BB962C8B-B14F-4D97-AF65-F5344CB8AC3E}">
        <p14:creationId xmlns:p14="http://schemas.microsoft.com/office/powerpoint/2010/main" val="4212253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E5B600-3108-471E-A2CC-C8195417BE51}" type="datetimeFigureOut">
              <a:rPr lang="en-US"/>
              <a:pPr>
                <a:defRPr/>
              </a:pPr>
              <a:t>11/27/2011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0150CDC-BCDA-4424-8432-4398A5474DCB}" type="slidenum">
              <a:rPr lang="en-US"/>
              <a:pPr>
                <a:defRPr/>
              </a:pPr>
              <a:t>‹#›</a:t>
            </a:fld>
            <a:endParaRPr lang="en-US"/>
          </a:p>
        </p:txBody>
      </p:sp>
    </p:spTree>
    <p:extLst>
      <p:ext uri="{BB962C8B-B14F-4D97-AF65-F5344CB8AC3E}">
        <p14:creationId xmlns:p14="http://schemas.microsoft.com/office/powerpoint/2010/main" val="4038851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DE6AF5-7501-4B59-BD8A-AE7E1154A081}" type="datetimeFigureOut">
              <a:rPr lang="en-US"/>
              <a:pPr>
                <a:defRPr/>
              </a:pPr>
              <a:t>11/27/2011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B9E9C8C-40DA-4C8F-B2EB-20A5E279819D}" type="slidenum">
              <a:rPr lang="en-US"/>
              <a:pPr>
                <a:defRPr/>
              </a:pPr>
              <a:t>‹#›</a:t>
            </a:fld>
            <a:endParaRPr lang="en-US"/>
          </a:p>
        </p:txBody>
      </p:sp>
    </p:spTree>
    <p:extLst>
      <p:ext uri="{BB962C8B-B14F-4D97-AF65-F5344CB8AC3E}">
        <p14:creationId xmlns:p14="http://schemas.microsoft.com/office/powerpoint/2010/main" val="3989380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60E441CE-7215-4A4E-B30C-C9C9F9ECB873}" type="datetimeFigureOut">
              <a:rPr lang="en-US"/>
              <a:pPr>
                <a:defRPr/>
              </a:pPr>
              <a:t>11/27/2011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7850B88-E721-4541-8F21-49CD1B2859A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Arial" charset="0"/>
        </a:defRPr>
      </a:lvl2pPr>
      <a:lvl3pPr algn="ctr" rtl="0" eaLnBrk="0" fontAlgn="base" hangingPunct="0">
        <a:spcBef>
          <a:spcPct val="0"/>
        </a:spcBef>
        <a:spcAft>
          <a:spcPct val="0"/>
        </a:spcAft>
        <a:defRPr sz="4400">
          <a:solidFill>
            <a:schemeClr val="tx1"/>
          </a:solidFill>
          <a:latin typeface="Arial" charset="0"/>
        </a:defRPr>
      </a:lvl3pPr>
      <a:lvl4pPr algn="ctr" rtl="0" eaLnBrk="0" fontAlgn="base" hangingPunct="0">
        <a:spcBef>
          <a:spcPct val="0"/>
        </a:spcBef>
        <a:spcAft>
          <a:spcPct val="0"/>
        </a:spcAft>
        <a:defRPr sz="4400">
          <a:solidFill>
            <a:schemeClr val="tx1"/>
          </a:solidFill>
          <a:latin typeface="Arial" charset="0"/>
        </a:defRPr>
      </a:lvl4pPr>
      <a:lvl5pPr algn="ctr" rtl="0" eaLnBrk="0" fontAlgn="base" hangingPunct="0">
        <a:spcBef>
          <a:spcPct val="0"/>
        </a:spcBef>
        <a:spcAft>
          <a:spcPct val="0"/>
        </a:spcAft>
        <a:defRPr sz="4400">
          <a:solidFill>
            <a:schemeClr val="tx1"/>
          </a:solidFill>
          <a:latin typeface="Arial"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7.jpeg"/><Relationship Id="rId5" Type="http://schemas.microsoft.com/office/2007/relationships/hdphoto" Target="../media/hdphoto5.wdp"/><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microsoft.com/office/2007/relationships/hdphoto" Target="../media/hdphoto15.wdp"/><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457200" y="274320"/>
            <a:ext cx="7772400" cy="1143000"/>
          </a:xfrm>
        </p:spPr>
        <p:txBody>
          <a:bodyPr/>
          <a:lstStyle/>
          <a:p>
            <a:pPr algn="l" eaLnBrk="1" hangingPunct="1"/>
            <a:r>
              <a:rPr lang="en-US" b="1" dirty="0" smtClean="0">
                <a:latin typeface="Arial" pitchFamily="34" charset="0"/>
                <a:cs typeface="Arial" pitchFamily="34" charset="0"/>
              </a:rPr>
              <a:t>DB People and Autonomy</a:t>
            </a:r>
          </a:p>
        </p:txBody>
      </p:sp>
      <p:sp>
        <p:nvSpPr>
          <p:cNvPr id="3" name="Subtitle 2"/>
          <p:cNvSpPr>
            <a:spLocks noGrp="1"/>
          </p:cNvSpPr>
          <p:nvPr>
            <p:ph type="subTitle" idx="1"/>
          </p:nvPr>
        </p:nvSpPr>
        <p:spPr>
          <a:xfrm>
            <a:off x="457200" y="1371600"/>
            <a:ext cx="6400800" cy="1371600"/>
          </a:xfrm>
        </p:spPr>
        <p:txBody>
          <a:bodyPr anchor="ctr"/>
          <a:lstStyle/>
          <a:p>
            <a:pPr algn="l" eaLnBrk="1" hangingPunct="1">
              <a:defRPr/>
            </a:pPr>
            <a:r>
              <a:rPr lang="en-US" b="1" dirty="0" smtClean="0">
                <a:solidFill>
                  <a:srgbClr val="FFFF00"/>
                </a:solidFill>
                <a:latin typeface="Arial" pitchFamily="34" charset="0"/>
                <a:cs typeface="Arial" pitchFamily="34" charset="0"/>
              </a:rPr>
              <a:t>Chapter 4.1.4</a:t>
            </a:r>
            <a:endParaRPr lang="en-US" b="1" dirty="0">
              <a:solidFill>
                <a:srgbClr val="FFFF00"/>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pPr algn="l" eaLnBrk="1" hangingPunct="1"/>
            <a:r>
              <a:rPr lang="en-US" b="1" dirty="0" smtClean="0"/>
              <a:t>Organizations</a:t>
            </a:r>
          </a:p>
        </p:txBody>
      </p:sp>
      <p:sp>
        <p:nvSpPr>
          <p:cNvPr id="11267" name="Content Placeholder 2"/>
          <p:cNvSpPr>
            <a:spLocks noGrp="1"/>
          </p:cNvSpPr>
          <p:nvPr>
            <p:ph idx="1"/>
          </p:nvPr>
        </p:nvSpPr>
        <p:spPr>
          <a:xfrm>
            <a:off x="457200" y="1371600"/>
            <a:ext cx="8610600" cy="4525963"/>
          </a:xfrm>
        </p:spPr>
        <p:txBody>
          <a:bodyPr/>
          <a:lstStyle/>
          <a:p>
            <a:pPr eaLnBrk="1" hangingPunct="1"/>
            <a:r>
              <a:rPr lang="en-US" b="1" dirty="0" smtClean="0">
                <a:latin typeface="Arial" pitchFamily="34" charset="0"/>
                <a:cs typeface="Arial" pitchFamily="34" charset="0"/>
              </a:rPr>
              <a:t>Organizations such as the Washington State Deaf-Blind Citizens (WSDBC) provide an opportunity for DB people to exchange information, practice leadership, set goals, and work together.</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Start with social events and don’t get bogged down in writing By-Laws or other formal issues.  </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3"/>
          <p:cNvSpPr>
            <a:spLocks noGrp="1"/>
          </p:cNvSpPr>
          <p:nvPr>
            <p:ph type="title"/>
          </p:nvPr>
        </p:nvSpPr>
        <p:spPr>
          <a:xfrm>
            <a:off x="457200" y="2286000"/>
            <a:ext cx="8229600" cy="1143000"/>
          </a:xfrm>
        </p:spPr>
        <p:txBody>
          <a:bodyPr/>
          <a:lstStyle/>
          <a:p>
            <a:pPr algn="l"/>
            <a:r>
              <a:rPr lang="en-US" sz="5400" b="1" dirty="0" smtClean="0"/>
              <a:t>ACCESS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algn="l"/>
            <a:r>
              <a:rPr lang="en-US" b="1" dirty="0" smtClean="0"/>
              <a:t>Autonomy and Access</a:t>
            </a:r>
          </a:p>
        </p:txBody>
      </p:sp>
      <p:sp>
        <p:nvSpPr>
          <p:cNvPr id="13315" name="Content Placeholder 2"/>
          <p:cNvSpPr>
            <a:spLocks noGrp="1"/>
          </p:cNvSpPr>
          <p:nvPr>
            <p:ph idx="1"/>
          </p:nvPr>
        </p:nvSpPr>
        <p:spPr>
          <a:xfrm>
            <a:off x="457200" y="1371600"/>
            <a:ext cx="8534400" cy="4525963"/>
          </a:xfrm>
        </p:spPr>
        <p:txBody>
          <a:bodyPr/>
          <a:lstStyle/>
          <a:p>
            <a:r>
              <a:rPr lang="en-US" b="1" dirty="0" smtClean="0">
                <a:latin typeface="Arial" pitchFamily="34" charset="0"/>
                <a:cs typeface="Arial" pitchFamily="34" charset="0"/>
              </a:rPr>
              <a:t>Advocacy for DB people is part of the larger movement for people with disabilities, a movement for universal access.</a:t>
            </a:r>
          </a:p>
          <a:p>
            <a:pPr marL="0" indent="0">
              <a:buNone/>
            </a:pPr>
            <a:endParaRPr lang="en-US" sz="800" b="1" dirty="0" smtClean="0">
              <a:latin typeface="Arial" pitchFamily="34" charset="0"/>
              <a:cs typeface="Arial" pitchFamily="34" charset="0"/>
            </a:endParaRPr>
          </a:p>
          <a:p>
            <a:r>
              <a:rPr lang="en-US" b="1" dirty="0" smtClean="0">
                <a:latin typeface="Arial" pitchFamily="34" charset="0"/>
                <a:cs typeface="Arial" pitchFamily="34" charset="0"/>
              </a:rPr>
              <a:t>Universal design aims to accommodate people of all ages and physical abilities.</a:t>
            </a:r>
          </a:p>
          <a:p>
            <a:pPr marL="0" indent="0">
              <a:buNone/>
            </a:pPr>
            <a:endParaRPr lang="en-US" sz="800" b="1" dirty="0" smtClean="0">
              <a:latin typeface="Arial" pitchFamily="34" charset="0"/>
              <a:cs typeface="Arial" pitchFamily="34" charset="0"/>
            </a:endParaRPr>
          </a:p>
          <a:p>
            <a:r>
              <a:rPr lang="en-US" b="1" dirty="0" smtClean="0">
                <a:latin typeface="Arial" pitchFamily="34" charset="0"/>
                <a:cs typeface="Arial" pitchFamily="34" charset="0"/>
              </a:rPr>
              <a:t>For DB people, the focus is on communication (in both formal and informal settings) and transportation.</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2"/>
          <p:cNvSpPr>
            <a:spLocks noGrp="1"/>
          </p:cNvSpPr>
          <p:nvPr>
            <p:ph type="title"/>
          </p:nvPr>
        </p:nvSpPr>
        <p:spPr/>
        <p:txBody>
          <a:bodyPr/>
          <a:lstStyle/>
          <a:p>
            <a:pPr algn="l" eaLnBrk="1" hangingPunct="1"/>
            <a:r>
              <a:rPr lang="en-US" b="1" dirty="0" smtClean="0"/>
              <a:t>Qualified Interpreters</a:t>
            </a:r>
          </a:p>
        </p:txBody>
      </p:sp>
      <p:pic>
        <p:nvPicPr>
          <p:cNvPr id="14339" name="Content Placeholder 4" descr="IMG_2937.JPG"/>
          <p:cNvPicPr preferRelativeResize="0">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t="8205" b="27605"/>
          <a:stretch>
            <a:fillRect/>
          </a:stretch>
        </p:blipFill>
        <p:spPr>
          <a:xfrm>
            <a:off x="640080" y="1737360"/>
            <a:ext cx="5486400" cy="4694712"/>
          </a:xfrm>
          <a:prstGeom prst="rect">
            <a:avLst/>
          </a:prstGeom>
          <a:solidFill>
            <a:srgbClr val="FFFFFF">
              <a:shade val="85000"/>
            </a:srgbClr>
          </a:solidFill>
          <a:ln w="762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548640"/>
            <a:ext cx="8534400" cy="1143000"/>
          </a:xfrm>
        </p:spPr>
        <p:txBody>
          <a:bodyPr/>
          <a:lstStyle/>
          <a:p>
            <a:pPr algn="l" eaLnBrk="1" hangingPunct="1"/>
            <a:r>
              <a:rPr lang="en-US" b="1" dirty="0" smtClean="0"/>
              <a:t>Support</a:t>
            </a:r>
            <a:r>
              <a:rPr lang="en-US" sz="3200" b="1" dirty="0" smtClean="0"/>
              <a:t> </a:t>
            </a:r>
            <a:r>
              <a:rPr lang="en-US" b="1" dirty="0" smtClean="0"/>
              <a:t>Service</a:t>
            </a:r>
            <a:r>
              <a:rPr lang="en-US" sz="3200" b="1" dirty="0" smtClean="0"/>
              <a:t> </a:t>
            </a:r>
            <a:r>
              <a:rPr lang="en-US" b="1" dirty="0" smtClean="0"/>
              <a:t>Providers</a:t>
            </a:r>
            <a:r>
              <a:rPr lang="en-US" sz="3200" b="1" dirty="0" smtClean="0"/>
              <a:t> </a:t>
            </a:r>
            <a:r>
              <a:rPr lang="en-US" b="1" dirty="0" smtClean="0"/>
              <a:t>(SSPs)</a:t>
            </a:r>
          </a:p>
        </p:txBody>
      </p:sp>
      <p:pic>
        <p:nvPicPr>
          <p:cNvPr id="15363" name="Content Placeholder 4" descr="20110118173549 batteries_Capture_16.jpg"/>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a:xfrm>
            <a:off x="640080" y="2032884"/>
            <a:ext cx="7818120" cy="4398079"/>
          </a:xfrm>
          <a:prstGeom prst="rect">
            <a:avLst/>
          </a:prstGeom>
          <a:solidFill>
            <a:srgbClr val="FFFFFF">
              <a:shade val="85000"/>
            </a:srgbClr>
          </a:solidFill>
          <a:ln w="762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l" eaLnBrk="1" hangingPunct="1"/>
            <a:r>
              <a:rPr lang="en-US" b="1" dirty="0" smtClean="0"/>
              <a:t>Transportation</a:t>
            </a:r>
          </a:p>
        </p:txBody>
      </p:sp>
      <p:pic>
        <p:nvPicPr>
          <p:cNvPr id="16387" name="Content Placeholder 3" descr="IMG_2577.JPG"/>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a:xfrm>
            <a:off x="640080" y="1600200"/>
            <a:ext cx="6442075" cy="4830763"/>
          </a:xfrm>
          <a:prstGeom prst="rect">
            <a:avLst/>
          </a:prstGeom>
          <a:solidFill>
            <a:srgbClr val="FFFFFF">
              <a:shade val="85000"/>
            </a:srgbClr>
          </a:solidFill>
          <a:ln w="762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algn="l" eaLnBrk="1" hangingPunct="1"/>
            <a:r>
              <a:rPr lang="en-US" b="1" dirty="0" smtClean="0"/>
              <a:t>Riding the Metro Bus</a:t>
            </a:r>
          </a:p>
        </p:txBody>
      </p:sp>
      <p:sp>
        <p:nvSpPr>
          <p:cNvPr id="17411" name="Content Placeholder 2"/>
          <p:cNvSpPr>
            <a:spLocks noGrp="1"/>
          </p:cNvSpPr>
          <p:nvPr>
            <p:ph sz="half" idx="1"/>
          </p:nvPr>
        </p:nvSpPr>
        <p:spPr>
          <a:xfrm>
            <a:off x="457200" y="1371600"/>
            <a:ext cx="8534400" cy="4525963"/>
          </a:xfrm>
        </p:spPr>
        <p:txBody>
          <a:bodyPr/>
          <a:lstStyle/>
          <a:p>
            <a:pPr marL="0" indent="0" eaLnBrk="1" hangingPunct="1">
              <a:buNone/>
            </a:pPr>
            <a:r>
              <a:rPr lang="en-US" sz="3200" b="1" dirty="0" smtClean="0">
                <a:latin typeface="Arial" pitchFamily="34" charset="0"/>
                <a:cs typeface="Arial" pitchFamily="34" charset="0"/>
              </a:rPr>
              <a:t>Debbie </a:t>
            </a:r>
            <a:r>
              <a:rPr lang="en-US" sz="3200" b="1" dirty="0" err="1" smtClean="0">
                <a:latin typeface="Arial" pitchFamily="34" charset="0"/>
                <a:cs typeface="Arial" pitchFamily="34" charset="0"/>
              </a:rPr>
              <a:t>Sommer</a:t>
            </a:r>
            <a:r>
              <a:rPr lang="en-US" sz="3200" b="1" dirty="0" smtClean="0">
                <a:latin typeface="Arial" pitchFamily="34" charset="0"/>
                <a:cs typeface="Arial" pitchFamily="34" charset="0"/>
              </a:rPr>
              <a:t> (next slide) holds her bus kit folded to the number of the bus she wants to ride.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Riding the Metro Bus, cont.</a:t>
            </a:r>
            <a:endParaRPr lang="en-US" dirty="0"/>
          </a:p>
        </p:txBody>
      </p:sp>
      <p:sp>
        <p:nvSpPr>
          <p:cNvPr id="3" name="Content Placeholder 2"/>
          <p:cNvSpPr>
            <a:spLocks noGrp="1"/>
          </p:cNvSpPr>
          <p:nvPr>
            <p:ph idx="1"/>
          </p:nvPr>
        </p:nvSpPr>
        <p:spPr>
          <a:xfrm>
            <a:off x="457200" y="1371600"/>
            <a:ext cx="8229600" cy="1600200"/>
          </a:xfrm>
        </p:spPr>
        <p:txBody>
          <a:bodyPr/>
          <a:lstStyle/>
          <a:p>
            <a:pPr marL="0" indent="0">
              <a:buNone/>
            </a:pPr>
            <a:r>
              <a:rPr lang="en-US" b="1" dirty="0" smtClean="0">
                <a:latin typeface="Arial" pitchFamily="34" charset="0"/>
                <a:cs typeface="Arial" pitchFamily="34" charset="0"/>
              </a:rPr>
              <a:t>The yellow background indicates she is deaf as well as blind.  </a:t>
            </a:r>
          </a:p>
          <a:p>
            <a:endParaRPr lang="en-US" dirty="0"/>
          </a:p>
        </p:txBody>
      </p:sp>
      <p:pic>
        <p:nvPicPr>
          <p:cNvPr id="4" name="Content Placeholder 4" descr="debbie - bus kit.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685800" y="2819400"/>
            <a:ext cx="2667000" cy="3560168"/>
          </a:xfrm>
          <a:prstGeom prst="rect">
            <a:avLst/>
          </a:prstGeom>
          <a:solidFill>
            <a:srgbClr val="FFFFFF">
              <a:shade val="85000"/>
            </a:srgbClr>
          </a:solidFill>
          <a:ln w="762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5" name="TextBox 4"/>
          <p:cNvSpPr txBox="1"/>
          <p:nvPr/>
        </p:nvSpPr>
        <p:spPr>
          <a:xfrm>
            <a:off x="3733800" y="3352800"/>
            <a:ext cx="5257800" cy="2062103"/>
          </a:xfrm>
          <a:prstGeom prst="rect">
            <a:avLst/>
          </a:prstGeom>
          <a:noFill/>
        </p:spPr>
        <p:txBody>
          <a:bodyPr wrap="square" rtlCol="0">
            <a:spAutoFit/>
          </a:bodyPr>
          <a:lstStyle/>
          <a:p>
            <a:pPr eaLnBrk="1" hangingPunct="1"/>
            <a:r>
              <a:rPr lang="en-US" sz="3200" b="1" dirty="0" smtClean="0"/>
              <a:t>Photo credit Seattle Lighthouse for the Blind, Horizons newsletter, Spring 2006</a:t>
            </a:r>
            <a:endParaRPr lang="en-US" sz="3200" b="1" dirty="0"/>
          </a:p>
        </p:txBody>
      </p:sp>
    </p:spTree>
    <p:extLst>
      <p:ext uri="{BB962C8B-B14F-4D97-AF65-F5344CB8AC3E}">
        <p14:creationId xmlns:p14="http://schemas.microsoft.com/office/powerpoint/2010/main" val="39230673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algn="l" eaLnBrk="1" hangingPunct="1"/>
            <a:r>
              <a:rPr lang="en-US" b="1" dirty="0" smtClean="0"/>
              <a:t>“Bus Kit”</a:t>
            </a:r>
          </a:p>
        </p:txBody>
      </p:sp>
      <p:sp>
        <p:nvSpPr>
          <p:cNvPr id="18435" name="Content Placeholder 2"/>
          <p:cNvSpPr>
            <a:spLocks noGrp="1"/>
          </p:cNvSpPr>
          <p:nvPr>
            <p:ph sz="half" idx="1"/>
          </p:nvPr>
        </p:nvSpPr>
        <p:spPr>
          <a:xfrm>
            <a:off x="457200" y="1371600"/>
            <a:ext cx="8534400" cy="4525963"/>
          </a:xfrm>
        </p:spPr>
        <p:txBody>
          <a:bodyPr/>
          <a:lstStyle/>
          <a:p>
            <a:pPr eaLnBrk="1" hangingPunct="1"/>
            <a:r>
              <a:rPr lang="en-US" sz="3200" b="1" dirty="0" smtClean="0">
                <a:latin typeface="Arial" pitchFamily="34" charset="0"/>
                <a:cs typeface="Arial" pitchFamily="34" charset="0"/>
              </a:rPr>
              <a:t>The numbers in the bus kit are printed in bold and embossed in Braille so Ms. </a:t>
            </a:r>
            <a:r>
              <a:rPr lang="en-US" sz="3200" b="1" dirty="0" err="1" smtClean="0">
                <a:latin typeface="Arial" pitchFamily="34" charset="0"/>
                <a:cs typeface="Arial" pitchFamily="34" charset="0"/>
              </a:rPr>
              <a:t>Sommer</a:t>
            </a:r>
            <a:r>
              <a:rPr lang="en-US" sz="3200" b="1" dirty="0" smtClean="0">
                <a:latin typeface="Arial" pitchFamily="34" charset="0"/>
                <a:cs typeface="Arial" pitchFamily="34" charset="0"/>
              </a:rPr>
              <a:t> can feel the numbers to choose the correct one.</a:t>
            </a:r>
          </a:p>
          <a:p>
            <a:pPr eaLnBrk="1" hangingPunct="1"/>
            <a:r>
              <a:rPr lang="en-US" sz="3200" b="1" dirty="0" smtClean="0">
                <a:latin typeface="Arial" pitchFamily="34" charset="0"/>
                <a:cs typeface="Arial" pitchFamily="34" charset="0"/>
              </a:rPr>
              <a:t>Bus driver notes the card, stops, gets out of the bus and guides the DB person onto the bus and to a seat.</a:t>
            </a:r>
          </a:p>
        </p:txBody>
      </p:sp>
      <p:pic>
        <p:nvPicPr>
          <p:cNvPr id="18436" name="Content Placeholder 4" descr="IMG_6439.JPG"/>
          <p:cNvPicPr>
            <a:picLocks noGrp="1" noChangeAspect="1"/>
          </p:cNvPicPr>
          <p:nvPr>
            <p:ph sz="half" idx="2"/>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640080" y="5087112"/>
            <a:ext cx="2103120" cy="1542288"/>
          </a:xfrm>
          <a:prstGeom prst="rect">
            <a:avLst/>
          </a:prstGeom>
          <a:solidFill>
            <a:srgbClr val="FFFFFF">
              <a:shade val="85000"/>
            </a:srgbClr>
          </a:solidFill>
          <a:ln w="762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8437" name="Picture 5" descr="IMG_6442.JPG"/>
          <p:cNvPicPr>
            <a:picLocks noChangeAspect="1"/>
          </p:cNvPicPr>
          <p:nvPr/>
        </p:nvPicPr>
        <p:blipFill>
          <a:blip r:embed="rId4">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5715000" y="5086350"/>
            <a:ext cx="2057400" cy="1543050"/>
          </a:xfrm>
          <a:prstGeom prst="rect">
            <a:avLst/>
          </a:prstGeom>
          <a:solidFill>
            <a:srgbClr val="FFFFFF">
              <a:shade val="85000"/>
            </a:srgbClr>
          </a:solidFill>
          <a:ln w="76200">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pic>
        <p:nvPicPr>
          <p:cNvPr id="18438" name="Picture 6" descr="IMG_6441.JPG"/>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200400" y="5086350"/>
            <a:ext cx="2057400" cy="1543050"/>
          </a:xfrm>
          <a:prstGeom prst="rect">
            <a:avLst/>
          </a:prstGeom>
          <a:solidFill>
            <a:srgbClr val="FFFFFF">
              <a:shade val="85000"/>
            </a:srgbClr>
          </a:solidFill>
          <a:ln w="76200">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7"/>
          <p:cNvSpPr>
            <a:spLocks noGrp="1"/>
          </p:cNvSpPr>
          <p:nvPr>
            <p:ph type="title"/>
          </p:nvPr>
        </p:nvSpPr>
        <p:spPr/>
        <p:txBody>
          <a:bodyPr/>
          <a:lstStyle/>
          <a:p>
            <a:pPr algn="l" eaLnBrk="1" hangingPunct="1"/>
            <a:r>
              <a:rPr lang="en-US" b="1" dirty="0" smtClean="0"/>
              <a:t>Equipment &amp; Instruction</a:t>
            </a:r>
          </a:p>
        </p:txBody>
      </p:sp>
      <p:pic>
        <p:nvPicPr>
          <p:cNvPr id="19459" name="Content Placeholder 5" descr="DBC 3.jpg"/>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a:xfrm>
            <a:off x="640081" y="1460444"/>
            <a:ext cx="7284720" cy="4940356"/>
          </a:xfrm>
          <a:prstGeom prst="rect">
            <a:avLst/>
          </a:prstGeom>
          <a:solidFill>
            <a:srgbClr val="FFFFFF">
              <a:shade val="85000"/>
            </a:srgbClr>
          </a:solidFill>
          <a:ln w="762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74638"/>
            <a:ext cx="8229600" cy="1143000"/>
          </a:xfrm>
        </p:spPr>
        <p:txBody>
          <a:bodyPr/>
          <a:lstStyle/>
          <a:p>
            <a:pPr algn="l"/>
            <a:r>
              <a:rPr lang="en-US" b="1" dirty="0" smtClean="0"/>
              <a:t>Overview</a:t>
            </a:r>
          </a:p>
        </p:txBody>
      </p:sp>
      <p:sp>
        <p:nvSpPr>
          <p:cNvPr id="3075" name="Content Placeholder 2"/>
          <p:cNvSpPr>
            <a:spLocks noGrp="1"/>
          </p:cNvSpPr>
          <p:nvPr>
            <p:ph idx="1"/>
          </p:nvPr>
        </p:nvSpPr>
        <p:spPr>
          <a:xfrm>
            <a:off x="457200" y="1371600"/>
            <a:ext cx="8610600" cy="4525963"/>
          </a:xfrm>
        </p:spPr>
        <p:txBody>
          <a:bodyPr/>
          <a:lstStyle/>
          <a:p>
            <a:pPr marL="0" indent="0">
              <a:buNone/>
            </a:pPr>
            <a:r>
              <a:rPr lang="en-US" b="1" dirty="0" smtClean="0">
                <a:latin typeface="Arial" pitchFamily="34" charset="0"/>
                <a:cs typeface="Arial" pitchFamily="34" charset="0"/>
              </a:rPr>
              <a:t>This presentation explores the elements of autonomy (for DB people) and how it relates to SSPs</a:t>
            </a:r>
            <a:r>
              <a:rPr lang="en-US" b="1" dirty="0" smtClean="0">
                <a:latin typeface="Arial" pitchFamily="34" charset="0"/>
                <a:cs typeface="Arial" pitchFamily="34" charset="0"/>
              </a:rPr>
              <a:t>:</a:t>
            </a:r>
          </a:p>
          <a:p>
            <a:pPr marL="0" indent="0">
              <a:buNone/>
            </a:pPr>
            <a:endParaRPr lang="en-US" sz="800" b="1" dirty="0" smtClean="0">
              <a:latin typeface="Arial" pitchFamily="34" charset="0"/>
              <a:cs typeface="Arial" pitchFamily="34" charset="0"/>
            </a:endParaRPr>
          </a:p>
          <a:p>
            <a:r>
              <a:rPr lang="en-US" sz="3200" b="1" dirty="0" smtClean="0">
                <a:latin typeface="Arial" pitchFamily="34" charset="0"/>
                <a:cs typeface="Arial" pitchFamily="34" charset="0"/>
              </a:rPr>
              <a:t>Autonomy vs. independence</a:t>
            </a:r>
          </a:p>
          <a:p>
            <a:r>
              <a:rPr lang="en-US" sz="3200" b="1" dirty="0" smtClean="0">
                <a:latin typeface="Arial" pitchFamily="34" charset="0"/>
                <a:cs typeface="Arial" pitchFamily="34" charset="0"/>
              </a:rPr>
              <a:t>Advocacy</a:t>
            </a:r>
            <a:endParaRPr lang="en-US" b="1" dirty="0">
              <a:latin typeface="Arial" pitchFamily="34" charset="0"/>
              <a:cs typeface="Arial" pitchFamily="34" charset="0"/>
            </a:endParaRPr>
          </a:p>
          <a:p>
            <a:r>
              <a:rPr lang="en-US" sz="3200" b="1" dirty="0" smtClean="0">
                <a:latin typeface="Arial" pitchFamily="34" charset="0"/>
                <a:cs typeface="Arial" pitchFamily="34" charset="0"/>
              </a:rPr>
              <a:t>Access</a:t>
            </a:r>
            <a:endParaRPr lang="en-US" b="1" dirty="0">
              <a:latin typeface="Arial" pitchFamily="34" charset="0"/>
              <a:cs typeface="Arial" pitchFamily="34" charset="0"/>
            </a:endParaRPr>
          </a:p>
          <a:p>
            <a:r>
              <a:rPr lang="en-US" sz="3200" b="1" dirty="0" smtClean="0">
                <a:latin typeface="Arial" pitchFamily="34" charset="0"/>
                <a:cs typeface="Arial" pitchFamily="34" charset="0"/>
              </a:rPr>
              <a:t>Services</a:t>
            </a:r>
            <a:endParaRPr lang="en-US" b="1" dirty="0">
              <a:latin typeface="Arial" pitchFamily="34" charset="0"/>
              <a:cs typeface="Arial" pitchFamily="34" charset="0"/>
            </a:endParaRPr>
          </a:p>
          <a:p>
            <a:r>
              <a:rPr lang="en-US" sz="3200" b="1" dirty="0" smtClean="0">
                <a:latin typeface="Arial" pitchFamily="34" charset="0"/>
                <a:cs typeface="Arial" pitchFamily="34" charset="0"/>
              </a:rPr>
              <a:t>Community</a:t>
            </a:r>
            <a:endParaRPr lang="en-US" b="1" dirty="0">
              <a:latin typeface="Arial" pitchFamily="34" charset="0"/>
              <a:cs typeface="Arial" pitchFamily="34" charset="0"/>
            </a:endParaRPr>
          </a:p>
          <a:p>
            <a:r>
              <a:rPr lang="en-US" sz="3200" b="1" dirty="0" smtClean="0">
                <a:latin typeface="Arial" pitchFamily="34" charset="0"/>
                <a:cs typeface="Arial" pitchFamily="34" charset="0"/>
              </a:rPr>
              <a:t>Jobs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a:xfrm>
            <a:off x="457200" y="2286000"/>
            <a:ext cx="8229600" cy="1143000"/>
          </a:xfrm>
        </p:spPr>
        <p:txBody>
          <a:bodyPr/>
          <a:lstStyle/>
          <a:p>
            <a:pPr algn="l"/>
            <a:r>
              <a:rPr lang="en-US" sz="5400" b="1" dirty="0" smtClean="0"/>
              <a:t>SERVICES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algn="l" eaLnBrk="1" hangingPunct="1"/>
            <a:r>
              <a:rPr lang="en-US" b="1" dirty="0" smtClean="0"/>
              <a:t>Services</a:t>
            </a:r>
          </a:p>
        </p:txBody>
      </p:sp>
      <p:sp>
        <p:nvSpPr>
          <p:cNvPr id="21507" name="Content Placeholder 2"/>
          <p:cNvSpPr>
            <a:spLocks noGrp="1"/>
          </p:cNvSpPr>
          <p:nvPr>
            <p:ph idx="1"/>
          </p:nvPr>
        </p:nvSpPr>
        <p:spPr>
          <a:xfrm>
            <a:off x="457200" y="1371600"/>
            <a:ext cx="8229600" cy="4525963"/>
          </a:xfrm>
        </p:spPr>
        <p:txBody>
          <a:bodyPr/>
          <a:lstStyle/>
          <a:p>
            <a:pPr eaLnBrk="1" hangingPunct="1"/>
            <a:r>
              <a:rPr lang="en-US" sz="3100" b="1" dirty="0" smtClean="0">
                <a:latin typeface="Arial" pitchFamily="34" charset="0"/>
                <a:cs typeface="Arial" pitchFamily="34" charset="0"/>
              </a:rPr>
              <a:t>SSPs</a:t>
            </a:r>
          </a:p>
          <a:p>
            <a:pPr marL="0" indent="0" eaLnBrk="1" hangingPunct="1">
              <a:buNone/>
            </a:pPr>
            <a:endParaRPr lang="en-US" sz="800" b="1" dirty="0" smtClean="0">
              <a:latin typeface="Arial" pitchFamily="34" charset="0"/>
              <a:cs typeface="Arial" pitchFamily="34" charset="0"/>
            </a:endParaRPr>
          </a:p>
          <a:p>
            <a:pPr eaLnBrk="1" hangingPunct="1"/>
            <a:r>
              <a:rPr lang="en-US" sz="3100" b="1" dirty="0" smtClean="0">
                <a:latin typeface="Arial" pitchFamily="34" charset="0"/>
                <a:cs typeface="Arial" pitchFamily="34" charset="0"/>
              </a:rPr>
              <a:t>Interpreters</a:t>
            </a:r>
          </a:p>
          <a:p>
            <a:pPr marL="0" indent="0" eaLnBrk="1" hangingPunct="1">
              <a:buNone/>
            </a:pPr>
            <a:endParaRPr lang="en-US" sz="800" b="1" dirty="0" smtClean="0">
              <a:latin typeface="Arial" pitchFamily="34" charset="0"/>
              <a:cs typeface="Arial" pitchFamily="34" charset="0"/>
            </a:endParaRPr>
          </a:p>
          <a:p>
            <a:pPr eaLnBrk="1" hangingPunct="1"/>
            <a:r>
              <a:rPr lang="en-US" sz="3100" b="1" dirty="0" smtClean="0">
                <a:latin typeface="Arial" pitchFamily="34" charset="0"/>
                <a:cs typeface="Arial" pitchFamily="34" charset="0"/>
              </a:rPr>
              <a:t>Transportation</a:t>
            </a:r>
          </a:p>
          <a:p>
            <a:pPr marL="0" indent="0" eaLnBrk="1" hangingPunct="1">
              <a:buNone/>
            </a:pPr>
            <a:endParaRPr lang="en-US" sz="800" b="1" dirty="0" smtClean="0">
              <a:latin typeface="Arial" pitchFamily="34" charset="0"/>
              <a:cs typeface="Arial" pitchFamily="34" charset="0"/>
            </a:endParaRPr>
          </a:p>
          <a:p>
            <a:pPr eaLnBrk="1" hangingPunct="1"/>
            <a:r>
              <a:rPr lang="en-US" sz="3100" b="1" dirty="0" smtClean="0">
                <a:latin typeface="Arial" pitchFamily="34" charset="0"/>
                <a:cs typeface="Arial" pitchFamily="34" charset="0"/>
              </a:rPr>
              <a:t>Braille teachers</a:t>
            </a:r>
          </a:p>
          <a:p>
            <a:pPr marL="0" indent="0" eaLnBrk="1" hangingPunct="1">
              <a:buNone/>
            </a:pPr>
            <a:endParaRPr lang="en-US" sz="800" b="1" dirty="0" smtClean="0">
              <a:latin typeface="Arial" pitchFamily="34" charset="0"/>
              <a:cs typeface="Arial" pitchFamily="34" charset="0"/>
            </a:endParaRPr>
          </a:p>
          <a:p>
            <a:pPr eaLnBrk="1" hangingPunct="1"/>
            <a:r>
              <a:rPr lang="en-US" sz="3100" b="1" dirty="0" smtClean="0">
                <a:latin typeface="Arial" pitchFamily="34" charset="0"/>
                <a:cs typeface="Arial" pitchFamily="34" charset="0"/>
              </a:rPr>
              <a:t>Orientation &amp; Mobility Teachers (specialists with DB people)</a:t>
            </a:r>
          </a:p>
          <a:p>
            <a:pPr marL="0" indent="0" eaLnBrk="1" hangingPunct="1">
              <a:buNone/>
            </a:pPr>
            <a:endParaRPr lang="en-US" sz="800" b="1" dirty="0" smtClean="0">
              <a:latin typeface="Arial" pitchFamily="34" charset="0"/>
              <a:cs typeface="Arial" pitchFamily="34" charset="0"/>
            </a:endParaRPr>
          </a:p>
          <a:p>
            <a:pPr eaLnBrk="1" hangingPunct="1"/>
            <a:r>
              <a:rPr lang="en-US" sz="3100" b="1" dirty="0" smtClean="0">
                <a:latin typeface="Arial" pitchFamily="34" charset="0"/>
                <a:cs typeface="Arial" pitchFamily="34" charset="0"/>
              </a:rPr>
              <a:t>Advocates</a:t>
            </a:r>
          </a:p>
          <a:p>
            <a:pPr eaLnBrk="1" hangingPunct="1"/>
            <a:endParaRPr lang="en-US" sz="800" b="1" dirty="0" smtClean="0">
              <a:latin typeface="Arial" pitchFamily="34" charset="0"/>
              <a:cs typeface="Arial" pitchFamily="34" charset="0"/>
            </a:endParaRPr>
          </a:p>
          <a:p>
            <a:pPr eaLnBrk="1" hangingPunct="1"/>
            <a:r>
              <a:rPr lang="en-US" sz="3100" b="1" dirty="0" smtClean="0">
                <a:latin typeface="Arial" pitchFamily="34" charset="0"/>
                <a:cs typeface="Arial" pitchFamily="34" charset="0"/>
              </a:rPr>
              <a:t>Case managers</a:t>
            </a:r>
          </a:p>
          <a:p>
            <a:pPr eaLnBrk="1" hangingPunct="1"/>
            <a:endParaRPr lang="en-US" sz="3100"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pPr algn="l" eaLnBrk="1" hangingPunct="1"/>
            <a:r>
              <a:rPr lang="en-US" b="1" dirty="0" smtClean="0"/>
              <a:t>Professional Allies</a:t>
            </a:r>
          </a:p>
        </p:txBody>
      </p:sp>
      <p:sp>
        <p:nvSpPr>
          <p:cNvPr id="22531" name="Content Placeholder 4"/>
          <p:cNvSpPr>
            <a:spLocks noGrp="1"/>
          </p:cNvSpPr>
          <p:nvPr>
            <p:ph idx="1"/>
          </p:nvPr>
        </p:nvSpPr>
        <p:spPr>
          <a:xfrm>
            <a:off x="457200" y="1371600"/>
            <a:ext cx="8229600" cy="4525963"/>
          </a:xfrm>
        </p:spPr>
        <p:txBody>
          <a:bodyPr/>
          <a:lstStyle/>
          <a:p>
            <a:pPr eaLnBrk="1" hangingPunct="1"/>
            <a:r>
              <a:rPr lang="en-US" b="1" dirty="0" smtClean="0">
                <a:latin typeface="Arial" pitchFamily="34" charset="0"/>
                <a:cs typeface="Arial" pitchFamily="34" charset="0"/>
              </a:rPr>
              <a:t>Advocates know systems, rules and who makes which decisions.  </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Advocates know the law and how to talk to people in the various bureaucracies.</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The law is there – advocates make sure it is applied.  </a:t>
            </a:r>
          </a:p>
          <a:p>
            <a:pPr eaLnBrk="1" hangingPunct="1"/>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algn="l"/>
            <a:r>
              <a:rPr lang="en-US" b="1" dirty="0" smtClean="0"/>
              <a:t>Case Managers</a:t>
            </a:r>
          </a:p>
        </p:txBody>
      </p:sp>
      <p:sp>
        <p:nvSpPr>
          <p:cNvPr id="23555" name="Content Placeholder 2"/>
          <p:cNvSpPr>
            <a:spLocks noGrp="1"/>
          </p:cNvSpPr>
          <p:nvPr>
            <p:ph idx="1"/>
          </p:nvPr>
        </p:nvSpPr>
        <p:spPr>
          <a:xfrm>
            <a:off x="457200" y="1371600"/>
            <a:ext cx="8229600" cy="4525963"/>
          </a:xfrm>
        </p:spPr>
        <p:txBody>
          <a:bodyPr/>
          <a:lstStyle/>
          <a:p>
            <a:r>
              <a:rPr lang="en-US" b="1" dirty="0" smtClean="0">
                <a:latin typeface="Arial" pitchFamily="34" charset="0"/>
                <a:cs typeface="Arial" pitchFamily="34" charset="0"/>
              </a:rPr>
              <a:t>A single deaf-blind individual must often deal with a number of agencies, many of whom know nothing about what it means to be deaf-blind.  </a:t>
            </a:r>
          </a:p>
          <a:p>
            <a:pPr marL="0" indent="0">
              <a:buNone/>
            </a:pPr>
            <a:endParaRPr lang="en-US" sz="800" b="1" dirty="0" smtClean="0">
              <a:latin typeface="Arial" pitchFamily="34" charset="0"/>
              <a:cs typeface="Arial" pitchFamily="34" charset="0"/>
            </a:endParaRPr>
          </a:p>
          <a:p>
            <a:r>
              <a:rPr lang="en-US" b="1" dirty="0" smtClean="0">
                <a:latin typeface="Arial" pitchFamily="34" charset="0"/>
                <a:cs typeface="Arial" pitchFamily="34" charset="0"/>
              </a:rPr>
              <a:t>Once advocacy has made it clear that access is a right, a case manager can help with coordination of these many services and with referral.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algn="l"/>
            <a:r>
              <a:rPr lang="en-US" b="1" dirty="0" smtClean="0"/>
              <a:t>Job Placement Specialists</a:t>
            </a:r>
          </a:p>
        </p:txBody>
      </p:sp>
      <p:sp>
        <p:nvSpPr>
          <p:cNvPr id="24579" name="Content Placeholder 2"/>
          <p:cNvSpPr>
            <a:spLocks noGrp="1"/>
          </p:cNvSpPr>
          <p:nvPr>
            <p:ph idx="1"/>
          </p:nvPr>
        </p:nvSpPr>
        <p:spPr>
          <a:xfrm>
            <a:off x="457200" y="1371600"/>
            <a:ext cx="8229600" cy="4525963"/>
          </a:xfrm>
        </p:spPr>
        <p:txBody>
          <a:bodyPr/>
          <a:lstStyle/>
          <a:p>
            <a:pPr marL="0" indent="0">
              <a:buNone/>
            </a:pPr>
            <a:r>
              <a:rPr lang="en-US" b="1" dirty="0" smtClean="0">
                <a:latin typeface="Arial" pitchFamily="34" charset="0"/>
                <a:cs typeface="Arial" pitchFamily="34" charset="0"/>
              </a:rPr>
              <a:t>Good job placement specialists will look at the individual DB person and listen to the kinds of work they want to do and are qualified to do, then use creativity and persuasion to find an appropriate position.</a:t>
            </a:r>
          </a:p>
          <a:p>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2"/>
          <p:cNvSpPr>
            <a:spLocks noGrp="1"/>
          </p:cNvSpPr>
          <p:nvPr>
            <p:ph type="title"/>
          </p:nvPr>
        </p:nvSpPr>
        <p:spPr/>
        <p:txBody>
          <a:bodyPr/>
          <a:lstStyle/>
          <a:p>
            <a:pPr algn="l"/>
            <a:r>
              <a:rPr lang="en-US" b="1" dirty="0" smtClean="0"/>
              <a:t>Advocacy, Access &amp; Services</a:t>
            </a:r>
          </a:p>
        </p:txBody>
      </p:sp>
      <p:sp>
        <p:nvSpPr>
          <p:cNvPr id="25603" name="Content Placeholder 3"/>
          <p:cNvSpPr>
            <a:spLocks noGrp="1"/>
          </p:cNvSpPr>
          <p:nvPr>
            <p:ph idx="1"/>
          </p:nvPr>
        </p:nvSpPr>
        <p:spPr>
          <a:xfrm>
            <a:off x="457200" y="1371600"/>
            <a:ext cx="8534400" cy="4525963"/>
          </a:xfrm>
        </p:spPr>
        <p:txBody>
          <a:bodyPr/>
          <a:lstStyle/>
          <a:p>
            <a:r>
              <a:rPr lang="en-US" b="1" dirty="0" smtClean="0">
                <a:latin typeface="Arial" pitchFamily="34" charset="0"/>
                <a:cs typeface="Arial" pitchFamily="34" charset="0"/>
              </a:rPr>
              <a:t>Advocacy, access and services create a stable community.  Services without advocacy becomes a stagnant system in which</a:t>
            </a:r>
            <a:r>
              <a:rPr lang="en-US" sz="2800" b="1" dirty="0" smtClean="0">
                <a:latin typeface="Arial" pitchFamily="34" charset="0"/>
                <a:cs typeface="Arial" pitchFamily="34" charset="0"/>
              </a:rPr>
              <a:t> </a:t>
            </a:r>
            <a:r>
              <a:rPr lang="en-US" b="1" dirty="0" smtClean="0">
                <a:latin typeface="Arial" pitchFamily="34" charset="0"/>
                <a:cs typeface="Arial" pitchFamily="34" charset="0"/>
              </a:rPr>
              <a:t>‘clients’</a:t>
            </a:r>
            <a:r>
              <a:rPr lang="en-US" sz="2800" b="1" dirty="0" smtClean="0">
                <a:latin typeface="Arial" pitchFamily="34" charset="0"/>
                <a:cs typeface="Arial" pitchFamily="34" charset="0"/>
              </a:rPr>
              <a:t> </a:t>
            </a:r>
            <a:r>
              <a:rPr lang="en-US" b="1" dirty="0" smtClean="0">
                <a:latin typeface="Arial" pitchFamily="34" charset="0"/>
                <a:cs typeface="Arial" pitchFamily="34" charset="0"/>
              </a:rPr>
              <a:t>are</a:t>
            </a:r>
            <a:r>
              <a:rPr lang="en-US" sz="2800" b="1" dirty="0" smtClean="0">
                <a:latin typeface="Arial" pitchFamily="34" charset="0"/>
                <a:cs typeface="Arial" pitchFamily="34" charset="0"/>
              </a:rPr>
              <a:t> </a:t>
            </a:r>
            <a:r>
              <a:rPr lang="en-US" b="1" dirty="0" smtClean="0">
                <a:latin typeface="Arial" pitchFamily="34" charset="0"/>
                <a:cs typeface="Arial" pitchFamily="34" charset="0"/>
              </a:rPr>
              <a:t>‘served’</a:t>
            </a:r>
            <a:r>
              <a:rPr lang="en-US" sz="2800" b="1" dirty="0" smtClean="0">
                <a:latin typeface="Arial" pitchFamily="34" charset="0"/>
                <a:cs typeface="Arial" pitchFamily="34" charset="0"/>
              </a:rPr>
              <a:t> </a:t>
            </a:r>
            <a:r>
              <a:rPr lang="en-US" b="1" dirty="0" smtClean="0">
                <a:latin typeface="Arial" pitchFamily="34" charset="0"/>
                <a:cs typeface="Arial" pitchFamily="34" charset="0"/>
              </a:rPr>
              <a:t>but</a:t>
            </a:r>
            <a:r>
              <a:rPr lang="en-US" sz="2800" b="1" dirty="0" smtClean="0">
                <a:latin typeface="Arial" pitchFamily="34" charset="0"/>
                <a:cs typeface="Arial" pitchFamily="34" charset="0"/>
              </a:rPr>
              <a:t> </a:t>
            </a:r>
            <a:r>
              <a:rPr lang="en-US" b="1" dirty="0" smtClean="0">
                <a:latin typeface="Arial" pitchFamily="34" charset="0"/>
                <a:cs typeface="Arial" pitchFamily="34" charset="0"/>
              </a:rPr>
              <a:t>citizens</a:t>
            </a:r>
            <a:r>
              <a:rPr lang="en-US" sz="2800" b="1" dirty="0" smtClean="0">
                <a:latin typeface="Arial" pitchFamily="34" charset="0"/>
                <a:cs typeface="Arial" pitchFamily="34" charset="0"/>
              </a:rPr>
              <a:t> </a:t>
            </a:r>
            <a:r>
              <a:rPr lang="en-US" b="1" dirty="0" smtClean="0">
                <a:latin typeface="Arial" pitchFamily="34" charset="0"/>
                <a:cs typeface="Arial" pitchFamily="34" charset="0"/>
              </a:rPr>
              <a:t>do not</a:t>
            </a:r>
            <a:r>
              <a:rPr lang="en-US" sz="2400" b="1" dirty="0" smtClean="0">
                <a:latin typeface="Arial" pitchFamily="34" charset="0"/>
                <a:cs typeface="Arial" pitchFamily="34" charset="0"/>
              </a:rPr>
              <a:t> </a:t>
            </a:r>
            <a:r>
              <a:rPr lang="en-US" b="1" dirty="0" smtClean="0">
                <a:latin typeface="Arial" pitchFamily="34" charset="0"/>
                <a:cs typeface="Arial" pitchFamily="34" charset="0"/>
              </a:rPr>
              <a:t>participate. </a:t>
            </a:r>
            <a:r>
              <a:rPr lang="en-US" sz="2400" b="1" dirty="0" smtClean="0">
                <a:latin typeface="Arial" pitchFamily="34" charset="0"/>
                <a:cs typeface="Arial" pitchFamily="34" charset="0"/>
              </a:rPr>
              <a:t> </a:t>
            </a:r>
            <a:r>
              <a:rPr lang="en-US" b="1" dirty="0" smtClean="0">
                <a:latin typeface="Arial" pitchFamily="34" charset="0"/>
                <a:cs typeface="Arial" pitchFamily="34" charset="0"/>
              </a:rPr>
              <a:t>Advocacy</a:t>
            </a:r>
            <a:r>
              <a:rPr lang="en-US" sz="2400" b="1" dirty="0" smtClean="0">
                <a:latin typeface="Arial" pitchFamily="34" charset="0"/>
                <a:cs typeface="Arial" pitchFamily="34" charset="0"/>
              </a:rPr>
              <a:t> </a:t>
            </a:r>
            <a:r>
              <a:rPr lang="en-US" b="1" dirty="0" smtClean="0">
                <a:latin typeface="Arial" pitchFamily="34" charset="0"/>
                <a:cs typeface="Arial" pitchFamily="34" charset="0"/>
              </a:rPr>
              <a:t>without</a:t>
            </a:r>
            <a:r>
              <a:rPr lang="en-US" sz="2400" b="1" dirty="0" smtClean="0">
                <a:latin typeface="Arial" pitchFamily="34" charset="0"/>
                <a:cs typeface="Arial" pitchFamily="34" charset="0"/>
              </a:rPr>
              <a:t> </a:t>
            </a:r>
            <a:r>
              <a:rPr lang="en-US" b="1" dirty="0" smtClean="0">
                <a:latin typeface="Arial" pitchFamily="34" charset="0"/>
                <a:cs typeface="Arial" pitchFamily="34" charset="0"/>
              </a:rPr>
              <a:t>access or services is advocacy without success.</a:t>
            </a:r>
          </a:p>
          <a:p>
            <a:pPr marL="0" indent="0">
              <a:buNone/>
            </a:pPr>
            <a:endParaRPr lang="en-US" sz="800" b="1" dirty="0" smtClean="0">
              <a:latin typeface="Arial" pitchFamily="34" charset="0"/>
              <a:cs typeface="Arial" pitchFamily="34" charset="0"/>
            </a:endParaRPr>
          </a:p>
          <a:p>
            <a:r>
              <a:rPr lang="en-US" b="1" dirty="0" smtClean="0">
                <a:latin typeface="Arial" pitchFamily="34" charset="0"/>
                <a:cs typeface="Arial" pitchFamily="34" charset="0"/>
              </a:rPr>
              <a:t>An important part of access is a support system including communication and transportation  services.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pPr algn="l"/>
            <a:r>
              <a:rPr lang="en-US" b="1" dirty="0" smtClean="0"/>
              <a:t>Self-Advocacy</a:t>
            </a:r>
          </a:p>
        </p:txBody>
      </p:sp>
      <p:sp>
        <p:nvSpPr>
          <p:cNvPr id="26627" name="Content Placeholder 2"/>
          <p:cNvSpPr>
            <a:spLocks noGrp="1"/>
          </p:cNvSpPr>
          <p:nvPr>
            <p:ph idx="1"/>
          </p:nvPr>
        </p:nvSpPr>
        <p:spPr>
          <a:xfrm>
            <a:off x="457200" y="1371600"/>
            <a:ext cx="8534400" cy="4830763"/>
          </a:xfrm>
        </p:spPr>
        <p:txBody>
          <a:bodyPr/>
          <a:lstStyle/>
          <a:p>
            <a:r>
              <a:rPr lang="en-US" sz="3100" b="1" dirty="0" smtClean="0">
                <a:latin typeface="Arial" pitchFamily="34" charset="0"/>
                <a:cs typeface="Arial" pitchFamily="34" charset="0"/>
              </a:rPr>
              <a:t>Self-advocacy depends on good communication access.</a:t>
            </a:r>
          </a:p>
          <a:p>
            <a:r>
              <a:rPr lang="en-US" sz="3100" b="1" dirty="0" smtClean="0">
                <a:latin typeface="Arial" pitchFamily="34" charset="0"/>
                <a:cs typeface="Arial" pitchFamily="34" charset="0"/>
              </a:rPr>
              <a:t>It requires a knowledge of the system.</a:t>
            </a:r>
          </a:p>
          <a:p>
            <a:r>
              <a:rPr lang="en-US" sz="3100" b="1" dirty="0" smtClean="0">
                <a:latin typeface="Arial" pitchFamily="34" charset="0"/>
                <a:cs typeface="Arial" pitchFamily="34" charset="0"/>
              </a:rPr>
              <a:t>It also takes non-DB people to listen.</a:t>
            </a:r>
          </a:p>
          <a:p>
            <a:r>
              <a:rPr lang="en-US" sz="3100" b="1" dirty="0" smtClean="0">
                <a:latin typeface="Arial" pitchFamily="34" charset="0"/>
                <a:cs typeface="Arial" pitchFamily="34" charset="0"/>
              </a:rPr>
              <a:t>This includes SSPs and interpreters who work with DB people and who listen to what it is the DB person wants, and follows through.</a:t>
            </a:r>
          </a:p>
          <a:p>
            <a:r>
              <a:rPr lang="en-US" sz="3100" b="1" dirty="0" smtClean="0">
                <a:latin typeface="Arial" pitchFamily="34" charset="0"/>
                <a:cs typeface="Arial" pitchFamily="34" charset="0"/>
              </a:rPr>
              <a:t>SSPs and interpreters open channels of communication.</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286000"/>
            <a:ext cx="8229600" cy="1143000"/>
          </a:xfrm>
        </p:spPr>
        <p:txBody>
          <a:bodyPr/>
          <a:lstStyle/>
          <a:p>
            <a:pPr algn="l"/>
            <a:r>
              <a:rPr lang="en-US" sz="5400" b="1" dirty="0" smtClean="0"/>
              <a:t>COMMUNITY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2"/>
          <p:cNvSpPr>
            <a:spLocks noGrp="1"/>
          </p:cNvSpPr>
          <p:nvPr>
            <p:ph type="title"/>
          </p:nvPr>
        </p:nvSpPr>
        <p:spPr/>
        <p:txBody>
          <a:bodyPr/>
          <a:lstStyle/>
          <a:p>
            <a:pPr algn="l"/>
            <a:r>
              <a:rPr lang="en-US" b="1" dirty="0" smtClean="0"/>
              <a:t>Participating in Community</a:t>
            </a:r>
          </a:p>
        </p:txBody>
      </p:sp>
      <p:sp>
        <p:nvSpPr>
          <p:cNvPr id="28675" name="Content Placeholder 3"/>
          <p:cNvSpPr>
            <a:spLocks noGrp="1"/>
          </p:cNvSpPr>
          <p:nvPr>
            <p:ph idx="1"/>
          </p:nvPr>
        </p:nvSpPr>
        <p:spPr>
          <a:xfrm>
            <a:off x="457200" y="1371600"/>
            <a:ext cx="8229600" cy="4525963"/>
          </a:xfrm>
        </p:spPr>
        <p:txBody>
          <a:bodyPr/>
          <a:lstStyle/>
          <a:p>
            <a:pPr marL="0" indent="0">
              <a:buNone/>
            </a:pPr>
            <a:r>
              <a:rPr lang="en-US" b="1" dirty="0" smtClean="0">
                <a:latin typeface="Arial" pitchFamily="34" charset="0"/>
                <a:cs typeface="Arial" pitchFamily="34" charset="0"/>
              </a:rPr>
              <a:t>“Participating in Community” is two-fold</a:t>
            </a:r>
            <a:r>
              <a:rPr lang="en-US" b="1" dirty="0" smtClean="0">
                <a:latin typeface="Arial" pitchFamily="34" charset="0"/>
                <a:cs typeface="Arial" pitchFamily="34" charset="0"/>
              </a:rPr>
              <a:t>:</a:t>
            </a:r>
          </a:p>
          <a:p>
            <a:pPr marL="0" indent="0">
              <a:buNone/>
            </a:pPr>
            <a:endParaRPr lang="en-US" sz="800" b="1" dirty="0" smtClean="0">
              <a:latin typeface="Arial" pitchFamily="34" charset="0"/>
              <a:cs typeface="Arial" pitchFamily="34" charset="0"/>
            </a:endParaRPr>
          </a:p>
          <a:p>
            <a:r>
              <a:rPr lang="en-US" b="1" dirty="0" smtClean="0">
                <a:latin typeface="Arial" pitchFamily="34" charset="0"/>
                <a:cs typeface="Arial" pitchFamily="34" charset="0"/>
              </a:rPr>
              <a:t>Having a community of peers with whom to share experiences, discuss problems and solutions, and</a:t>
            </a:r>
          </a:p>
          <a:p>
            <a:pPr marL="0" indent="0">
              <a:buNone/>
            </a:pPr>
            <a:endParaRPr lang="en-US" sz="800" b="1" dirty="0" smtClean="0">
              <a:latin typeface="Arial" pitchFamily="34" charset="0"/>
              <a:cs typeface="Arial" pitchFamily="34" charset="0"/>
            </a:endParaRPr>
          </a:p>
          <a:p>
            <a:r>
              <a:rPr lang="en-US" b="1" dirty="0" smtClean="0">
                <a:latin typeface="Arial" pitchFamily="34" charset="0"/>
                <a:cs typeface="Arial" pitchFamily="34" charset="0"/>
              </a:rPr>
              <a:t>Being able to participate in the wider community with others not like oneself. </a:t>
            </a:r>
            <a:br>
              <a:rPr lang="en-US" b="1" dirty="0" smtClean="0">
                <a:latin typeface="Arial" pitchFamily="34" charset="0"/>
                <a:cs typeface="Arial" pitchFamily="34" charset="0"/>
              </a:rPr>
            </a:br>
            <a:endParaRPr lang="en-US"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7"/>
          <p:cNvSpPr>
            <a:spLocks noGrp="1"/>
          </p:cNvSpPr>
          <p:nvPr>
            <p:ph type="title"/>
          </p:nvPr>
        </p:nvSpPr>
        <p:spPr/>
        <p:txBody>
          <a:bodyPr/>
          <a:lstStyle/>
          <a:p>
            <a:pPr algn="l" eaLnBrk="1" hangingPunct="1"/>
            <a:r>
              <a:rPr lang="en-US" b="1" dirty="0" smtClean="0"/>
              <a:t>Social Group</a:t>
            </a:r>
          </a:p>
        </p:txBody>
      </p:sp>
      <p:pic>
        <p:nvPicPr>
          <p:cNvPr id="29699" name="Content Placeholder 4" descr="MVI_6312-1.jpg"/>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5046" t="8411" r="9164"/>
          <a:stretch>
            <a:fillRect/>
          </a:stretch>
        </p:blipFill>
        <p:spPr>
          <a:xfrm>
            <a:off x="640080" y="1524000"/>
            <a:ext cx="6281737" cy="4953000"/>
          </a:xfrm>
          <a:prstGeom prst="rect">
            <a:avLst/>
          </a:prstGeom>
          <a:solidFill>
            <a:srgbClr val="FFFFFF">
              <a:shade val="85000"/>
            </a:srgbClr>
          </a:solidFill>
          <a:ln w="76200" cap="rnd">
            <a:solidFill>
              <a:schemeClr val="tx1"/>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2"/>
          <p:cNvSpPr>
            <a:spLocks noGrp="1"/>
          </p:cNvSpPr>
          <p:nvPr>
            <p:ph type="title"/>
          </p:nvPr>
        </p:nvSpPr>
        <p:spPr/>
        <p:txBody>
          <a:bodyPr/>
          <a:lstStyle/>
          <a:p>
            <a:pPr algn="l" eaLnBrk="1" hangingPunct="1"/>
            <a:r>
              <a:rPr lang="en-US" b="1" dirty="0" smtClean="0"/>
              <a:t>Autonomy vs. Independence</a:t>
            </a:r>
          </a:p>
        </p:txBody>
      </p:sp>
      <p:sp>
        <p:nvSpPr>
          <p:cNvPr id="4099" name="Content Placeholder 3"/>
          <p:cNvSpPr>
            <a:spLocks noGrp="1"/>
          </p:cNvSpPr>
          <p:nvPr>
            <p:ph idx="1"/>
          </p:nvPr>
        </p:nvSpPr>
        <p:spPr>
          <a:xfrm>
            <a:off x="457200" y="1371600"/>
            <a:ext cx="8534400" cy="4525963"/>
          </a:xfrm>
        </p:spPr>
        <p:txBody>
          <a:bodyPr/>
          <a:lstStyle/>
          <a:p>
            <a:pPr eaLnBrk="1" hangingPunct="1"/>
            <a:r>
              <a:rPr lang="en-US" b="1" dirty="0" smtClean="0">
                <a:latin typeface="Arial" pitchFamily="34" charset="0"/>
                <a:cs typeface="Arial" pitchFamily="34" charset="0"/>
              </a:rPr>
              <a:t>All of us depend on services: grocery stores, road and highway maintenance, fire departments and so on.</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We</a:t>
            </a:r>
            <a:r>
              <a:rPr lang="en-US" sz="2400" b="1" dirty="0" smtClean="0">
                <a:latin typeface="Arial" pitchFamily="34" charset="0"/>
                <a:cs typeface="Arial" pitchFamily="34" charset="0"/>
              </a:rPr>
              <a:t> </a:t>
            </a:r>
            <a:r>
              <a:rPr lang="en-US" b="1" dirty="0" smtClean="0">
                <a:latin typeface="Arial" pitchFamily="34" charset="0"/>
                <a:cs typeface="Arial" pitchFamily="34" charset="0"/>
              </a:rPr>
              <a:t>also</a:t>
            </a:r>
            <a:r>
              <a:rPr lang="en-US" sz="2400" b="1" dirty="0" smtClean="0">
                <a:latin typeface="Arial" pitchFamily="34" charset="0"/>
                <a:cs typeface="Arial" pitchFamily="34" charset="0"/>
              </a:rPr>
              <a:t> </a:t>
            </a:r>
            <a:r>
              <a:rPr lang="en-US" b="1" dirty="0" smtClean="0">
                <a:latin typeface="Arial" pitchFamily="34" charset="0"/>
                <a:cs typeface="Arial" pitchFamily="34" charset="0"/>
              </a:rPr>
              <a:t>depend</a:t>
            </a:r>
            <a:r>
              <a:rPr lang="en-US" sz="2400" b="1" dirty="0" smtClean="0">
                <a:latin typeface="Arial" pitchFamily="34" charset="0"/>
                <a:cs typeface="Arial" pitchFamily="34" charset="0"/>
              </a:rPr>
              <a:t> </a:t>
            </a:r>
            <a:r>
              <a:rPr lang="en-US" b="1" dirty="0" smtClean="0">
                <a:latin typeface="Arial" pitchFamily="34" charset="0"/>
                <a:cs typeface="Arial" pitchFamily="34" charset="0"/>
              </a:rPr>
              <a:t>on</a:t>
            </a:r>
            <a:r>
              <a:rPr lang="en-US" sz="2400" b="1" dirty="0" smtClean="0">
                <a:latin typeface="Arial" pitchFamily="34" charset="0"/>
                <a:cs typeface="Arial" pitchFamily="34" charset="0"/>
              </a:rPr>
              <a:t> </a:t>
            </a:r>
            <a:r>
              <a:rPr lang="en-US" b="1" dirty="0" smtClean="0">
                <a:latin typeface="Arial" pitchFamily="34" charset="0"/>
                <a:cs typeface="Arial" pitchFamily="34" charset="0"/>
              </a:rPr>
              <a:t>others</a:t>
            </a:r>
            <a:r>
              <a:rPr lang="en-US" sz="2400" b="1" dirty="0" smtClean="0">
                <a:latin typeface="Arial" pitchFamily="34" charset="0"/>
                <a:cs typeface="Arial" pitchFamily="34" charset="0"/>
              </a:rPr>
              <a:t> </a:t>
            </a:r>
            <a:r>
              <a:rPr lang="en-US" b="1" dirty="0" smtClean="0">
                <a:latin typeface="Arial" pitchFamily="34" charset="0"/>
                <a:cs typeface="Arial" pitchFamily="34" charset="0"/>
              </a:rPr>
              <a:t>for</a:t>
            </a:r>
            <a:r>
              <a:rPr lang="en-US" sz="2400" b="1" dirty="0" smtClean="0">
                <a:latin typeface="Arial" pitchFamily="34" charset="0"/>
                <a:cs typeface="Arial" pitchFamily="34" charset="0"/>
              </a:rPr>
              <a:t> </a:t>
            </a:r>
            <a:r>
              <a:rPr lang="en-US" b="1" dirty="0" smtClean="0">
                <a:latin typeface="Arial" pitchFamily="34" charset="0"/>
                <a:cs typeface="Arial" pitchFamily="34" charset="0"/>
              </a:rPr>
              <a:t>information:</a:t>
            </a:r>
            <a:r>
              <a:rPr lang="en-US" sz="2400" b="1" dirty="0" smtClean="0">
                <a:latin typeface="Arial" pitchFamily="34" charset="0"/>
                <a:cs typeface="Arial" pitchFamily="34" charset="0"/>
              </a:rPr>
              <a:t> </a:t>
            </a:r>
            <a:r>
              <a:rPr lang="en-US" b="1" dirty="0" smtClean="0">
                <a:latin typeface="Arial" pitchFamily="34" charset="0"/>
                <a:cs typeface="Arial" pitchFamily="34" charset="0"/>
              </a:rPr>
              <a:t>TV,</a:t>
            </a:r>
            <a:r>
              <a:rPr lang="en-US" sz="2400" b="1" dirty="0" smtClean="0">
                <a:latin typeface="Arial" pitchFamily="34" charset="0"/>
                <a:cs typeface="Arial" pitchFamily="34" charset="0"/>
              </a:rPr>
              <a:t> </a:t>
            </a:r>
            <a:r>
              <a:rPr lang="en-US" b="1" dirty="0" smtClean="0">
                <a:latin typeface="Arial" pitchFamily="34" charset="0"/>
                <a:cs typeface="Arial" pitchFamily="34" charset="0"/>
              </a:rPr>
              <a:t>the</a:t>
            </a:r>
            <a:r>
              <a:rPr lang="en-US" sz="2400" b="1" dirty="0" smtClean="0">
                <a:latin typeface="Arial" pitchFamily="34" charset="0"/>
                <a:cs typeface="Arial" pitchFamily="34" charset="0"/>
              </a:rPr>
              <a:t> </a:t>
            </a:r>
            <a:r>
              <a:rPr lang="en-US" b="1" dirty="0" smtClean="0">
                <a:latin typeface="Arial" pitchFamily="34" charset="0"/>
                <a:cs typeface="Arial" pitchFamily="34" charset="0"/>
              </a:rPr>
              <a:t>internet</a:t>
            </a:r>
            <a:r>
              <a:rPr lang="en-US" sz="2400" b="1" dirty="0" smtClean="0">
                <a:latin typeface="Arial" pitchFamily="34" charset="0"/>
                <a:cs typeface="Arial" pitchFamily="34" charset="0"/>
              </a:rPr>
              <a:t> </a:t>
            </a:r>
            <a:r>
              <a:rPr lang="en-US" b="1" dirty="0" smtClean="0">
                <a:latin typeface="Arial" pitchFamily="34" charset="0"/>
                <a:cs typeface="Arial" pitchFamily="34" charset="0"/>
              </a:rPr>
              <a:t>and</a:t>
            </a:r>
            <a:r>
              <a:rPr lang="en-US" sz="2400" b="1" dirty="0" smtClean="0">
                <a:latin typeface="Arial" pitchFamily="34" charset="0"/>
                <a:cs typeface="Arial" pitchFamily="34" charset="0"/>
              </a:rPr>
              <a:t> </a:t>
            </a:r>
            <a:r>
              <a:rPr lang="en-US" b="1" dirty="0" smtClean="0">
                <a:latin typeface="Arial" pitchFamily="34" charset="0"/>
                <a:cs typeface="Arial" pitchFamily="34" charset="0"/>
              </a:rPr>
              <a:t>other</a:t>
            </a:r>
            <a:r>
              <a:rPr lang="en-US" sz="2400" b="1" dirty="0" smtClean="0">
                <a:latin typeface="Arial" pitchFamily="34" charset="0"/>
                <a:cs typeface="Arial" pitchFamily="34" charset="0"/>
              </a:rPr>
              <a:t> </a:t>
            </a:r>
            <a:r>
              <a:rPr lang="en-US" b="1" dirty="0" smtClean="0">
                <a:latin typeface="Arial" pitchFamily="34" charset="0"/>
                <a:cs typeface="Arial" pitchFamily="34" charset="0"/>
              </a:rPr>
              <a:t>media</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Given these dependencies and their constraints, we are free to make our own choices as to what to buy, how to travel etc.</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p:txBody>
          <a:bodyPr/>
          <a:lstStyle/>
          <a:p>
            <a:pPr algn="l" eaLnBrk="1" hangingPunct="1"/>
            <a:r>
              <a:rPr lang="en-US" b="1" dirty="0" smtClean="0"/>
              <a:t>Conducting Business</a:t>
            </a:r>
          </a:p>
        </p:txBody>
      </p:sp>
      <p:pic>
        <p:nvPicPr>
          <p:cNvPr id="5" name="Picture 4" descr="IMG_2769.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t="15556"/>
          <a:stretch>
            <a:fillRect/>
          </a:stretch>
        </p:blipFill>
        <p:spPr bwMode="auto">
          <a:xfrm>
            <a:off x="640080" y="1600200"/>
            <a:ext cx="7700963" cy="4876800"/>
          </a:xfrm>
          <a:prstGeom prst="rect">
            <a:avLst/>
          </a:prstGeom>
          <a:solidFill>
            <a:srgbClr val="FFFFFF">
              <a:shade val="85000"/>
            </a:srgbClr>
          </a:solidFill>
          <a:ln w="76200">
            <a:solidFill>
              <a:schemeClr val="tx2"/>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algn="l"/>
            <a:r>
              <a:rPr lang="en-US" b="1" dirty="0" smtClean="0"/>
              <a:t>Attending Camp-Retreats</a:t>
            </a:r>
          </a:p>
        </p:txBody>
      </p:sp>
      <p:pic>
        <p:nvPicPr>
          <p:cNvPr id="3" name="Picture 2" descr="IMG_4648.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a14:imgEffect>
                  </a14:imgLayer>
                </a14:imgProps>
              </a:ext>
              <a:ext uri="{28A0092B-C50C-407E-A947-70E740481C1C}">
                <a14:useLocalDpi xmlns:a14="http://schemas.microsoft.com/office/drawing/2010/main" val="0"/>
              </a:ext>
            </a:extLst>
          </a:blip>
          <a:srcRect l="25311" t="18750" r="11667" b="17778"/>
          <a:stretch>
            <a:fillRect/>
          </a:stretch>
        </p:blipFill>
        <p:spPr bwMode="auto">
          <a:xfrm>
            <a:off x="640080" y="1676400"/>
            <a:ext cx="6315075" cy="4770438"/>
          </a:xfrm>
          <a:prstGeom prst="rect">
            <a:avLst/>
          </a:prstGeom>
          <a:solidFill>
            <a:srgbClr val="FFFFFF">
              <a:shade val="85000"/>
            </a:srgbClr>
          </a:solidFill>
          <a:ln w="76200">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algn="l"/>
            <a:r>
              <a:rPr lang="en-US" b="1" dirty="0" smtClean="0"/>
              <a:t>Recreation</a:t>
            </a:r>
          </a:p>
        </p:txBody>
      </p:sp>
      <p:pic>
        <p:nvPicPr>
          <p:cNvPr id="32771" name="Picture 3" descr="IMG_6227.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0080" y="1676400"/>
            <a:ext cx="6400800" cy="4800600"/>
          </a:xfrm>
          <a:prstGeom prst="rect">
            <a:avLst/>
          </a:prstGeom>
          <a:solidFill>
            <a:srgbClr val="FFFFFF">
              <a:shade val="85000"/>
            </a:srgbClr>
          </a:solidFill>
          <a:ln w="76200">
            <a:solidFill>
              <a:schemeClr val="tx2"/>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algn="l" eaLnBrk="1" hangingPunct="1"/>
            <a:r>
              <a:rPr lang="en-US" b="1" dirty="0" smtClean="0"/>
              <a:t>Autonomy &amp; Choices</a:t>
            </a:r>
          </a:p>
        </p:txBody>
      </p:sp>
      <p:sp>
        <p:nvSpPr>
          <p:cNvPr id="33795" name="Content Placeholder 2"/>
          <p:cNvSpPr>
            <a:spLocks noGrp="1"/>
          </p:cNvSpPr>
          <p:nvPr>
            <p:ph idx="1"/>
          </p:nvPr>
        </p:nvSpPr>
        <p:spPr>
          <a:xfrm>
            <a:off x="457200" y="1371600"/>
            <a:ext cx="8534400" cy="4525963"/>
          </a:xfrm>
        </p:spPr>
        <p:txBody>
          <a:bodyPr/>
          <a:lstStyle/>
          <a:p>
            <a:pPr marL="0" indent="0" eaLnBrk="1" hangingPunct="1">
              <a:buNone/>
            </a:pPr>
            <a:r>
              <a:rPr lang="en-US" sz="3100" b="1" dirty="0" smtClean="0">
                <a:latin typeface="Arial" pitchFamily="34" charset="0"/>
                <a:cs typeface="Arial" pitchFamily="34" charset="0"/>
              </a:rPr>
              <a:t>Autonomy</a:t>
            </a:r>
            <a:r>
              <a:rPr lang="en-US" sz="3100" dirty="0" smtClean="0">
                <a:latin typeface="Arial" pitchFamily="34" charset="0"/>
                <a:cs typeface="Arial" pitchFamily="34" charset="0"/>
              </a:rPr>
              <a:t> </a:t>
            </a:r>
            <a:r>
              <a:rPr lang="en-US" sz="3100" b="1" dirty="0" smtClean="0">
                <a:latin typeface="Arial" pitchFamily="34" charset="0"/>
                <a:cs typeface="Arial" pitchFamily="34" charset="0"/>
              </a:rPr>
              <a:t>is</a:t>
            </a:r>
            <a:r>
              <a:rPr lang="en-US" sz="3100" dirty="0" smtClean="0">
                <a:latin typeface="Arial" pitchFamily="34" charset="0"/>
                <a:cs typeface="Arial" pitchFamily="34" charset="0"/>
              </a:rPr>
              <a:t> </a:t>
            </a:r>
            <a:r>
              <a:rPr lang="en-US" sz="3100" b="1" dirty="0" smtClean="0">
                <a:latin typeface="Arial" pitchFamily="34" charset="0"/>
                <a:cs typeface="Arial" pitchFamily="34" charset="0"/>
              </a:rPr>
              <a:t>having</a:t>
            </a:r>
            <a:r>
              <a:rPr lang="en-US" sz="3100" dirty="0" smtClean="0">
                <a:latin typeface="Arial" pitchFamily="34" charset="0"/>
                <a:cs typeface="Arial" pitchFamily="34" charset="0"/>
              </a:rPr>
              <a:t> </a:t>
            </a:r>
            <a:r>
              <a:rPr lang="en-US" sz="3100" b="1" dirty="0" smtClean="0">
                <a:latin typeface="Arial" pitchFamily="34" charset="0"/>
                <a:cs typeface="Arial" pitchFamily="34" charset="0"/>
              </a:rPr>
              <a:t>information</a:t>
            </a:r>
            <a:r>
              <a:rPr lang="en-US" sz="3100" dirty="0" smtClean="0">
                <a:latin typeface="Arial" pitchFamily="34" charset="0"/>
                <a:cs typeface="Arial" pitchFamily="34" charset="0"/>
              </a:rPr>
              <a:t> </a:t>
            </a:r>
            <a:r>
              <a:rPr lang="en-US" sz="3100" b="1" dirty="0" smtClean="0">
                <a:latin typeface="Arial" pitchFamily="34" charset="0"/>
                <a:cs typeface="Arial" pitchFamily="34" charset="0"/>
              </a:rPr>
              <a:t>and</a:t>
            </a:r>
            <a:r>
              <a:rPr lang="en-US" sz="3100" dirty="0" smtClean="0">
                <a:latin typeface="Arial" pitchFamily="34" charset="0"/>
                <a:cs typeface="Arial" pitchFamily="34" charset="0"/>
              </a:rPr>
              <a:t> </a:t>
            </a:r>
            <a:r>
              <a:rPr lang="en-US" sz="3100" b="1" dirty="0" smtClean="0">
                <a:latin typeface="Arial" pitchFamily="34" charset="0"/>
                <a:cs typeface="Arial" pitchFamily="34" charset="0"/>
              </a:rPr>
              <a:t>other</a:t>
            </a:r>
            <a:r>
              <a:rPr lang="en-US" sz="3100" dirty="0" smtClean="0">
                <a:latin typeface="Arial" pitchFamily="34" charset="0"/>
                <a:cs typeface="Arial" pitchFamily="34" charset="0"/>
              </a:rPr>
              <a:t> </a:t>
            </a:r>
            <a:r>
              <a:rPr lang="en-US" sz="3100" b="1" dirty="0" smtClean="0">
                <a:latin typeface="Arial" pitchFamily="34" charset="0"/>
                <a:cs typeface="Arial" pitchFamily="34" charset="0"/>
              </a:rPr>
              <a:t>resources</a:t>
            </a:r>
            <a:r>
              <a:rPr lang="en-US" sz="3100" dirty="0" smtClean="0">
                <a:latin typeface="Arial" pitchFamily="34" charset="0"/>
                <a:cs typeface="Arial" pitchFamily="34" charset="0"/>
              </a:rPr>
              <a:t> </a:t>
            </a:r>
            <a:r>
              <a:rPr lang="en-US" sz="3100" b="1" dirty="0" smtClean="0">
                <a:latin typeface="Arial" pitchFamily="34" charset="0"/>
                <a:cs typeface="Arial" pitchFamily="34" charset="0"/>
              </a:rPr>
              <a:t>with</a:t>
            </a:r>
            <a:r>
              <a:rPr lang="en-US" sz="3100" dirty="0" smtClean="0">
                <a:latin typeface="Arial" pitchFamily="34" charset="0"/>
                <a:cs typeface="Arial" pitchFamily="34" charset="0"/>
              </a:rPr>
              <a:t> </a:t>
            </a:r>
            <a:r>
              <a:rPr lang="en-US" sz="3100" b="1" dirty="0" smtClean="0">
                <a:latin typeface="Arial" pitchFamily="34" charset="0"/>
                <a:cs typeface="Arial" pitchFamily="34" charset="0"/>
              </a:rPr>
              <a:t>which</a:t>
            </a:r>
            <a:r>
              <a:rPr lang="en-US" sz="3100" dirty="0" smtClean="0">
                <a:latin typeface="Arial" pitchFamily="34" charset="0"/>
                <a:cs typeface="Arial" pitchFamily="34" charset="0"/>
              </a:rPr>
              <a:t> </a:t>
            </a:r>
            <a:r>
              <a:rPr lang="en-US" sz="3100" b="1" dirty="0" smtClean="0">
                <a:latin typeface="Arial" pitchFamily="34" charset="0"/>
                <a:cs typeface="Arial" pitchFamily="34" charset="0"/>
              </a:rPr>
              <a:t>to</a:t>
            </a:r>
            <a:r>
              <a:rPr lang="en-US" sz="3100" dirty="0" smtClean="0">
                <a:latin typeface="Arial" pitchFamily="34" charset="0"/>
                <a:cs typeface="Arial" pitchFamily="34" charset="0"/>
              </a:rPr>
              <a:t> </a:t>
            </a:r>
            <a:r>
              <a:rPr lang="en-US" sz="3100" b="1" dirty="0" smtClean="0">
                <a:latin typeface="Arial" pitchFamily="34" charset="0"/>
                <a:cs typeface="Arial" pitchFamily="34" charset="0"/>
              </a:rPr>
              <a:t>make</a:t>
            </a:r>
            <a:r>
              <a:rPr lang="en-US" sz="3100" dirty="0" smtClean="0">
                <a:latin typeface="Arial" pitchFamily="34" charset="0"/>
                <a:cs typeface="Arial" pitchFamily="34" charset="0"/>
              </a:rPr>
              <a:t> </a:t>
            </a:r>
            <a:r>
              <a:rPr lang="en-US" sz="3100" b="1" dirty="0" smtClean="0">
                <a:latin typeface="Arial" pitchFamily="34" charset="0"/>
                <a:cs typeface="Arial" pitchFamily="34" charset="0"/>
              </a:rPr>
              <a:t>choices.</a:t>
            </a:r>
          </a:p>
          <a:p>
            <a:pPr marL="0" indent="0" eaLnBrk="1" hangingPunct="1">
              <a:buNone/>
            </a:pPr>
            <a:r>
              <a:rPr lang="en-US" sz="3100" b="1" dirty="0" smtClean="0">
                <a:latin typeface="Arial" pitchFamily="34" charset="0"/>
                <a:cs typeface="Arial" pitchFamily="34" charset="0"/>
              </a:rPr>
              <a:t>This includes </a:t>
            </a:r>
          </a:p>
          <a:p>
            <a:pPr eaLnBrk="1" hangingPunct="1"/>
            <a:r>
              <a:rPr lang="en-US" sz="3100" b="1" dirty="0" smtClean="0">
                <a:latin typeface="Arial" pitchFamily="34" charset="0"/>
                <a:cs typeface="Arial" pitchFamily="34" charset="0"/>
              </a:rPr>
              <a:t>Social connections and activities (a peer group good communication),</a:t>
            </a:r>
          </a:p>
          <a:p>
            <a:pPr eaLnBrk="1" hangingPunct="1"/>
            <a:r>
              <a:rPr lang="en-US" sz="3100" b="1" dirty="0" smtClean="0">
                <a:latin typeface="Arial" pitchFamily="34" charset="0"/>
                <a:cs typeface="Arial" pitchFamily="34" charset="0"/>
              </a:rPr>
              <a:t>Access to information and resources (interpreters, SSPs, equipment and transportation), and</a:t>
            </a:r>
          </a:p>
          <a:p>
            <a:pPr eaLnBrk="1" hangingPunct="1"/>
            <a:r>
              <a:rPr lang="en-US" sz="3100" b="1" dirty="0" smtClean="0">
                <a:latin typeface="Arial" pitchFamily="34" charset="0"/>
                <a:cs typeface="Arial" pitchFamily="34" charset="0"/>
              </a:rPr>
              <a:t>Meaningful work.  </a:t>
            </a:r>
          </a:p>
          <a:p>
            <a:pPr marL="0" indent="0" eaLnBrk="1" hangingPunct="1">
              <a:buNone/>
            </a:pPr>
            <a:r>
              <a:rPr lang="en-US" sz="3100" b="1" dirty="0" smtClean="0">
                <a:latin typeface="Arial" pitchFamily="34" charset="0"/>
                <a:cs typeface="Arial" pitchFamily="34" charset="0"/>
              </a:rPr>
              <a:t>These are not necessarily sequential.  </a:t>
            </a:r>
          </a:p>
          <a:p>
            <a:pPr eaLnBrk="1" hangingPunct="1"/>
            <a:endParaRPr lang="en-US"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a:xfrm>
            <a:off x="457200" y="2286000"/>
            <a:ext cx="8229600" cy="1143000"/>
          </a:xfrm>
        </p:spPr>
        <p:txBody>
          <a:bodyPr/>
          <a:lstStyle/>
          <a:p>
            <a:pPr algn="l"/>
            <a:r>
              <a:rPr lang="en-US" sz="5400" b="1" dirty="0" smtClean="0"/>
              <a:t>JOBS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4"/>
          <p:cNvSpPr>
            <a:spLocks noGrp="1"/>
          </p:cNvSpPr>
          <p:nvPr>
            <p:ph type="title"/>
          </p:nvPr>
        </p:nvSpPr>
        <p:spPr/>
        <p:txBody>
          <a:bodyPr/>
          <a:lstStyle/>
          <a:p>
            <a:pPr algn="l"/>
            <a:r>
              <a:rPr lang="en-US" b="1" dirty="0" smtClean="0"/>
              <a:t>Jobs</a:t>
            </a:r>
          </a:p>
        </p:txBody>
      </p:sp>
      <p:sp>
        <p:nvSpPr>
          <p:cNvPr id="35843" name="Content Placeholder 5"/>
          <p:cNvSpPr>
            <a:spLocks noGrp="1"/>
          </p:cNvSpPr>
          <p:nvPr>
            <p:ph idx="1"/>
          </p:nvPr>
        </p:nvSpPr>
        <p:spPr>
          <a:xfrm>
            <a:off x="457200" y="1371600"/>
            <a:ext cx="8382000" cy="4953000"/>
          </a:xfrm>
        </p:spPr>
        <p:txBody>
          <a:bodyPr/>
          <a:lstStyle/>
          <a:p>
            <a:r>
              <a:rPr lang="en-US" b="1" dirty="0" smtClean="0">
                <a:latin typeface="Arial" pitchFamily="34" charset="0"/>
                <a:cs typeface="Arial" pitchFamily="34" charset="0"/>
              </a:rPr>
              <a:t>Gainful employment  does not just mean a job.  There should be real opportunity. </a:t>
            </a:r>
          </a:p>
          <a:p>
            <a:pPr marL="0" indent="0">
              <a:buNone/>
            </a:pPr>
            <a:endParaRPr lang="en-US" sz="800" b="1" dirty="0" smtClean="0">
              <a:latin typeface="Arial" pitchFamily="34" charset="0"/>
              <a:cs typeface="Arial" pitchFamily="34" charset="0"/>
            </a:endParaRPr>
          </a:p>
          <a:p>
            <a:r>
              <a:rPr lang="en-US" b="1" dirty="0" smtClean="0">
                <a:latin typeface="Arial" pitchFamily="34" charset="0"/>
                <a:cs typeface="Arial" pitchFamily="34" charset="0"/>
              </a:rPr>
              <a:t>DB people who enjoy working with machinery should be able to find employment doing that.  </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smtClean="0"/>
              <a:t>Jobs, cont.</a:t>
            </a:r>
            <a:endParaRPr lang="en-US" b="1" dirty="0"/>
          </a:p>
        </p:txBody>
      </p:sp>
      <p:sp>
        <p:nvSpPr>
          <p:cNvPr id="3" name="Content Placeholder 2"/>
          <p:cNvSpPr>
            <a:spLocks noGrp="1"/>
          </p:cNvSpPr>
          <p:nvPr>
            <p:ph idx="1"/>
          </p:nvPr>
        </p:nvSpPr>
        <p:spPr>
          <a:xfrm>
            <a:off x="457200" y="1371600"/>
            <a:ext cx="8229600" cy="4525963"/>
          </a:xfrm>
        </p:spPr>
        <p:txBody>
          <a:bodyPr/>
          <a:lstStyle/>
          <a:p>
            <a:r>
              <a:rPr lang="en-US" b="1" dirty="0" smtClean="0">
                <a:latin typeface="Arial" pitchFamily="34" charset="0"/>
                <a:cs typeface="Arial" pitchFamily="34" charset="0"/>
              </a:rPr>
              <a:t>DB people who have college degrees in a field of specialty should be able to find employment in that field.  </a:t>
            </a:r>
          </a:p>
          <a:p>
            <a:pPr marL="0" indent="0">
              <a:buNone/>
            </a:pPr>
            <a:endParaRPr lang="en-US" sz="800" b="1" dirty="0" smtClean="0">
              <a:latin typeface="Arial" pitchFamily="34" charset="0"/>
              <a:cs typeface="Arial" pitchFamily="34" charset="0"/>
            </a:endParaRPr>
          </a:p>
          <a:p>
            <a:r>
              <a:rPr lang="en-US" b="1" dirty="0" smtClean="0">
                <a:latin typeface="Arial" pitchFamily="34" charset="0"/>
                <a:cs typeface="Arial" pitchFamily="34" charset="0"/>
              </a:rPr>
              <a:t>DB people with administrative and leadership skills should similarly be able to find gainful employment in appropriate positions.</a:t>
            </a:r>
          </a:p>
          <a:p>
            <a:endParaRPr lang="en-US" b="1" dirty="0"/>
          </a:p>
        </p:txBody>
      </p:sp>
    </p:spTree>
    <p:extLst>
      <p:ext uri="{BB962C8B-B14F-4D97-AF65-F5344CB8AC3E}">
        <p14:creationId xmlns:p14="http://schemas.microsoft.com/office/powerpoint/2010/main" val="1174149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3"/>
          <p:cNvSpPr>
            <a:spLocks noGrp="1"/>
          </p:cNvSpPr>
          <p:nvPr>
            <p:ph type="title"/>
          </p:nvPr>
        </p:nvSpPr>
        <p:spPr/>
        <p:txBody>
          <a:bodyPr/>
          <a:lstStyle/>
          <a:p>
            <a:pPr algn="l" eaLnBrk="1" hangingPunct="1"/>
            <a:r>
              <a:rPr lang="en-US" b="1" dirty="0" smtClean="0"/>
              <a:t>Jobs: Blue Collar</a:t>
            </a:r>
          </a:p>
        </p:txBody>
      </p:sp>
      <p:pic>
        <p:nvPicPr>
          <p:cNvPr id="5" name="Picture 4" descr="IMG_2608.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640080" y="1371600"/>
            <a:ext cx="6781800" cy="5086350"/>
          </a:xfrm>
          <a:prstGeom prst="rect">
            <a:avLst/>
          </a:prstGeom>
          <a:solidFill>
            <a:srgbClr val="FFFFFF">
              <a:shade val="85000"/>
            </a:srgbClr>
          </a:solidFill>
          <a:ln w="76200">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l"/>
            <a:r>
              <a:rPr lang="en-US" b="1" dirty="0" smtClean="0"/>
              <a:t>Jobs: Administrative</a:t>
            </a:r>
          </a:p>
        </p:txBody>
      </p:sp>
      <p:pic>
        <p:nvPicPr>
          <p:cNvPr id="3" name="Picture 2" descr="IMG_2036.JPG"/>
          <p:cNvPicPr>
            <a:picLocks noChangeAspect="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b="23334"/>
          <a:stretch>
            <a:fillRect/>
          </a:stretch>
        </p:blipFill>
        <p:spPr bwMode="auto">
          <a:xfrm>
            <a:off x="640080" y="1371600"/>
            <a:ext cx="5143500" cy="5105400"/>
          </a:xfrm>
          <a:prstGeom prst="rect">
            <a:avLst/>
          </a:prstGeom>
          <a:solidFill>
            <a:srgbClr val="FFFFFF">
              <a:shade val="85000"/>
            </a:srgbClr>
          </a:solidFill>
          <a:ln w="76200">
            <a:solidFill>
              <a:schemeClr val="tx1"/>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algn="l"/>
            <a:r>
              <a:rPr lang="en-US" b="1" dirty="0" smtClean="0"/>
              <a:t>Jobs: Professional</a:t>
            </a:r>
          </a:p>
        </p:txBody>
      </p:sp>
      <p:pic>
        <p:nvPicPr>
          <p:cNvPr id="38915" name="Picture 5" descr="20110621060220_Capture_2.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l="14166" t="7407" r="27499"/>
          <a:stretch>
            <a:fillRect/>
          </a:stretch>
        </p:blipFill>
        <p:spPr bwMode="auto">
          <a:xfrm>
            <a:off x="640080" y="1371600"/>
            <a:ext cx="5675313" cy="5067300"/>
          </a:xfrm>
          <a:prstGeom prst="rect">
            <a:avLst/>
          </a:prstGeom>
          <a:solidFill>
            <a:srgbClr val="FFFFFF">
              <a:shade val="85000"/>
            </a:srgbClr>
          </a:solidFill>
          <a:ln w="76200">
            <a:solidFill>
              <a:schemeClr val="tx2"/>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274638"/>
            <a:ext cx="8229600" cy="1143000"/>
          </a:xfrm>
        </p:spPr>
        <p:txBody>
          <a:bodyPr/>
          <a:lstStyle/>
          <a:p>
            <a:pPr algn="l" eaLnBrk="1" hangingPunct="1"/>
            <a:r>
              <a:rPr lang="en-US" b="1" dirty="0" smtClean="0"/>
              <a:t>Making One’s Own Decisions</a:t>
            </a:r>
          </a:p>
        </p:txBody>
      </p:sp>
      <p:sp>
        <p:nvSpPr>
          <p:cNvPr id="3" name="Content Placeholder 2"/>
          <p:cNvSpPr>
            <a:spLocks noGrp="1"/>
          </p:cNvSpPr>
          <p:nvPr>
            <p:ph idx="1"/>
          </p:nvPr>
        </p:nvSpPr>
        <p:spPr>
          <a:xfrm>
            <a:off x="457200" y="1371600"/>
            <a:ext cx="8229600" cy="3992563"/>
          </a:xfrm>
        </p:spPr>
        <p:txBody>
          <a:bodyPr/>
          <a:lstStyle/>
          <a:p>
            <a:pPr marL="0" indent="0" eaLnBrk="1" hangingPunct="1">
              <a:buNone/>
            </a:pPr>
            <a:r>
              <a:rPr lang="en-US" b="1" dirty="0" smtClean="0">
                <a:latin typeface="Arial" pitchFamily="34" charset="0"/>
                <a:cs typeface="Arial" pitchFamily="34" charset="0"/>
              </a:rPr>
              <a:t>Through the use of</a:t>
            </a:r>
            <a:r>
              <a:rPr lang="en-US" b="1" dirty="0" smtClean="0">
                <a:latin typeface="Arial" pitchFamily="34" charset="0"/>
                <a:cs typeface="Arial" pitchFamily="34" charset="0"/>
              </a:rPr>
              <a:t>:</a:t>
            </a:r>
          </a:p>
          <a:p>
            <a:pPr marL="0" indent="0" eaLnBrk="1" hangingPunct="1">
              <a:buNone/>
            </a:pPr>
            <a:endParaRPr lang="en-US" sz="800" b="1" dirty="0" smtClean="0">
              <a:latin typeface="Arial" pitchFamily="34" charset="0"/>
              <a:cs typeface="Arial" pitchFamily="34" charset="0"/>
            </a:endParaRPr>
          </a:p>
          <a:p>
            <a:pPr eaLnBrk="1" hangingPunct="1">
              <a:buFont typeface="Arial" pitchFamily="34" charset="0"/>
              <a:buChar char="•"/>
            </a:pPr>
            <a:r>
              <a:rPr lang="en-US" b="1" dirty="0" smtClean="0">
                <a:latin typeface="Arial" pitchFamily="34" charset="0"/>
                <a:cs typeface="Arial" pitchFamily="34" charset="0"/>
              </a:rPr>
              <a:t>Transportation</a:t>
            </a:r>
          </a:p>
          <a:p>
            <a:pPr marL="0" indent="0" eaLnBrk="1" hangingPunct="1">
              <a:buNone/>
            </a:pPr>
            <a:endParaRPr lang="en-US" sz="800" b="1" dirty="0">
              <a:latin typeface="Arial" pitchFamily="34" charset="0"/>
              <a:cs typeface="Arial" pitchFamily="34" charset="0"/>
            </a:endParaRPr>
          </a:p>
          <a:p>
            <a:pPr eaLnBrk="1" hangingPunct="1">
              <a:buFont typeface="Arial" pitchFamily="34" charset="0"/>
              <a:buChar char="•"/>
            </a:pPr>
            <a:r>
              <a:rPr lang="en-US" b="1" dirty="0" smtClean="0">
                <a:latin typeface="Arial" pitchFamily="34" charset="0"/>
                <a:cs typeface="Arial" pitchFamily="34" charset="0"/>
              </a:rPr>
              <a:t>Interpreters</a:t>
            </a:r>
          </a:p>
          <a:p>
            <a:pPr marL="0" indent="0" eaLnBrk="1" hangingPunct="1">
              <a:buNone/>
            </a:pPr>
            <a:endParaRPr lang="en-US" sz="800" b="1" dirty="0">
              <a:latin typeface="Arial" pitchFamily="34" charset="0"/>
              <a:cs typeface="Arial" pitchFamily="34" charset="0"/>
            </a:endParaRPr>
          </a:p>
          <a:p>
            <a:pPr eaLnBrk="1" hangingPunct="1">
              <a:buFont typeface="Arial" pitchFamily="34" charset="0"/>
              <a:buChar char="•"/>
            </a:pPr>
            <a:r>
              <a:rPr lang="en-US" b="1" dirty="0" smtClean="0">
                <a:latin typeface="Arial" pitchFamily="34" charset="0"/>
                <a:cs typeface="Arial" pitchFamily="34" charset="0"/>
              </a:rPr>
              <a:t>VRS &amp; Communication Facilitators (CF)</a:t>
            </a:r>
          </a:p>
          <a:p>
            <a:pPr marL="0" indent="0" eaLnBrk="1" hangingPunct="1">
              <a:buNone/>
            </a:pPr>
            <a:endParaRPr lang="en-US" sz="800" b="1" dirty="0" smtClean="0">
              <a:latin typeface="Arial" pitchFamily="34" charset="0"/>
              <a:cs typeface="Arial" pitchFamily="34" charset="0"/>
            </a:endParaRPr>
          </a:p>
          <a:p>
            <a:pPr eaLnBrk="1" hangingPunct="1">
              <a:buFont typeface="Arial" pitchFamily="34" charset="0"/>
              <a:buChar char="•"/>
            </a:pPr>
            <a:r>
              <a:rPr lang="en-US" b="1" dirty="0" smtClean="0">
                <a:latin typeface="Arial" pitchFamily="34" charset="0"/>
                <a:cs typeface="Arial" pitchFamily="34" charset="0"/>
              </a:rPr>
              <a:t>Support Service Providers (SSPs)</a:t>
            </a:r>
          </a:p>
          <a:p>
            <a:pPr marL="0" indent="0" eaLnBrk="1" hangingPunct="1">
              <a:buNone/>
            </a:pPr>
            <a:endParaRPr lang="en-US" sz="800" b="1" dirty="0" smtClean="0">
              <a:latin typeface="Arial" pitchFamily="34" charset="0"/>
              <a:cs typeface="Arial" pitchFamily="34" charset="0"/>
            </a:endParaRPr>
          </a:p>
          <a:p>
            <a:pPr eaLnBrk="1" hangingPunct="1">
              <a:buFont typeface="Arial" pitchFamily="34" charset="0"/>
              <a:buChar char="•"/>
            </a:pPr>
            <a:r>
              <a:rPr lang="en-US" b="1" dirty="0" smtClean="0">
                <a:latin typeface="Arial" pitchFamily="34" charset="0"/>
                <a:cs typeface="Arial" pitchFamily="34" charset="0"/>
              </a:rPr>
              <a:t>Technology</a:t>
            </a:r>
          </a:p>
          <a:p>
            <a:pPr marL="0" indent="0" eaLnBrk="1" hangingPunct="1">
              <a:buNone/>
            </a:pPr>
            <a:endParaRPr lang="en-US" sz="800" b="1" dirty="0">
              <a:latin typeface="Arial" pitchFamily="34" charset="0"/>
              <a:cs typeface="Arial" pitchFamily="34" charset="0"/>
            </a:endParaRPr>
          </a:p>
          <a:p>
            <a:pPr eaLnBrk="1" hangingPunct="1">
              <a:buFont typeface="Arial" pitchFamily="34" charset="0"/>
              <a:buChar char="•"/>
            </a:pPr>
            <a:r>
              <a:rPr lang="en-US" b="1" dirty="0" smtClean="0">
                <a:latin typeface="Arial" pitchFamily="34" charset="0"/>
                <a:cs typeface="Arial" pitchFamily="34" charset="0"/>
              </a:rPr>
              <a:t>Jobs </a:t>
            </a:r>
            <a:endParaRPr lang="en-US"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algn="l"/>
            <a:r>
              <a:rPr lang="en-US" b="1" dirty="0" smtClean="0"/>
              <a:t>By Fabric Artist </a:t>
            </a:r>
            <a:r>
              <a:rPr lang="en-US" b="1" dirty="0" err="1" smtClean="0"/>
              <a:t>aj</a:t>
            </a:r>
            <a:r>
              <a:rPr lang="en-US" b="1" dirty="0" smtClean="0"/>
              <a:t> </a:t>
            </a:r>
            <a:r>
              <a:rPr lang="en-US" b="1" dirty="0" err="1" smtClean="0"/>
              <a:t>granda</a:t>
            </a:r>
            <a:endParaRPr lang="en-US" b="1" dirty="0" smtClean="0"/>
          </a:p>
        </p:txBody>
      </p:sp>
      <p:pic>
        <p:nvPicPr>
          <p:cNvPr id="39939" name="Picture 2" descr="IMG_2802.JPG"/>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40080" y="1409700"/>
            <a:ext cx="6654800" cy="4991100"/>
          </a:xfrm>
          <a:prstGeom prst="rect">
            <a:avLst/>
          </a:prstGeom>
          <a:solidFill>
            <a:srgbClr val="FFFFFF">
              <a:shade val="85000"/>
            </a:srgbClr>
          </a:solidFill>
          <a:ln w="76200">
            <a:solidFill>
              <a:schemeClr val="tx2"/>
            </a:solidFill>
            <a:miter lim="800000"/>
            <a:headEnd/>
            <a:tailEnd/>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3"/>
          <p:cNvSpPr>
            <a:spLocks noGrp="1"/>
          </p:cNvSpPr>
          <p:nvPr>
            <p:ph type="title"/>
          </p:nvPr>
        </p:nvSpPr>
        <p:spPr>
          <a:xfrm>
            <a:off x="457200" y="2286000"/>
            <a:ext cx="8229600" cy="1143000"/>
          </a:xfrm>
        </p:spPr>
        <p:txBody>
          <a:bodyPr/>
          <a:lstStyle/>
          <a:p>
            <a:pPr algn="l" eaLnBrk="1" hangingPunct="1"/>
            <a:r>
              <a:rPr lang="en-US" sz="5400" b="1" dirty="0" smtClean="0"/>
              <a:t>AUTONOMY &amp; A SUPPORT SYSTEM</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algn="l" eaLnBrk="1" hangingPunct="1"/>
            <a:r>
              <a:rPr lang="en-US" b="1" dirty="0" smtClean="0"/>
              <a:t>Today</a:t>
            </a:r>
          </a:p>
        </p:txBody>
      </p:sp>
      <p:sp>
        <p:nvSpPr>
          <p:cNvPr id="41987" name="Content Placeholder 2"/>
          <p:cNvSpPr>
            <a:spLocks noGrp="1"/>
          </p:cNvSpPr>
          <p:nvPr>
            <p:ph idx="1"/>
          </p:nvPr>
        </p:nvSpPr>
        <p:spPr>
          <a:xfrm>
            <a:off x="457200" y="1371600"/>
            <a:ext cx="8686800" cy="4678363"/>
          </a:xfrm>
        </p:spPr>
        <p:txBody>
          <a:bodyPr/>
          <a:lstStyle/>
          <a:p>
            <a:pPr eaLnBrk="1" hangingPunct="1"/>
            <a:r>
              <a:rPr lang="en-US" sz="3100" b="1" dirty="0" smtClean="0">
                <a:latin typeface="Arial" pitchFamily="34" charset="0"/>
                <a:cs typeface="Arial" pitchFamily="34" charset="0"/>
              </a:rPr>
              <a:t>While there are DB people with Ph.D. degrees,</a:t>
            </a:r>
            <a:r>
              <a:rPr lang="en-US" sz="2400" b="1" dirty="0" smtClean="0">
                <a:latin typeface="Arial" pitchFamily="34" charset="0"/>
                <a:cs typeface="Arial" pitchFamily="34" charset="0"/>
              </a:rPr>
              <a:t> </a:t>
            </a:r>
            <a:r>
              <a:rPr lang="en-US" sz="3100" b="1" dirty="0" smtClean="0">
                <a:latin typeface="Arial" pitchFamily="34" charset="0"/>
                <a:cs typeface="Arial" pitchFamily="34" charset="0"/>
              </a:rPr>
              <a:t>and</a:t>
            </a:r>
            <a:r>
              <a:rPr lang="en-US" sz="2400" b="1" dirty="0" smtClean="0">
                <a:latin typeface="Arial" pitchFamily="34" charset="0"/>
                <a:cs typeface="Arial" pitchFamily="34" charset="0"/>
              </a:rPr>
              <a:t> </a:t>
            </a:r>
            <a:r>
              <a:rPr lang="en-US" sz="3100" b="1" dirty="0" smtClean="0">
                <a:latin typeface="Arial" pitchFamily="34" charset="0"/>
                <a:cs typeface="Arial" pitchFamily="34" charset="0"/>
              </a:rPr>
              <a:t>some</a:t>
            </a:r>
            <a:r>
              <a:rPr lang="en-US" sz="2400" b="1" dirty="0" smtClean="0">
                <a:latin typeface="Arial" pitchFamily="34" charset="0"/>
                <a:cs typeface="Arial" pitchFamily="34" charset="0"/>
              </a:rPr>
              <a:t> </a:t>
            </a:r>
            <a:r>
              <a:rPr lang="en-US" sz="3100" b="1" dirty="0" smtClean="0">
                <a:latin typeface="Arial" pitchFamily="34" charset="0"/>
                <a:cs typeface="Arial" pitchFamily="34" charset="0"/>
              </a:rPr>
              <a:t>who</a:t>
            </a:r>
            <a:r>
              <a:rPr lang="en-US" sz="2400" b="1" dirty="0" smtClean="0">
                <a:latin typeface="Arial" pitchFamily="34" charset="0"/>
                <a:cs typeface="Arial" pitchFamily="34" charset="0"/>
              </a:rPr>
              <a:t> </a:t>
            </a:r>
            <a:r>
              <a:rPr lang="en-US" sz="3100" b="1" dirty="0" smtClean="0">
                <a:latin typeface="Arial" pitchFamily="34" charset="0"/>
                <a:cs typeface="Arial" pitchFamily="34" charset="0"/>
              </a:rPr>
              <a:t>are</a:t>
            </a:r>
            <a:r>
              <a:rPr lang="en-US" sz="2400" b="1" dirty="0" smtClean="0">
                <a:latin typeface="Arial" pitchFamily="34" charset="0"/>
                <a:cs typeface="Arial" pitchFamily="34" charset="0"/>
              </a:rPr>
              <a:t> </a:t>
            </a:r>
            <a:r>
              <a:rPr lang="en-US" sz="3100" b="1" dirty="0" smtClean="0">
                <a:latin typeface="Arial" pitchFamily="34" charset="0"/>
                <a:cs typeface="Arial" pitchFamily="34" charset="0"/>
              </a:rPr>
              <a:t>artists,</a:t>
            </a:r>
            <a:r>
              <a:rPr lang="en-US" sz="2400" b="1" dirty="0" smtClean="0">
                <a:latin typeface="Arial" pitchFamily="34" charset="0"/>
                <a:cs typeface="Arial" pitchFamily="34" charset="0"/>
              </a:rPr>
              <a:t> </a:t>
            </a:r>
            <a:r>
              <a:rPr lang="en-US" sz="3100" b="1" dirty="0" smtClean="0">
                <a:latin typeface="Arial" pitchFamily="34" charset="0"/>
                <a:cs typeface="Arial" pitchFamily="34" charset="0"/>
              </a:rPr>
              <a:t>teachers and administrators employed in their fields, these DB people are the exception.</a:t>
            </a:r>
          </a:p>
          <a:p>
            <a:pPr marL="0" indent="0" eaLnBrk="1" hangingPunct="1">
              <a:buNone/>
            </a:pPr>
            <a:endParaRPr lang="en-US" sz="800" b="1" dirty="0" smtClean="0">
              <a:latin typeface="Arial" pitchFamily="34" charset="0"/>
              <a:cs typeface="Arial" pitchFamily="34" charset="0"/>
            </a:endParaRPr>
          </a:p>
          <a:p>
            <a:pPr eaLnBrk="1" hangingPunct="1"/>
            <a:r>
              <a:rPr lang="en-US" sz="3100" b="1" dirty="0" smtClean="0">
                <a:latin typeface="Arial" pitchFamily="34" charset="0"/>
                <a:cs typeface="Arial" pitchFamily="34" charset="0"/>
              </a:rPr>
              <a:t>Most DB people are employed in menial jobs, and depend on family members for help and support.</a:t>
            </a:r>
          </a:p>
          <a:p>
            <a:pPr marL="0" indent="0" eaLnBrk="1" hangingPunct="1">
              <a:buNone/>
            </a:pPr>
            <a:endParaRPr lang="en-US" sz="800" b="1" dirty="0" smtClean="0">
              <a:latin typeface="Arial" pitchFamily="34" charset="0"/>
              <a:cs typeface="Arial" pitchFamily="34" charset="0"/>
            </a:endParaRPr>
          </a:p>
          <a:p>
            <a:pPr eaLnBrk="1" hangingPunct="1"/>
            <a:r>
              <a:rPr lang="en-US" sz="3100" b="1" dirty="0" smtClean="0">
                <a:latin typeface="Arial" pitchFamily="34" charset="0"/>
                <a:cs typeface="Arial" pitchFamily="34" charset="0"/>
              </a:rPr>
              <a:t>Some live alone; they have access to food and shelter but are extremely isolated.</a:t>
            </a:r>
          </a:p>
          <a:p>
            <a:pPr eaLnBrk="1" hangingPunct="1"/>
            <a:endParaRPr lang="en-US" sz="31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algn="l" eaLnBrk="1" hangingPunct="1"/>
            <a:r>
              <a:rPr lang="en-US" b="1" dirty="0" smtClean="0"/>
              <a:t>Challenge</a:t>
            </a:r>
          </a:p>
        </p:txBody>
      </p:sp>
      <p:sp>
        <p:nvSpPr>
          <p:cNvPr id="43011" name="Content Placeholder 2"/>
          <p:cNvSpPr>
            <a:spLocks noGrp="1"/>
          </p:cNvSpPr>
          <p:nvPr>
            <p:ph idx="1"/>
          </p:nvPr>
        </p:nvSpPr>
        <p:spPr>
          <a:xfrm>
            <a:off x="457200" y="1371600"/>
            <a:ext cx="8229600" cy="4525963"/>
          </a:xfrm>
        </p:spPr>
        <p:txBody>
          <a:bodyPr/>
          <a:lstStyle/>
          <a:p>
            <a:pPr eaLnBrk="1" hangingPunct="1"/>
            <a:r>
              <a:rPr lang="en-US" b="1" dirty="0" smtClean="0">
                <a:latin typeface="Arial" pitchFamily="34" charset="0"/>
                <a:cs typeface="Arial" pitchFamily="34" charset="0"/>
              </a:rPr>
              <a:t>When a DB person is severely isolated, they may lack the knowledge and energy to change things. </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No one can make these changes alone.</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Hearing-Sighted people often feel overwhelmed and frustrated at trying to help and sometimes end up blaming the DB person.</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algn="l" eaLnBrk="1" hangingPunct="1"/>
            <a:r>
              <a:rPr lang="en-US" b="1" dirty="0" smtClean="0"/>
              <a:t>Begin</a:t>
            </a:r>
          </a:p>
        </p:txBody>
      </p:sp>
      <p:sp>
        <p:nvSpPr>
          <p:cNvPr id="44035" name="Content Placeholder 2"/>
          <p:cNvSpPr>
            <a:spLocks noGrp="1"/>
          </p:cNvSpPr>
          <p:nvPr>
            <p:ph idx="1"/>
          </p:nvPr>
        </p:nvSpPr>
        <p:spPr>
          <a:xfrm>
            <a:off x="457200" y="1371600"/>
            <a:ext cx="8229600" cy="4525963"/>
          </a:xfrm>
        </p:spPr>
        <p:txBody>
          <a:bodyPr/>
          <a:lstStyle/>
          <a:p>
            <a:pPr eaLnBrk="1" hangingPunct="1"/>
            <a:r>
              <a:rPr lang="en-US" b="1" dirty="0" smtClean="0">
                <a:latin typeface="Arial" pitchFamily="34" charset="0"/>
                <a:cs typeface="Arial" pitchFamily="34" charset="0"/>
              </a:rPr>
              <a:t>There have been many positive changes in the last 30 years.</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Start where you are.  Keep the positive changes coming.</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Respect what you hear from each DB person.</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Work together.</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Don’t give up.</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274638"/>
            <a:ext cx="8686800" cy="1143000"/>
          </a:xfrm>
        </p:spPr>
        <p:txBody>
          <a:bodyPr/>
          <a:lstStyle/>
          <a:p>
            <a:pPr algn="l" eaLnBrk="1" hangingPunct="1"/>
            <a:r>
              <a:rPr lang="en-US" b="1" dirty="0" smtClean="0"/>
              <a:t>Lack of Services = Dependence</a:t>
            </a:r>
          </a:p>
        </p:txBody>
      </p:sp>
      <p:sp>
        <p:nvSpPr>
          <p:cNvPr id="6147" name="Content Placeholder 2"/>
          <p:cNvSpPr>
            <a:spLocks noGrp="1"/>
          </p:cNvSpPr>
          <p:nvPr>
            <p:ph idx="1"/>
          </p:nvPr>
        </p:nvSpPr>
        <p:spPr>
          <a:xfrm>
            <a:off x="457200" y="1371600"/>
            <a:ext cx="8610600" cy="4525963"/>
          </a:xfrm>
        </p:spPr>
        <p:txBody>
          <a:bodyPr/>
          <a:lstStyle/>
          <a:p>
            <a:pPr eaLnBrk="1" hangingPunct="1"/>
            <a:r>
              <a:rPr lang="en-US" b="1" dirty="0" smtClean="0">
                <a:latin typeface="Arial" pitchFamily="34" charset="0"/>
                <a:cs typeface="Arial" pitchFamily="34" charset="0"/>
              </a:rPr>
              <a:t>Dependence develops when access is not available (no interpreters, SSPs, communication facilitators or appropriate transportation and mobility systems).</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There are often not enough teachers of Braille or Orientation &amp; Mobility who specialize in working with DB people.</a:t>
            </a:r>
          </a:p>
          <a:p>
            <a:pPr marL="0" indent="0" eaLnBrk="1" hangingPunct="1">
              <a:buNone/>
            </a:pPr>
            <a:endParaRPr lang="en-US" sz="800" b="1" dirty="0" smtClean="0">
              <a:latin typeface="Arial" pitchFamily="34" charset="0"/>
              <a:cs typeface="Arial" pitchFamily="34" charset="0"/>
            </a:endParaRPr>
          </a:p>
          <a:p>
            <a:pPr eaLnBrk="1" hangingPunct="1"/>
            <a:r>
              <a:rPr lang="en-US" b="1" dirty="0" smtClean="0">
                <a:latin typeface="Arial" pitchFamily="34" charset="0"/>
                <a:cs typeface="Arial" pitchFamily="34" charset="0"/>
              </a:rPr>
              <a:t>Many towns &amp; some cities do not have reliable bus or light rail service.</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algn="l" eaLnBrk="1" hangingPunct="1"/>
            <a:r>
              <a:rPr lang="en-US" b="1" dirty="0" smtClean="0"/>
              <a:t>Catching Up</a:t>
            </a:r>
          </a:p>
        </p:txBody>
      </p:sp>
      <p:sp>
        <p:nvSpPr>
          <p:cNvPr id="34819" name="Content Placeholder 2"/>
          <p:cNvSpPr>
            <a:spLocks noGrp="1"/>
          </p:cNvSpPr>
          <p:nvPr>
            <p:ph idx="1"/>
          </p:nvPr>
        </p:nvSpPr>
        <p:spPr>
          <a:xfrm>
            <a:off x="457200" y="1371600"/>
            <a:ext cx="8534400" cy="4525963"/>
          </a:xfrm>
        </p:spPr>
        <p:txBody>
          <a:bodyPr rtlCol="0">
            <a:noAutofit/>
          </a:bodyPr>
          <a:lstStyle/>
          <a:p>
            <a:pPr eaLnBrk="1" fontAlgn="auto" hangingPunct="1">
              <a:spcAft>
                <a:spcPts val="0"/>
              </a:spcAft>
              <a:buFont typeface="Arial" pitchFamily="34" charset="0"/>
              <a:buChar char="•"/>
              <a:defRPr/>
            </a:pPr>
            <a:r>
              <a:rPr lang="en-US" b="1" dirty="0" smtClean="0">
                <a:latin typeface="Arial" pitchFamily="34" charset="0"/>
                <a:cs typeface="Arial" pitchFamily="34" charset="0"/>
              </a:rPr>
              <a:t>Some</a:t>
            </a:r>
            <a:r>
              <a:rPr lang="en-US" sz="1400" b="1" dirty="0" smtClean="0">
                <a:latin typeface="Arial" pitchFamily="34" charset="0"/>
                <a:cs typeface="Arial" pitchFamily="34" charset="0"/>
              </a:rPr>
              <a:t> </a:t>
            </a:r>
            <a:r>
              <a:rPr lang="en-US" b="1" dirty="0" smtClean="0">
                <a:latin typeface="Arial" pitchFamily="34" charset="0"/>
                <a:cs typeface="Arial" pitchFamily="34" charset="0"/>
              </a:rPr>
              <a:t>deaf-blind</a:t>
            </a:r>
            <a:r>
              <a:rPr lang="en-US" sz="1400" b="1" dirty="0" smtClean="0">
                <a:latin typeface="Arial" pitchFamily="34" charset="0"/>
                <a:cs typeface="Arial" pitchFamily="34" charset="0"/>
              </a:rPr>
              <a:t> </a:t>
            </a:r>
            <a:r>
              <a:rPr lang="en-US" b="1" dirty="0" smtClean="0">
                <a:latin typeface="Arial" pitchFamily="34" charset="0"/>
                <a:cs typeface="Arial" pitchFamily="34" charset="0"/>
              </a:rPr>
              <a:t>people</a:t>
            </a:r>
            <a:r>
              <a:rPr lang="en-US" sz="1400" b="1" dirty="0" smtClean="0">
                <a:latin typeface="Arial" pitchFamily="34" charset="0"/>
                <a:cs typeface="Arial" pitchFamily="34" charset="0"/>
              </a:rPr>
              <a:t> </a:t>
            </a:r>
            <a:r>
              <a:rPr lang="en-US" b="1" dirty="0" smtClean="0">
                <a:latin typeface="Arial" pitchFamily="34" charset="0"/>
                <a:cs typeface="Arial" pitchFamily="34" charset="0"/>
              </a:rPr>
              <a:t>have</a:t>
            </a:r>
            <a:r>
              <a:rPr lang="en-US" sz="1400" b="1" dirty="0" smtClean="0">
                <a:latin typeface="Arial" pitchFamily="34" charset="0"/>
                <a:cs typeface="Arial" pitchFamily="34" charset="0"/>
              </a:rPr>
              <a:t> </a:t>
            </a:r>
            <a:r>
              <a:rPr lang="en-US" b="1" dirty="0" smtClean="0">
                <a:latin typeface="Arial" pitchFamily="34" charset="0"/>
                <a:cs typeface="Arial" pitchFamily="34" charset="0"/>
              </a:rPr>
              <a:t>been</a:t>
            </a:r>
            <a:r>
              <a:rPr lang="en-US" sz="1400" b="1" dirty="0" smtClean="0">
                <a:latin typeface="Arial" pitchFamily="34" charset="0"/>
                <a:cs typeface="Arial" pitchFamily="34" charset="0"/>
              </a:rPr>
              <a:t> </a:t>
            </a:r>
            <a:r>
              <a:rPr lang="en-US" b="1" dirty="0" smtClean="0">
                <a:latin typeface="Arial" pitchFamily="34" charset="0"/>
                <a:cs typeface="Arial" pitchFamily="34" charset="0"/>
              </a:rPr>
              <a:t>isolated</a:t>
            </a:r>
            <a:r>
              <a:rPr lang="en-US" sz="1400" b="1" dirty="0" smtClean="0">
                <a:latin typeface="Arial" pitchFamily="34" charset="0"/>
                <a:cs typeface="Arial" pitchFamily="34" charset="0"/>
              </a:rPr>
              <a:t> </a:t>
            </a:r>
            <a:r>
              <a:rPr lang="en-US" b="1" dirty="0" smtClean="0">
                <a:latin typeface="Arial" pitchFamily="34" charset="0"/>
                <a:cs typeface="Arial" pitchFamily="34" charset="0"/>
              </a:rPr>
              <a:t>for</a:t>
            </a:r>
            <a:r>
              <a:rPr lang="en-US" sz="1400" b="1" dirty="0" smtClean="0">
                <a:latin typeface="Arial" pitchFamily="34" charset="0"/>
                <a:cs typeface="Arial" pitchFamily="34" charset="0"/>
              </a:rPr>
              <a:t> </a:t>
            </a:r>
            <a:r>
              <a:rPr lang="en-US" b="1" dirty="0" smtClean="0">
                <a:latin typeface="Arial" pitchFamily="34" charset="0"/>
                <a:cs typeface="Arial" pitchFamily="34" charset="0"/>
              </a:rPr>
              <a:t>many</a:t>
            </a:r>
            <a:r>
              <a:rPr lang="en-US" sz="1400" b="1" dirty="0" smtClean="0">
                <a:latin typeface="Arial" pitchFamily="34" charset="0"/>
                <a:cs typeface="Arial" pitchFamily="34" charset="0"/>
              </a:rPr>
              <a:t> </a:t>
            </a:r>
            <a:r>
              <a:rPr lang="en-US" b="1" dirty="0" smtClean="0">
                <a:latin typeface="Arial" pitchFamily="34" charset="0"/>
                <a:cs typeface="Arial" pitchFamily="34" charset="0"/>
              </a:rPr>
              <a:t>years</a:t>
            </a:r>
            <a:r>
              <a:rPr lang="en-US" sz="1400" b="1" dirty="0" smtClean="0">
                <a:latin typeface="Arial" pitchFamily="34" charset="0"/>
                <a:cs typeface="Arial" pitchFamily="34" charset="0"/>
              </a:rPr>
              <a:t> </a:t>
            </a:r>
            <a:r>
              <a:rPr lang="en-US" b="1" dirty="0" smtClean="0">
                <a:latin typeface="Arial" pitchFamily="34" charset="0"/>
                <a:cs typeface="Arial" pitchFamily="34" charset="0"/>
              </a:rPr>
              <a:t>and</a:t>
            </a:r>
            <a:r>
              <a:rPr lang="en-US" sz="1400" b="1" dirty="0" smtClean="0">
                <a:latin typeface="Arial" pitchFamily="34" charset="0"/>
                <a:cs typeface="Arial" pitchFamily="34" charset="0"/>
              </a:rPr>
              <a:t> </a:t>
            </a:r>
            <a:r>
              <a:rPr lang="en-US" b="1" dirty="0" smtClean="0">
                <a:latin typeface="Arial" pitchFamily="34" charset="0"/>
                <a:cs typeface="Arial" pitchFamily="34" charset="0"/>
              </a:rPr>
              <a:t>will</a:t>
            </a:r>
            <a:r>
              <a:rPr lang="en-US" sz="1400" b="1" dirty="0" smtClean="0">
                <a:latin typeface="Arial" pitchFamily="34" charset="0"/>
                <a:cs typeface="Arial" pitchFamily="34" charset="0"/>
              </a:rPr>
              <a:t> </a:t>
            </a:r>
            <a:r>
              <a:rPr lang="en-US" b="1" dirty="0" smtClean="0">
                <a:latin typeface="Arial" pitchFamily="34" charset="0"/>
                <a:cs typeface="Arial" pitchFamily="34" charset="0"/>
              </a:rPr>
              <a:t>need</a:t>
            </a:r>
            <a:r>
              <a:rPr lang="en-US" sz="1400" b="1" dirty="0" smtClean="0">
                <a:latin typeface="Arial" pitchFamily="34" charset="0"/>
                <a:cs typeface="Arial" pitchFamily="34" charset="0"/>
              </a:rPr>
              <a:t> </a:t>
            </a:r>
            <a:r>
              <a:rPr lang="en-US" b="1" dirty="0" smtClean="0">
                <a:latin typeface="Arial" pitchFamily="34" charset="0"/>
                <a:cs typeface="Arial" pitchFamily="34" charset="0"/>
              </a:rPr>
              <a:t>to</a:t>
            </a:r>
            <a:r>
              <a:rPr lang="en-US" sz="1400" b="1" dirty="0" smtClean="0">
                <a:latin typeface="Arial" pitchFamily="34" charset="0"/>
                <a:cs typeface="Arial" pitchFamily="34" charset="0"/>
              </a:rPr>
              <a:t> </a:t>
            </a:r>
            <a:r>
              <a:rPr lang="en-US" b="1" dirty="0" smtClean="0">
                <a:latin typeface="Arial" pitchFamily="34" charset="0"/>
                <a:cs typeface="Arial" pitchFamily="34" charset="0"/>
              </a:rPr>
              <a:t>catch</a:t>
            </a:r>
            <a:r>
              <a:rPr lang="en-US" sz="1400" b="1" dirty="0" smtClean="0">
                <a:latin typeface="Arial" pitchFamily="34" charset="0"/>
                <a:cs typeface="Arial" pitchFamily="34" charset="0"/>
              </a:rPr>
              <a:t> </a:t>
            </a:r>
            <a:r>
              <a:rPr lang="en-US" b="1" dirty="0" smtClean="0">
                <a:latin typeface="Arial" pitchFamily="34" charset="0"/>
                <a:cs typeface="Arial" pitchFamily="34" charset="0"/>
              </a:rPr>
              <a:t>up</a:t>
            </a:r>
            <a:r>
              <a:rPr lang="en-US" sz="1400" b="1" dirty="0" smtClean="0">
                <a:latin typeface="Arial" pitchFamily="34" charset="0"/>
                <a:cs typeface="Arial" pitchFamily="34" charset="0"/>
              </a:rPr>
              <a:t> </a:t>
            </a:r>
            <a:r>
              <a:rPr lang="en-US" b="1" dirty="0" smtClean="0">
                <a:latin typeface="Arial" pitchFamily="34" charset="0"/>
                <a:cs typeface="Arial" pitchFamily="34" charset="0"/>
              </a:rPr>
              <a:t>on</a:t>
            </a:r>
            <a:r>
              <a:rPr lang="en-US" sz="1400" b="1" dirty="0" smtClean="0">
                <a:latin typeface="Arial" pitchFamily="34" charset="0"/>
                <a:cs typeface="Arial" pitchFamily="34" charset="0"/>
              </a:rPr>
              <a:t> </a:t>
            </a:r>
            <a:r>
              <a:rPr lang="en-US" b="1" dirty="0" smtClean="0">
                <a:latin typeface="Arial" pitchFamily="34" charset="0"/>
                <a:cs typeface="Arial" pitchFamily="34" charset="0"/>
              </a:rPr>
              <a:t>information</a:t>
            </a:r>
            <a:r>
              <a:rPr lang="en-US" sz="1400" b="1" dirty="0" smtClean="0">
                <a:latin typeface="Arial" pitchFamily="34" charset="0"/>
                <a:cs typeface="Arial" pitchFamily="34" charset="0"/>
              </a:rPr>
              <a:t> </a:t>
            </a:r>
            <a:r>
              <a:rPr lang="en-US" b="1" dirty="0" smtClean="0">
                <a:latin typeface="Arial" pitchFamily="34" charset="0"/>
                <a:cs typeface="Arial" pitchFamily="34" charset="0"/>
              </a:rPr>
              <a:t>before</a:t>
            </a:r>
            <a:r>
              <a:rPr lang="en-US" sz="1400" b="1" dirty="0" smtClean="0">
                <a:latin typeface="Arial" pitchFamily="34" charset="0"/>
                <a:cs typeface="Arial" pitchFamily="34" charset="0"/>
              </a:rPr>
              <a:t> </a:t>
            </a:r>
            <a:r>
              <a:rPr lang="en-US" b="1" dirty="0" smtClean="0">
                <a:latin typeface="Arial" pitchFamily="34" charset="0"/>
                <a:cs typeface="Arial" pitchFamily="34" charset="0"/>
              </a:rPr>
              <a:t>they</a:t>
            </a:r>
            <a:r>
              <a:rPr lang="en-US" sz="1400" b="1" dirty="0" smtClean="0">
                <a:latin typeface="Arial" pitchFamily="34" charset="0"/>
                <a:cs typeface="Arial" pitchFamily="34" charset="0"/>
              </a:rPr>
              <a:t> </a:t>
            </a:r>
            <a:r>
              <a:rPr lang="en-US" b="1" dirty="0" smtClean="0">
                <a:latin typeface="Arial" pitchFamily="34" charset="0"/>
                <a:cs typeface="Arial" pitchFamily="34" charset="0"/>
              </a:rPr>
              <a:t>can</a:t>
            </a:r>
            <a:r>
              <a:rPr lang="en-US" sz="1400" b="1" dirty="0" smtClean="0">
                <a:latin typeface="Arial" pitchFamily="34" charset="0"/>
                <a:cs typeface="Arial" pitchFamily="34" charset="0"/>
              </a:rPr>
              <a:t> </a:t>
            </a:r>
            <a:r>
              <a:rPr lang="en-US" b="1" dirty="0" smtClean="0">
                <a:latin typeface="Arial" pitchFamily="34" charset="0"/>
                <a:cs typeface="Arial" pitchFamily="34" charset="0"/>
              </a:rPr>
              <a:t>make</a:t>
            </a:r>
            <a:r>
              <a:rPr lang="en-US" sz="1400" b="1" dirty="0" smtClean="0">
                <a:latin typeface="Arial" pitchFamily="34" charset="0"/>
                <a:cs typeface="Arial" pitchFamily="34" charset="0"/>
              </a:rPr>
              <a:t> </a:t>
            </a:r>
            <a:r>
              <a:rPr lang="en-US" b="1" dirty="0" smtClean="0">
                <a:latin typeface="Arial" pitchFamily="34" charset="0"/>
                <a:cs typeface="Arial" pitchFamily="34" charset="0"/>
              </a:rPr>
              <a:t>choices.</a:t>
            </a:r>
          </a:p>
          <a:p>
            <a:pPr marL="0" indent="0" eaLnBrk="1" fontAlgn="auto" hangingPunct="1">
              <a:spcAft>
                <a:spcPts val="0"/>
              </a:spcAft>
              <a:buNone/>
              <a:defRPr/>
            </a:pPr>
            <a:endParaRPr lang="en-US" sz="800" b="1" dirty="0" smtClean="0">
              <a:latin typeface="Arial" pitchFamily="34" charset="0"/>
              <a:cs typeface="Arial" pitchFamily="34" charset="0"/>
            </a:endParaRPr>
          </a:p>
          <a:p>
            <a:pPr eaLnBrk="1" fontAlgn="auto" hangingPunct="1">
              <a:spcAft>
                <a:spcPts val="0"/>
              </a:spcAft>
              <a:buFont typeface="Arial" pitchFamily="34" charset="0"/>
              <a:buChar char="•"/>
              <a:defRPr/>
            </a:pPr>
            <a:r>
              <a:rPr lang="en-US" b="1" dirty="0" smtClean="0">
                <a:latin typeface="Arial" pitchFamily="34" charset="0"/>
                <a:cs typeface="Arial" pitchFamily="34" charset="0"/>
              </a:rPr>
              <a:t>They may have had to depend on busy family members who did not have time or the skill to provide much information.</a:t>
            </a:r>
          </a:p>
          <a:p>
            <a:pPr marL="0" indent="0" eaLnBrk="1" fontAlgn="auto" hangingPunct="1">
              <a:spcAft>
                <a:spcPts val="0"/>
              </a:spcAft>
              <a:buNone/>
              <a:defRPr/>
            </a:pPr>
            <a:endParaRPr lang="en-US" sz="800" b="1" dirty="0" smtClean="0">
              <a:latin typeface="Arial" pitchFamily="34" charset="0"/>
              <a:cs typeface="Arial" pitchFamily="34" charset="0"/>
            </a:endParaRPr>
          </a:p>
          <a:p>
            <a:pPr eaLnBrk="1" fontAlgn="auto" hangingPunct="1">
              <a:spcAft>
                <a:spcPts val="0"/>
              </a:spcAft>
              <a:buFont typeface="Arial" pitchFamily="34" charset="0"/>
              <a:buChar char="•"/>
              <a:defRPr/>
            </a:pPr>
            <a:r>
              <a:rPr lang="en-US" b="1" dirty="0" smtClean="0">
                <a:latin typeface="Arial" pitchFamily="34" charset="0"/>
                <a:cs typeface="Arial" pitchFamily="34" charset="0"/>
              </a:rPr>
              <a:t>They may thus have developed habits of “going along to get along” and not requesting more information.</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a:xfrm>
            <a:off x="457200" y="2286000"/>
            <a:ext cx="8229600" cy="1143000"/>
          </a:xfrm>
        </p:spPr>
        <p:txBody>
          <a:bodyPr/>
          <a:lstStyle/>
          <a:p>
            <a:pPr algn="l"/>
            <a:r>
              <a:rPr lang="en-US" sz="5400" b="1" dirty="0" smtClean="0"/>
              <a:t>ADVOCACY</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2"/>
          <p:cNvSpPr>
            <a:spLocks noGrp="1"/>
          </p:cNvSpPr>
          <p:nvPr>
            <p:ph type="title"/>
          </p:nvPr>
        </p:nvSpPr>
        <p:spPr/>
        <p:txBody>
          <a:bodyPr/>
          <a:lstStyle/>
          <a:p>
            <a:pPr algn="l"/>
            <a:r>
              <a:rPr lang="en-US" b="1" dirty="0" smtClean="0"/>
              <a:t>Advocacy, Access &amp; Services</a:t>
            </a:r>
          </a:p>
        </p:txBody>
      </p:sp>
      <p:sp>
        <p:nvSpPr>
          <p:cNvPr id="9219" name="Content Placeholder 3"/>
          <p:cNvSpPr>
            <a:spLocks noGrp="1"/>
          </p:cNvSpPr>
          <p:nvPr>
            <p:ph idx="1"/>
          </p:nvPr>
        </p:nvSpPr>
        <p:spPr>
          <a:xfrm>
            <a:off x="457200" y="1371600"/>
            <a:ext cx="8534400" cy="4525963"/>
          </a:xfrm>
        </p:spPr>
        <p:txBody>
          <a:bodyPr/>
          <a:lstStyle/>
          <a:p>
            <a:r>
              <a:rPr lang="en-US" b="1" dirty="0" smtClean="0">
                <a:latin typeface="Arial" pitchFamily="34" charset="0"/>
                <a:cs typeface="Arial" pitchFamily="34" charset="0"/>
              </a:rPr>
              <a:t>Advocacy, access and services create a stable community.  Services without advocacy becomes a stagnant system in which ‘clients’ are ‘served’ but citizens do not participate.  Advocacy without access or services is advocacy without success.</a:t>
            </a:r>
          </a:p>
          <a:p>
            <a:pPr marL="0" indent="0">
              <a:buNone/>
            </a:pPr>
            <a:endParaRPr lang="en-US" sz="800" b="1" dirty="0" smtClean="0">
              <a:latin typeface="Arial" pitchFamily="34" charset="0"/>
              <a:cs typeface="Arial" pitchFamily="34" charset="0"/>
            </a:endParaRPr>
          </a:p>
          <a:p>
            <a:r>
              <a:rPr lang="en-US" b="1" dirty="0" smtClean="0">
                <a:latin typeface="Arial" pitchFamily="34" charset="0"/>
                <a:cs typeface="Arial" pitchFamily="34" charset="0"/>
              </a:rPr>
              <a:t>An important part of access is a support system including communication and transportation  services.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algn="l" eaLnBrk="1" hangingPunct="1"/>
            <a:r>
              <a:rPr lang="en-US" b="1" dirty="0" smtClean="0"/>
              <a:t>Organizations are Key</a:t>
            </a:r>
          </a:p>
        </p:txBody>
      </p:sp>
      <p:sp>
        <p:nvSpPr>
          <p:cNvPr id="38915" name="Content Placeholder 2"/>
          <p:cNvSpPr>
            <a:spLocks noGrp="1"/>
          </p:cNvSpPr>
          <p:nvPr>
            <p:ph idx="1"/>
          </p:nvPr>
        </p:nvSpPr>
        <p:spPr>
          <a:xfrm>
            <a:off x="457200" y="1371600"/>
            <a:ext cx="8610600" cy="4525963"/>
          </a:xfrm>
        </p:spPr>
        <p:txBody>
          <a:bodyPr rtlCol="0">
            <a:noAutofit/>
          </a:bodyPr>
          <a:lstStyle/>
          <a:p>
            <a:pPr marL="0" indent="0" eaLnBrk="1" fontAlgn="auto" hangingPunct="1">
              <a:spcAft>
                <a:spcPts val="0"/>
              </a:spcAft>
              <a:buNone/>
              <a:defRPr/>
            </a:pPr>
            <a:r>
              <a:rPr lang="en-US" b="1" dirty="0" smtClean="0">
                <a:latin typeface="Arial" pitchFamily="34" charset="0"/>
                <a:cs typeface="Arial" pitchFamily="34" charset="0"/>
              </a:rPr>
              <a:t>The American Association of the Deaf-Blind, a national organization of, by and for Deaf-Blind People.  Some states or areas have local organizations, for example</a:t>
            </a:r>
            <a:r>
              <a:rPr lang="en-US" b="1" dirty="0" smtClean="0">
                <a:latin typeface="Arial" pitchFamily="34" charset="0"/>
                <a:cs typeface="Arial" pitchFamily="34" charset="0"/>
              </a:rPr>
              <a:t>:</a:t>
            </a:r>
          </a:p>
          <a:p>
            <a:pPr marL="0" indent="0" eaLnBrk="1" fontAlgn="auto" hangingPunct="1">
              <a:spcAft>
                <a:spcPts val="0"/>
              </a:spcAft>
              <a:buNone/>
              <a:defRPr/>
            </a:pPr>
            <a:endParaRPr lang="en-US" sz="800" b="1" dirty="0" smtClean="0">
              <a:latin typeface="Arial" pitchFamily="34" charset="0"/>
              <a:cs typeface="Arial" pitchFamily="34" charset="0"/>
            </a:endParaRPr>
          </a:p>
          <a:p>
            <a:pPr eaLnBrk="1" fontAlgn="auto" hangingPunct="1">
              <a:spcAft>
                <a:spcPts val="0"/>
              </a:spcAft>
              <a:defRPr/>
            </a:pPr>
            <a:r>
              <a:rPr lang="en-US" sz="3200" b="1" dirty="0" smtClean="0">
                <a:latin typeface="Arial" pitchFamily="34" charset="0"/>
                <a:cs typeface="Arial" pitchFamily="34" charset="0"/>
              </a:rPr>
              <a:t>The Washington State Deaf-Blind Citizens</a:t>
            </a:r>
          </a:p>
          <a:p>
            <a:pPr eaLnBrk="1" fontAlgn="auto" hangingPunct="1">
              <a:spcAft>
                <a:spcPts val="0"/>
              </a:spcAft>
              <a:defRPr/>
            </a:pPr>
            <a:r>
              <a:rPr lang="en-US" sz="3200" b="1" dirty="0" smtClean="0">
                <a:latin typeface="Arial" pitchFamily="34" charset="0"/>
                <a:cs typeface="Arial" pitchFamily="34" charset="0"/>
              </a:rPr>
              <a:t>Minnesota Deaf-Blind Association</a:t>
            </a:r>
          </a:p>
          <a:p>
            <a:pPr eaLnBrk="1" fontAlgn="auto" hangingPunct="1">
              <a:spcAft>
                <a:spcPts val="0"/>
              </a:spcAft>
              <a:defRPr/>
            </a:pPr>
            <a:r>
              <a:rPr lang="en-US" sz="3200" b="1" dirty="0" smtClean="0">
                <a:latin typeface="Arial" pitchFamily="34" charset="0"/>
                <a:cs typeface="Arial" pitchFamily="34" charset="0"/>
              </a:rPr>
              <a:t>Deaf-Blind Association of Connecticut</a:t>
            </a:r>
          </a:p>
          <a:p>
            <a:pPr eaLnBrk="1" fontAlgn="auto" hangingPunct="1">
              <a:spcAft>
                <a:spcPts val="0"/>
              </a:spcAft>
              <a:defRPr/>
            </a:pPr>
            <a:r>
              <a:rPr lang="en-US" sz="3200" b="1" dirty="0" smtClean="0">
                <a:latin typeface="Arial" pitchFamily="34" charset="0"/>
                <a:cs typeface="Arial" pitchFamily="34" charset="0"/>
              </a:rPr>
              <a:t>Metro-Washington Association of the Deaf-Blind </a:t>
            </a:r>
          </a:p>
          <a:p>
            <a:pPr eaLnBrk="1" fontAlgn="auto" hangingPunct="1">
              <a:spcAft>
                <a:spcPts val="0"/>
              </a:spcAft>
              <a:buFont typeface="Arial" pitchFamily="34" charset="0"/>
              <a:buChar char="•"/>
              <a:defRPr/>
            </a:pPr>
            <a:endParaRPr lang="en-US" b="1" dirty="0" smtClean="0">
              <a:latin typeface="Arial" pitchFamily="34" charset="0"/>
              <a:cs typeface="Arial" pitchFamily="34" charset="0"/>
            </a:endParaRPr>
          </a:p>
          <a:p>
            <a:pPr eaLnBrk="1" fontAlgn="auto" hangingPunct="1">
              <a:spcAft>
                <a:spcPts val="0"/>
              </a:spcAft>
              <a:buFont typeface="Arial" pitchFamily="34" charset="0"/>
              <a:buChar char="•"/>
              <a:defRPr/>
            </a:pPr>
            <a:endParaRPr lang="en-US" b="1"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heme1">
  <a:themeElements>
    <a:clrScheme name="Custom 3">
      <a:dk1>
        <a:srgbClr val="002060"/>
      </a:dk1>
      <a:lt1>
        <a:srgbClr val="FFFF00"/>
      </a:lt1>
      <a:dk2>
        <a:srgbClr val="002060"/>
      </a:dk2>
      <a:lt2>
        <a:srgbClr val="FFFF00"/>
      </a:lt2>
      <a:accent1>
        <a:srgbClr val="D8CF1A"/>
      </a:accent1>
      <a:accent2>
        <a:srgbClr val="D8CF1A"/>
      </a:accent2>
      <a:accent3>
        <a:srgbClr val="D8CF1A"/>
      </a:accent3>
      <a:accent4>
        <a:srgbClr val="D8CF1A"/>
      </a:accent4>
      <a:accent5>
        <a:srgbClr val="D8CF1A"/>
      </a:accent5>
      <a:accent6>
        <a:srgbClr val="D8CF1A"/>
      </a:accent6>
      <a:hlink>
        <a:srgbClr val="D8CF1A"/>
      </a:hlink>
      <a:folHlink>
        <a:srgbClr val="D8CF1A"/>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5742</TotalTime>
  <Words>1244</Words>
  <Application>Microsoft Office PowerPoint</Application>
  <PresentationFormat>On-screen Show (4:3)</PresentationFormat>
  <Paragraphs>172</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Theme1</vt:lpstr>
      <vt:lpstr>DB People and Autonomy</vt:lpstr>
      <vt:lpstr>Overview</vt:lpstr>
      <vt:lpstr>Autonomy vs. Independence</vt:lpstr>
      <vt:lpstr>Making One’s Own Decisions</vt:lpstr>
      <vt:lpstr>Lack of Services = Dependence</vt:lpstr>
      <vt:lpstr>Catching Up</vt:lpstr>
      <vt:lpstr>ADVOCACY</vt:lpstr>
      <vt:lpstr>Advocacy, Access &amp; Services</vt:lpstr>
      <vt:lpstr>Organizations are Key</vt:lpstr>
      <vt:lpstr>Organizations</vt:lpstr>
      <vt:lpstr>ACCESS</vt:lpstr>
      <vt:lpstr>Autonomy and Access</vt:lpstr>
      <vt:lpstr>Qualified Interpreters</vt:lpstr>
      <vt:lpstr>Support Service Providers (SSPs)</vt:lpstr>
      <vt:lpstr>Transportation</vt:lpstr>
      <vt:lpstr>Riding the Metro Bus</vt:lpstr>
      <vt:lpstr>Riding the Metro Bus, cont.</vt:lpstr>
      <vt:lpstr>“Bus Kit”</vt:lpstr>
      <vt:lpstr>Equipment &amp; Instruction</vt:lpstr>
      <vt:lpstr>SERVICES</vt:lpstr>
      <vt:lpstr>Services</vt:lpstr>
      <vt:lpstr>Professional Allies</vt:lpstr>
      <vt:lpstr>Case Managers</vt:lpstr>
      <vt:lpstr>Job Placement Specialists</vt:lpstr>
      <vt:lpstr>Advocacy, Access &amp; Services</vt:lpstr>
      <vt:lpstr>Self-Advocacy</vt:lpstr>
      <vt:lpstr>COMMUNITY</vt:lpstr>
      <vt:lpstr>Participating in Community</vt:lpstr>
      <vt:lpstr>Social Group</vt:lpstr>
      <vt:lpstr>Conducting Business</vt:lpstr>
      <vt:lpstr>Attending Camp-Retreats</vt:lpstr>
      <vt:lpstr>Recreation</vt:lpstr>
      <vt:lpstr>Autonomy &amp; Choices</vt:lpstr>
      <vt:lpstr>JOBS</vt:lpstr>
      <vt:lpstr>Jobs</vt:lpstr>
      <vt:lpstr>Jobs, cont.</vt:lpstr>
      <vt:lpstr>Jobs: Blue Collar</vt:lpstr>
      <vt:lpstr>Jobs: Administrative</vt:lpstr>
      <vt:lpstr>Jobs: Professional</vt:lpstr>
      <vt:lpstr>By Fabric Artist aj granda</vt:lpstr>
      <vt:lpstr>AUTONOMY &amp; A SUPPORT SYSTEM</vt:lpstr>
      <vt:lpstr>Today</vt:lpstr>
      <vt:lpstr>Challenge</vt:lpstr>
      <vt:lpstr>Begin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DB people and Autonomy</dc:title>
  <dc:creator>theresa bernadette smith</dc:creator>
  <cp:lastModifiedBy>Vince</cp:lastModifiedBy>
  <cp:revision>44</cp:revision>
  <dcterms:created xsi:type="dcterms:W3CDTF">2011-08-25T19:34:00Z</dcterms:created>
  <dcterms:modified xsi:type="dcterms:W3CDTF">2011-11-28T06:13:51Z</dcterms:modified>
</cp:coreProperties>
</file>