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36" r:id="rId3"/>
    <p:sldId id="290" r:id="rId4"/>
    <p:sldId id="338" r:id="rId5"/>
    <p:sldId id="390" r:id="rId6"/>
    <p:sldId id="267" r:id="rId7"/>
    <p:sldId id="286" r:id="rId8"/>
    <p:sldId id="391" r:id="rId9"/>
    <p:sldId id="394" r:id="rId10"/>
    <p:sldId id="410" r:id="rId11"/>
    <p:sldId id="399" r:id="rId12"/>
    <p:sldId id="395" r:id="rId13"/>
    <p:sldId id="427" r:id="rId14"/>
    <p:sldId id="392" r:id="rId15"/>
    <p:sldId id="393" r:id="rId16"/>
    <p:sldId id="285" r:id="rId17"/>
    <p:sldId id="412" r:id="rId18"/>
    <p:sldId id="413" r:id="rId19"/>
    <p:sldId id="416" r:id="rId20"/>
    <p:sldId id="428" r:id="rId21"/>
    <p:sldId id="396" r:id="rId22"/>
    <p:sldId id="312" r:id="rId23"/>
    <p:sldId id="397" r:id="rId24"/>
    <p:sldId id="339" r:id="rId25"/>
    <p:sldId id="417" r:id="rId26"/>
    <p:sldId id="414" r:id="rId27"/>
    <p:sldId id="415" r:id="rId28"/>
    <p:sldId id="384" r:id="rId29"/>
    <p:sldId id="337" r:id="rId30"/>
    <p:sldId id="418" r:id="rId31"/>
    <p:sldId id="419" r:id="rId32"/>
    <p:sldId id="334" r:id="rId33"/>
    <p:sldId id="331" r:id="rId34"/>
    <p:sldId id="340" r:id="rId35"/>
    <p:sldId id="341" r:id="rId36"/>
    <p:sldId id="332" r:id="rId37"/>
    <p:sldId id="420" r:id="rId38"/>
    <p:sldId id="345" r:id="rId39"/>
    <p:sldId id="315" r:id="rId40"/>
    <p:sldId id="314" r:id="rId41"/>
    <p:sldId id="335" r:id="rId42"/>
    <p:sldId id="403" r:id="rId43"/>
    <p:sldId id="404" r:id="rId44"/>
    <p:sldId id="387" r:id="rId45"/>
    <p:sldId id="409" r:id="rId46"/>
    <p:sldId id="408" r:id="rId47"/>
    <p:sldId id="368" r:id="rId48"/>
    <p:sldId id="381" r:id="rId49"/>
    <p:sldId id="421" r:id="rId50"/>
    <p:sldId id="423" r:id="rId51"/>
    <p:sldId id="424" r:id="rId52"/>
    <p:sldId id="422" r:id="rId53"/>
    <p:sldId id="425" r:id="rId54"/>
    <p:sldId id="426" r:id="rId55"/>
    <p:sldId id="405" r:id="rId56"/>
    <p:sldId id="406" r:id="rId57"/>
    <p:sldId id="429" r:id="rId58"/>
    <p:sldId id="407" r:id="rId59"/>
    <p:sldId id="375" r:id="rId6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sorterViewPr>
    <p:cViewPr>
      <p:scale>
        <a:sx n="60" d="100"/>
        <a:sy n="6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0E9EC5A-45A9-44F3-A5D9-3F31B526BD12}" type="datetimeFigureOut">
              <a:rPr lang="en-US"/>
              <a:pPr>
                <a:defRPr/>
              </a:pPr>
              <a:t>12/17/2011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2570B4A-8B7A-4882-B1BA-74C3751BA9A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3D341A6-BB71-4CFD-A0AE-BF157E118EC8}" type="datetimeFigureOut">
              <a:rPr lang="en-US"/>
              <a:pPr>
                <a:defRPr/>
              </a:pPr>
              <a:t>12/17/2011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EB20EC-6698-403A-B1DF-0ED5FDF557F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9E4324-FA54-4752-AF65-917484611F88}" type="datetimeFigureOut">
              <a:rPr lang="en-US"/>
              <a:pPr>
                <a:defRPr/>
              </a:pPr>
              <a:t>12/17/2011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98BCF32-1C73-4160-A696-5B09E66BCDB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CDAF43E-4301-46D2-82F8-4693CFD7BFF2}" type="datetimeFigureOut">
              <a:rPr lang="en-US"/>
              <a:pPr>
                <a:defRPr/>
              </a:pPr>
              <a:t>12/17/2011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70A92F-AEBF-4A37-955C-F374301C596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162ED0E-B15A-438F-AEBB-38428C0FB31C}" type="datetimeFigureOut">
              <a:rPr lang="en-US"/>
              <a:pPr>
                <a:defRPr/>
              </a:pPr>
              <a:t>12/17/2011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B63D245-8A35-463E-AC8D-FDD22D7D978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9252867-4B9C-4B0E-AA67-928E13909176}" type="datetimeFigureOut">
              <a:rPr lang="en-US"/>
              <a:pPr>
                <a:defRPr/>
              </a:pPr>
              <a:t>12/17/2011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4317251-906A-4B76-8CC2-41B817DB5C2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1631F37-4E48-4452-BB18-7E5FB7ABFD30}" type="datetimeFigureOut">
              <a:rPr lang="en-US"/>
              <a:pPr>
                <a:defRPr/>
              </a:pPr>
              <a:t>12/17/2011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9B3AE13-18DA-472E-8614-42D546B71F8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12FD35B-B459-446D-A656-8059ADE4B5FE}" type="datetimeFigureOut">
              <a:rPr lang="en-US"/>
              <a:pPr>
                <a:defRPr/>
              </a:pPr>
              <a:t>12/17/2011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D189C15-7468-4362-B45B-FDAEB82B6CA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8314558-09F9-4180-AF5C-B45BA95DD030}" type="datetimeFigureOut">
              <a:rPr lang="en-US"/>
              <a:pPr>
                <a:defRPr/>
              </a:pPr>
              <a:t>12/17/2011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825F90E-FA8F-4C1C-9709-CD06F301766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C91F5B8-3B8F-4ED0-B892-21D0CAB8E526}" type="datetimeFigureOut">
              <a:rPr lang="en-US"/>
              <a:pPr>
                <a:defRPr/>
              </a:pPr>
              <a:t>12/17/2011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B3C7165-C3D1-4D48-8524-446DCDF22C5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FAB6D96-878B-4558-8613-A048529DFDB0}" type="datetimeFigureOut">
              <a:rPr lang="en-US"/>
              <a:pPr>
                <a:defRPr/>
              </a:pPr>
              <a:t>12/17/2011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331D77C-9CDB-4C0F-853F-44660C74B8A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FFFFFF"/>
                </a:solidFill>
                <a:ea typeface="ＭＳ Ｐゴシック" charset="-128"/>
              </a:defRPr>
            </a:lvl1pPr>
          </a:lstStyle>
          <a:p>
            <a:pPr>
              <a:defRPr/>
            </a:pPr>
            <a:fld id="{F7C3D89D-A4C3-4CC3-BB8C-ED2B991229B9}" type="datetimeFigureOut">
              <a:rPr lang="en-US"/>
              <a:pPr>
                <a:defRPr/>
              </a:pPr>
              <a:t>12/17/2011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FFFFFF"/>
                </a:solidFill>
                <a:ea typeface="ＭＳ Ｐゴシック" charset="-128"/>
              </a:defRPr>
            </a:lvl1pPr>
          </a:lstStyle>
          <a:p>
            <a:pPr>
              <a:defRPr/>
            </a:pPr>
            <a:fld id="{6ED96A16-672F-48CF-92CD-704DC0FB6E21}"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457200" y="1371600"/>
            <a:ext cx="7772400" cy="1470025"/>
          </a:xfrm>
        </p:spPr>
        <p:txBody>
          <a:bodyPr/>
          <a:lstStyle/>
          <a:p>
            <a:pPr algn="l" eaLnBrk="1" hangingPunct="1"/>
            <a:r>
              <a:rPr lang="en-US" b="1" dirty="0" smtClean="0">
                <a:latin typeface="Arial" pitchFamily="34" charset="0"/>
                <a:ea typeface="ＭＳ Ｐゴシック" pitchFamily="34" charset="-128"/>
                <a:cs typeface="Arial" pitchFamily="34" charset="0"/>
              </a:rPr>
              <a:t>Boundaries:</a:t>
            </a:r>
            <a:br>
              <a:rPr lang="en-US" b="1" dirty="0" smtClean="0">
                <a:latin typeface="Arial" pitchFamily="34" charset="0"/>
                <a:ea typeface="ＭＳ Ｐゴシック" pitchFamily="34" charset="-128"/>
                <a:cs typeface="Arial" pitchFamily="34" charset="0"/>
              </a:rPr>
            </a:br>
            <a:r>
              <a:rPr lang="en-US" b="1" dirty="0" smtClean="0">
                <a:latin typeface="Arial" pitchFamily="34" charset="0"/>
                <a:ea typeface="ＭＳ Ｐゴシック" pitchFamily="34" charset="-128"/>
                <a:cs typeface="Arial" pitchFamily="34" charset="0"/>
              </a:rPr>
              <a:t> Yours, Mine and Ours</a:t>
            </a:r>
          </a:p>
        </p:txBody>
      </p:sp>
      <p:sp>
        <p:nvSpPr>
          <p:cNvPr id="3" name="Subtitle 2"/>
          <p:cNvSpPr>
            <a:spLocks noGrp="1"/>
          </p:cNvSpPr>
          <p:nvPr>
            <p:ph type="subTitle" idx="1"/>
          </p:nvPr>
        </p:nvSpPr>
        <p:spPr>
          <a:xfrm>
            <a:off x="457200" y="2468880"/>
            <a:ext cx="6400800" cy="1752600"/>
          </a:xfrm>
        </p:spPr>
        <p:txBody>
          <a:bodyPr rtlCol="0">
            <a:normAutofit/>
          </a:bodyPr>
          <a:lstStyle/>
          <a:p>
            <a:pPr algn="l" eaLnBrk="1" fontAlgn="auto" hangingPunct="1">
              <a:spcAft>
                <a:spcPts val="0"/>
              </a:spcAft>
              <a:defRPr/>
            </a:pPr>
            <a:endParaRPr lang="en-US" b="1" dirty="0" smtClean="0">
              <a:solidFill>
                <a:schemeClr val="tx1"/>
              </a:solidFill>
              <a:latin typeface="Arial" pitchFamily="34" charset="0"/>
              <a:ea typeface="+mn-ea"/>
              <a:cs typeface="Arial" pitchFamily="34" charset="0"/>
            </a:endParaRPr>
          </a:p>
          <a:p>
            <a:pPr algn="l" eaLnBrk="1" fontAlgn="auto" hangingPunct="1">
              <a:spcAft>
                <a:spcPts val="0"/>
              </a:spcAft>
              <a:defRPr/>
            </a:pPr>
            <a:r>
              <a:rPr lang="en-US" b="1" dirty="0" smtClean="0">
                <a:solidFill>
                  <a:schemeClr val="tx1"/>
                </a:solidFill>
                <a:latin typeface="Arial" pitchFamily="34" charset="0"/>
                <a:ea typeface="+mn-ea"/>
                <a:cs typeface="Arial" pitchFamily="34" charset="0"/>
              </a:rPr>
              <a:t>Chapter 4.2.2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381000"/>
            <a:ext cx="8229600" cy="1036638"/>
          </a:xfrm>
        </p:spPr>
        <p:txBody>
          <a:bodyPr/>
          <a:lstStyle/>
          <a:p>
            <a:pPr algn="l" eaLnBrk="1" hangingPunct="1"/>
            <a:r>
              <a:rPr lang="en-US" b="1" dirty="0" smtClean="0">
                <a:ea typeface="ＭＳ Ｐゴシック" pitchFamily="34" charset="-128"/>
              </a:rPr>
              <a:t>AADB Evolves &amp; SSP Role Emerges</a:t>
            </a:r>
          </a:p>
        </p:txBody>
      </p:sp>
      <p:sp>
        <p:nvSpPr>
          <p:cNvPr id="11267" name="Content Placeholder 2"/>
          <p:cNvSpPr>
            <a:spLocks noGrp="1"/>
          </p:cNvSpPr>
          <p:nvPr>
            <p:ph idx="1"/>
          </p:nvPr>
        </p:nvSpPr>
        <p:spPr>
          <a:xfrm>
            <a:off x="457200" y="1828800"/>
            <a:ext cx="8534400" cy="4297363"/>
          </a:xfrm>
        </p:spPr>
        <p:txBody>
          <a:bodyPr/>
          <a:lstStyle/>
          <a:p>
            <a:pPr eaLnBrk="1" hangingPunct="1"/>
            <a:r>
              <a:rPr lang="en-US" b="1" dirty="0" smtClean="0">
                <a:latin typeface="Arial" pitchFamily="34" charset="0"/>
                <a:ea typeface="ＭＳ Ｐゴシック" pitchFamily="34" charset="-128"/>
                <a:cs typeface="Arial" pitchFamily="34" charset="0"/>
              </a:rPr>
              <a:t>Throughout the 1980</a:t>
            </a:r>
            <a:r>
              <a:rPr lang="en-US" altLang="en-US" b="1" dirty="0" smtClean="0">
                <a:latin typeface="Arial" pitchFamily="34" charset="0"/>
                <a:ea typeface="ＭＳ Ｐゴシック" pitchFamily="34" charset="-128"/>
                <a:cs typeface="Arial" pitchFamily="34" charset="0"/>
              </a:rPr>
              <a:t>’</a:t>
            </a:r>
            <a:r>
              <a:rPr lang="en-US" b="1" dirty="0" smtClean="0">
                <a:latin typeface="Arial" pitchFamily="34" charset="0"/>
                <a:ea typeface="ＭＳ Ｐゴシック" pitchFamily="34" charset="-128"/>
                <a:cs typeface="Arial" pitchFamily="34" charset="0"/>
              </a:rPr>
              <a:t>s the AADB grew in members and organization under the capable leadership of Rod Macdonald.</a:t>
            </a:r>
          </a:p>
          <a:p>
            <a:pPr eaLnBrk="1" hangingPunct="1">
              <a:buNone/>
            </a:pPr>
            <a:endParaRPr lang="en-US" sz="800" b="1" dirty="0" smtClean="0">
              <a:latin typeface="Arial" pitchFamily="34" charset="0"/>
              <a:ea typeface="ＭＳ Ｐゴシック" pitchFamily="34" charset="-128"/>
              <a:cs typeface="Arial" pitchFamily="34" charset="0"/>
            </a:endParaRPr>
          </a:p>
          <a:p>
            <a:pPr eaLnBrk="1" hangingPunct="1"/>
            <a:r>
              <a:rPr lang="en-US" b="1" dirty="0" smtClean="0">
                <a:latin typeface="Arial" pitchFamily="34" charset="0"/>
                <a:ea typeface="ＭＳ Ｐゴシック" pitchFamily="34" charset="-128"/>
                <a:cs typeface="Arial" pitchFamily="34" charset="0"/>
              </a:rPr>
              <a:t>Macdonald coined the term </a:t>
            </a:r>
            <a:r>
              <a:rPr lang="ja-JP" altLang="en-US" b="1" smtClean="0">
                <a:latin typeface="Arial" pitchFamily="34" charset="0"/>
                <a:ea typeface="ＭＳ Ｐゴシック" pitchFamily="34" charset="-128"/>
                <a:cs typeface="Arial" pitchFamily="34" charset="0"/>
              </a:rPr>
              <a:t>‘</a:t>
            </a:r>
            <a:r>
              <a:rPr lang="en-US" altLang="ja-JP" b="1" dirty="0" smtClean="0">
                <a:latin typeface="Arial" pitchFamily="34" charset="0"/>
                <a:ea typeface="ＭＳ Ｐゴシック" pitchFamily="34" charset="-128"/>
                <a:cs typeface="Arial" pitchFamily="34" charset="0"/>
              </a:rPr>
              <a:t>SSP</a:t>
            </a:r>
            <a:r>
              <a:rPr lang="ja-JP" altLang="en-US" b="1" smtClean="0">
                <a:latin typeface="Arial" pitchFamily="34" charset="0"/>
                <a:ea typeface="ＭＳ Ｐゴシック" pitchFamily="34" charset="-128"/>
                <a:cs typeface="Arial" pitchFamily="34" charset="0"/>
              </a:rPr>
              <a:t>’</a:t>
            </a:r>
            <a:r>
              <a:rPr lang="en-US" altLang="ja-JP" b="1" dirty="0" smtClean="0">
                <a:latin typeface="Arial" pitchFamily="34" charset="0"/>
                <a:ea typeface="ＭＳ Ｐゴシック" pitchFamily="34" charset="-128"/>
                <a:cs typeface="Arial" pitchFamily="34" charset="0"/>
              </a:rPr>
              <a:t> and the</a:t>
            </a:r>
            <a:r>
              <a:rPr lang="en-US" altLang="ja-JP" sz="2400" b="1" dirty="0" smtClean="0">
                <a:latin typeface="Arial" pitchFamily="34" charset="0"/>
                <a:ea typeface="ＭＳ Ｐゴシック" pitchFamily="34" charset="-128"/>
                <a:cs typeface="Arial" pitchFamily="34" charset="0"/>
              </a:rPr>
              <a:t> </a:t>
            </a:r>
            <a:r>
              <a:rPr lang="en-US" altLang="ja-JP" b="1" dirty="0" smtClean="0">
                <a:latin typeface="Arial" pitchFamily="34" charset="0"/>
                <a:ea typeface="ＭＳ Ｐゴシック" pitchFamily="34" charset="-128"/>
                <a:cs typeface="Arial" pitchFamily="34" charset="0"/>
              </a:rPr>
              <a:t>role</a:t>
            </a:r>
            <a:r>
              <a:rPr lang="en-US" altLang="ja-JP" sz="2400" b="1" dirty="0" smtClean="0">
                <a:latin typeface="Arial" pitchFamily="34" charset="0"/>
                <a:ea typeface="ＭＳ Ｐゴシック" pitchFamily="34" charset="-128"/>
                <a:cs typeface="Arial" pitchFamily="34" charset="0"/>
              </a:rPr>
              <a:t> </a:t>
            </a:r>
            <a:r>
              <a:rPr lang="en-US" altLang="ja-JP" b="1" dirty="0" smtClean="0">
                <a:latin typeface="Arial" pitchFamily="34" charset="0"/>
                <a:ea typeface="ＭＳ Ｐゴシック" pitchFamily="34" charset="-128"/>
                <a:cs typeface="Arial" pitchFamily="34" charset="0"/>
              </a:rPr>
              <a:t>began</a:t>
            </a:r>
            <a:r>
              <a:rPr lang="en-US" altLang="ja-JP" sz="2400" b="1" dirty="0" smtClean="0">
                <a:latin typeface="Arial" pitchFamily="34" charset="0"/>
                <a:ea typeface="ＭＳ Ｐゴシック" pitchFamily="34" charset="-128"/>
                <a:cs typeface="Arial" pitchFamily="34" charset="0"/>
              </a:rPr>
              <a:t> </a:t>
            </a:r>
            <a:r>
              <a:rPr lang="en-US" altLang="ja-JP" b="1" dirty="0" smtClean="0">
                <a:latin typeface="Arial" pitchFamily="34" charset="0"/>
                <a:ea typeface="ＭＳ Ｐゴシック" pitchFamily="34" charset="-128"/>
                <a:cs typeface="Arial" pitchFamily="34" charset="0"/>
              </a:rPr>
              <a:t>to</a:t>
            </a:r>
            <a:r>
              <a:rPr lang="en-US" altLang="ja-JP" sz="2400" b="1" dirty="0" smtClean="0">
                <a:latin typeface="Arial" pitchFamily="34" charset="0"/>
                <a:ea typeface="ＭＳ Ｐゴシック" pitchFamily="34" charset="-128"/>
                <a:cs typeface="Arial" pitchFamily="34" charset="0"/>
              </a:rPr>
              <a:t> </a:t>
            </a:r>
            <a:r>
              <a:rPr lang="en-US" altLang="ja-JP" b="1" dirty="0" smtClean="0">
                <a:latin typeface="Arial" pitchFamily="34" charset="0"/>
                <a:ea typeface="ＭＳ Ｐゴシック" pitchFamily="34" charset="-128"/>
                <a:cs typeface="Arial" pitchFamily="34" charset="0"/>
              </a:rPr>
              <a:t>emerge.</a:t>
            </a:r>
            <a:r>
              <a:rPr lang="en-US" altLang="ja-JP" sz="2400" b="1" dirty="0" smtClean="0">
                <a:latin typeface="Arial" pitchFamily="34" charset="0"/>
                <a:ea typeface="ＭＳ Ｐゴシック" pitchFamily="34" charset="-128"/>
                <a:cs typeface="Arial" pitchFamily="34" charset="0"/>
              </a:rPr>
              <a:t>  </a:t>
            </a:r>
            <a:r>
              <a:rPr lang="en-US" altLang="ja-JP" b="1" dirty="0" smtClean="0">
                <a:latin typeface="Arial" pitchFamily="34" charset="0"/>
                <a:ea typeface="ＭＳ Ｐゴシック" pitchFamily="34" charset="-128"/>
                <a:cs typeface="Arial" pitchFamily="34" charset="0"/>
              </a:rPr>
              <a:t>Four</a:t>
            </a:r>
            <a:r>
              <a:rPr lang="en-US" altLang="ja-JP" sz="2400" b="1" dirty="0" smtClean="0">
                <a:latin typeface="Arial" pitchFamily="34" charset="0"/>
                <a:ea typeface="ＭＳ Ｐゴシック" pitchFamily="34" charset="-128"/>
                <a:cs typeface="Arial" pitchFamily="34" charset="0"/>
              </a:rPr>
              <a:t> </a:t>
            </a:r>
            <a:r>
              <a:rPr lang="en-US" altLang="ja-JP" b="1" dirty="0" smtClean="0">
                <a:latin typeface="Arial" pitchFamily="34" charset="0"/>
                <a:ea typeface="ＭＳ Ｐゴシック" pitchFamily="34" charset="-128"/>
                <a:cs typeface="Arial" pitchFamily="34" charset="0"/>
              </a:rPr>
              <a:t>categories of people attended the meetings: delegates, SSPs, family members and observers.  </a:t>
            </a:r>
            <a:r>
              <a:rPr lang="ja-JP" altLang="en-US" b="1" smtClean="0">
                <a:latin typeface="Arial" pitchFamily="34" charset="0"/>
                <a:ea typeface="ＭＳ Ｐゴシック" pitchFamily="34" charset="-128"/>
                <a:cs typeface="Arial" pitchFamily="34" charset="0"/>
              </a:rPr>
              <a:t>‘</a:t>
            </a:r>
            <a:r>
              <a:rPr lang="en-US" altLang="ja-JP" b="1" dirty="0" smtClean="0">
                <a:latin typeface="Arial" pitchFamily="34" charset="0"/>
                <a:ea typeface="ＭＳ Ｐゴシック" pitchFamily="34" charset="-128"/>
                <a:cs typeface="Arial" pitchFamily="34" charset="0"/>
              </a:rPr>
              <a:t>SSP</a:t>
            </a:r>
            <a:r>
              <a:rPr lang="ja-JP" altLang="en-US" b="1" smtClean="0">
                <a:latin typeface="Arial" pitchFamily="34" charset="0"/>
                <a:ea typeface="ＭＳ Ｐゴシック" pitchFamily="34" charset="-128"/>
                <a:cs typeface="Arial" pitchFamily="34" charset="0"/>
              </a:rPr>
              <a:t>’</a:t>
            </a:r>
            <a:r>
              <a:rPr lang="en-US" altLang="ja-JP" b="1" dirty="0" smtClean="0">
                <a:latin typeface="Arial" pitchFamily="34" charset="0"/>
                <a:ea typeface="ＭＳ Ｐゴシック" pitchFamily="34" charset="-128"/>
                <a:cs typeface="Arial" pitchFamily="34" charset="0"/>
              </a:rPr>
              <a:t> was a working role.</a:t>
            </a:r>
            <a:endParaRPr lang="en-US" b="1" dirty="0" smtClean="0">
              <a:latin typeface="Arial" pitchFamily="34" charset="0"/>
              <a:ea typeface="ＭＳ Ｐゴシック" pitchFamily="34" charset="-128"/>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lgn="l" eaLnBrk="1" hangingPunct="1"/>
            <a:r>
              <a:rPr lang="en-US" b="1" dirty="0" smtClean="0">
                <a:ea typeface="ＭＳ Ｐゴシック" pitchFamily="34" charset="-128"/>
              </a:rPr>
              <a:t>Camp Retreats</a:t>
            </a:r>
          </a:p>
        </p:txBody>
      </p:sp>
      <p:sp>
        <p:nvSpPr>
          <p:cNvPr id="12291" name="Content Placeholder 2"/>
          <p:cNvSpPr>
            <a:spLocks noGrp="1"/>
          </p:cNvSpPr>
          <p:nvPr>
            <p:ph idx="1"/>
          </p:nvPr>
        </p:nvSpPr>
        <p:spPr>
          <a:xfrm>
            <a:off x="457200" y="1371600"/>
            <a:ext cx="8229600" cy="4525963"/>
          </a:xfrm>
        </p:spPr>
        <p:txBody>
          <a:bodyPr/>
          <a:lstStyle/>
          <a:p>
            <a:pPr eaLnBrk="1" hangingPunct="1"/>
            <a:r>
              <a:rPr lang="en-US" b="1" dirty="0" smtClean="0">
                <a:latin typeface="Arial" pitchFamily="34" charset="0"/>
                <a:ea typeface="ＭＳ Ｐゴシック" pitchFamily="34" charset="-128"/>
                <a:cs typeface="Arial" pitchFamily="34" charset="0"/>
              </a:rPr>
              <a:t>By this time the meetings had moved to college campuses where the costs were still low, and space was plentiful</a:t>
            </a:r>
          </a:p>
          <a:p>
            <a:pPr eaLnBrk="1" hangingPunct="1">
              <a:buNone/>
            </a:pPr>
            <a:endParaRPr lang="en-US" sz="800" b="1" dirty="0" smtClean="0">
              <a:latin typeface="Arial" pitchFamily="34" charset="0"/>
              <a:ea typeface="ＭＳ Ｐゴシック" pitchFamily="34" charset="-128"/>
              <a:cs typeface="Arial" pitchFamily="34" charset="0"/>
            </a:endParaRPr>
          </a:p>
          <a:p>
            <a:pPr eaLnBrk="1" hangingPunct="1"/>
            <a:r>
              <a:rPr lang="en-US" b="1" dirty="0" smtClean="0">
                <a:latin typeface="Arial" pitchFamily="34" charset="0"/>
                <a:ea typeface="ＭＳ Ｐゴシック" pitchFamily="34" charset="-128"/>
                <a:cs typeface="Arial" pitchFamily="34" charset="0"/>
              </a:rPr>
              <a:t>During this same time period, state and local agencies began sponsoring regional camp retreats.  Some borrowed the label SSP for volunteers who came to support DB people.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lgn="l" eaLnBrk="1" hangingPunct="1"/>
            <a:r>
              <a:rPr lang="en-US" b="1" dirty="0" smtClean="0">
                <a:ea typeface="ＭＳ Ｐゴシック" pitchFamily="34" charset="-128"/>
              </a:rPr>
              <a:t>SSP Role Evolves</a:t>
            </a:r>
          </a:p>
        </p:txBody>
      </p:sp>
      <p:sp>
        <p:nvSpPr>
          <p:cNvPr id="13315" name="Content Placeholder 2"/>
          <p:cNvSpPr>
            <a:spLocks noGrp="1"/>
          </p:cNvSpPr>
          <p:nvPr>
            <p:ph idx="1"/>
          </p:nvPr>
        </p:nvSpPr>
        <p:spPr>
          <a:xfrm>
            <a:off x="457200" y="1371600"/>
            <a:ext cx="8686800" cy="4876800"/>
          </a:xfrm>
        </p:spPr>
        <p:txBody>
          <a:bodyPr/>
          <a:lstStyle/>
          <a:p>
            <a:pPr eaLnBrk="1" hangingPunct="1"/>
            <a:r>
              <a:rPr lang="en-US" b="1" dirty="0" smtClean="0">
                <a:latin typeface="Arial" pitchFamily="34" charset="0"/>
                <a:ea typeface="ＭＳ Ｐゴシック" pitchFamily="34" charset="-128"/>
                <a:cs typeface="Arial" pitchFamily="34" charset="0"/>
              </a:rPr>
              <a:t>Today the AADB continues to evolve and grow in sophistication, and with it, the demands put on its SSPs.  </a:t>
            </a:r>
          </a:p>
          <a:p>
            <a:pPr eaLnBrk="1" hangingPunct="1"/>
            <a:endParaRPr lang="en-US" sz="800" b="1" dirty="0" smtClean="0">
              <a:latin typeface="Arial" pitchFamily="34" charset="0"/>
              <a:ea typeface="ＭＳ Ｐゴシック" pitchFamily="34" charset="-128"/>
              <a:cs typeface="Arial" pitchFamily="34" charset="0"/>
            </a:endParaRPr>
          </a:p>
          <a:p>
            <a:pPr eaLnBrk="1" hangingPunct="1"/>
            <a:r>
              <a:rPr lang="en-US" b="1" dirty="0" smtClean="0">
                <a:latin typeface="Arial" pitchFamily="34" charset="0"/>
                <a:ea typeface="ＭＳ Ｐゴシック" pitchFamily="34" charset="-128"/>
                <a:cs typeface="Arial" pitchFamily="34" charset="0"/>
              </a:rPr>
              <a:t>In 2011 SSPs at the AADB were expected to interpret much of the time. </a:t>
            </a:r>
          </a:p>
          <a:p>
            <a:pPr eaLnBrk="1" hangingPunct="1">
              <a:buNone/>
            </a:pPr>
            <a:endParaRPr lang="en-US" b="1" dirty="0" smtClean="0">
              <a:latin typeface="Arial" pitchFamily="34" charset="0"/>
              <a:ea typeface="ＭＳ Ｐゴシック" pitchFamily="34" charset="-128"/>
              <a:cs typeface="Arial" pitchFamily="34" charset="0"/>
            </a:endParaRPr>
          </a:p>
          <a:p>
            <a:pPr eaLnBrk="1" hangingPunct="1">
              <a:buNone/>
            </a:pPr>
            <a:endParaRPr lang="en-US" sz="800" b="1" dirty="0" smtClean="0">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lgn="l" eaLnBrk="1" hangingPunct="1"/>
            <a:r>
              <a:rPr lang="en-US" b="1" dirty="0" smtClean="0">
                <a:ea typeface="ＭＳ Ｐゴシック" pitchFamily="34" charset="-128"/>
              </a:rPr>
              <a:t>SSP Role Evolves, cont.</a:t>
            </a:r>
          </a:p>
        </p:txBody>
      </p:sp>
      <p:sp>
        <p:nvSpPr>
          <p:cNvPr id="13315" name="Content Placeholder 2"/>
          <p:cNvSpPr>
            <a:spLocks noGrp="1"/>
          </p:cNvSpPr>
          <p:nvPr>
            <p:ph idx="1"/>
          </p:nvPr>
        </p:nvSpPr>
        <p:spPr>
          <a:xfrm>
            <a:off x="91440" y="1371600"/>
            <a:ext cx="8686800" cy="4876800"/>
          </a:xfrm>
        </p:spPr>
        <p:txBody>
          <a:bodyPr/>
          <a:lstStyle/>
          <a:p>
            <a:pPr eaLnBrk="1" hangingPunct="1">
              <a:buNone/>
            </a:pPr>
            <a:r>
              <a:rPr lang="en-US" sz="800" b="1" dirty="0" smtClean="0">
                <a:latin typeface="Arial" pitchFamily="34" charset="0"/>
                <a:ea typeface="ＭＳ Ｐゴシック" pitchFamily="34" charset="-128"/>
                <a:cs typeface="Arial" pitchFamily="34" charset="0"/>
              </a:rPr>
              <a:t>	</a:t>
            </a:r>
            <a:r>
              <a:rPr lang="en-US" b="1" dirty="0" smtClean="0">
                <a:latin typeface="Arial" pitchFamily="34" charset="0"/>
                <a:ea typeface="ＭＳ Ｐゴシック" pitchFamily="34" charset="-128"/>
                <a:cs typeface="Arial" pitchFamily="34" charset="0"/>
              </a:rPr>
              <a:t>The next slide shows the front dais where a platform interpreter and personal interpreters for Board members are working during the business part of the meeting.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gn="l" eaLnBrk="1" hangingPunct="1"/>
            <a:r>
              <a:rPr lang="en-US" b="1" dirty="0" smtClean="0">
                <a:ea typeface="ＭＳ Ｐゴシック" pitchFamily="34" charset="-128"/>
              </a:rPr>
              <a:t>AADB 2011</a:t>
            </a:r>
          </a:p>
        </p:txBody>
      </p:sp>
      <p:pic>
        <p:nvPicPr>
          <p:cNvPr id="14339" name="Content Placeholder 5" descr="20110622103941 Laura Thomas interp &amp; crowd_Capture_3.jpg"/>
          <p:cNvPicPr>
            <a:picLocks noGrp="1" noChangeAspect="1"/>
          </p:cNvPicPr>
          <p:nvPr>
            <p:ph idx="1"/>
          </p:nvPr>
        </p:nvPicPr>
        <p:blipFill>
          <a:blip r:embed="rId2" cstate="print"/>
          <a:srcRect l="11182" b="-961"/>
          <a:stretch>
            <a:fillRect/>
          </a:stretch>
        </p:blipFill>
        <p:spPr>
          <a:xfrm>
            <a:off x="457200" y="1447800"/>
            <a:ext cx="7805738" cy="4992688"/>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74638"/>
            <a:ext cx="8229600" cy="1325562"/>
          </a:xfrm>
        </p:spPr>
        <p:txBody>
          <a:bodyPr/>
          <a:lstStyle/>
          <a:p>
            <a:pPr algn="l" eaLnBrk="1" hangingPunct="1"/>
            <a:r>
              <a:rPr lang="en-US" b="1" dirty="0" smtClean="0">
                <a:ea typeface="ＭＳ Ｐゴシック" pitchFamily="34" charset="-128"/>
              </a:rPr>
              <a:t>Meanwhile... Retreats &amp; Local Organizations</a:t>
            </a:r>
          </a:p>
        </p:txBody>
      </p:sp>
      <p:sp>
        <p:nvSpPr>
          <p:cNvPr id="15363" name="Content Placeholder 2"/>
          <p:cNvSpPr>
            <a:spLocks noGrp="1"/>
          </p:cNvSpPr>
          <p:nvPr>
            <p:ph idx="1"/>
          </p:nvPr>
        </p:nvSpPr>
        <p:spPr>
          <a:xfrm>
            <a:off x="457200" y="1828800"/>
            <a:ext cx="8534400" cy="3992563"/>
          </a:xfrm>
        </p:spPr>
        <p:txBody>
          <a:bodyPr/>
          <a:lstStyle/>
          <a:p>
            <a:pPr eaLnBrk="1" hangingPunct="1"/>
            <a:r>
              <a:rPr lang="en-US" b="1" dirty="0" smtClean="0">
                <a:latin typeface="Arial" pitchFamily="34" charset="0"/>
                <a:ea typeface="ＭＳ Ｐゴシック" pitchFamily="34" charset="-128"/>
                <a:cs typeface="Arial" pitchFamily="34" charset="0"/>
              </a:rPr>
              <a:t>Several states have camps or retreats for DB people.  These gatherings vary in terms of scheduled activities, including workshops, social or recreational activities, meetings, sports-like recreation or simply times to chat.</a:t>
            </a:r>
          </a:p>
          <a:p>
            <a:pPr eaLnBrk="1" hangingPunct="1">
              <a:buNone/>
            </a:pPr>
            <a:endParaRPr lang="en-US" sz="800" b="1" dirty="0" smtClean="0">
              <a:latin typeface="Arial" pitchFamily="34" charset="0"/>
              <a:ea typeface="ＭＳ Ｐゴシック" pitchFamily="34" charset="-128"/>
              <a:cs typeface="Arial" pitchFamily="34" charset="0"/>
            </a:endParaRPr>
          </a:p>
          <a:p>
            <a:pPr eaLnBrk="1" hangingPunct="1"/>
            <a:r>
              <a:rPr lang="en-US" b="1" dirty="0" smtClean="0">
                <a:latin typeface="Arial" pitchFamily="34" charset="0"/>
                <a:ea typeface="ＭＳ Ｐゴシック" pitchFamily="34" charset="-128"/>
                <a:cs typeface="Arial" pitchFamily="34" charset="0"/>
              </a:rPr>
              <a:t>These events too mix light interpreting with providing visual information.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74638"/>
            <a:ext cx="8229600" cy="944562"/>
          </a:xfrm>
        </p:spPr>
        <p:txBody>
          <a:bodyPr/>
          <a:lstStyle/>
          <a:p>
            <a:pPr algn="l" eaLnBrk="1" hangingPunct="1"/>
            <a:r>
              <a:rPr lang="en-US" b="1" dirty="0" smtClean="0">
                <a:ea typeface="ＭＳ Ｐゴシック" pitchFamily="34" charset="-128"/>
              </a:rPr>
              <a:t>Camp-Retreats</a:t>
            </a:r>
          </a:p>
        </p:txBody>
      </p:sp>
      <p:pic>
        <p:nvPicPr>
          <p:cNvPr id="16387" name="Content Placeholder 4" descr="IMG_6239.jpg"/>
          <p:cNvPicPr>
            <a:picLocks noGrp="1" noChangeAspect="1"/>
          </p:cNvPicPr>
          <p:nvPr>
            <p:ph sz="half" idx="4294967295"/>
          </p:nvPr>
        </p:nvPicPr>
        <p:blipFill>
          <a:blip r:embed="rId2" cstate="print"/>
          <a:srcRect b="10577"/>
          <a:stretch>
            <a:fillRect/>
          </a:stretch>
        </p:blipFill>
        <p:spPr>
          <a:xfrm>
            <a:off x="457200" y="2573654"/>
            <a:ext cx="5867400" cy="3933825"/>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7651" name="TextBox 3"/>
          <p:cNvSpPr txBox="1">
            <a:spLocks noChangeArrowheads="1"/>
          </p:cNvSpPr>
          <p:nvPr/>
        </p:nvSpPr>
        <p:spPr bwMode="auto">
          <a:xfrm>
            <a:off x="457201" y="1371600"/>
            <a:ext cx="8382000" cy="1077218"/>
          </a:xfrm>
          <a:prstGeom prst="rect">
            <a:avLst/>
          </a:prstGeom>
          <a:noFill/>
          <a:ln>
            <a:noFill/>
          </a:ln>
          <a:extLst>
            <a:ext uri="{909E8E84-426E-40dd-AFC4-6F175D3DCCD1}"/>
            <a:ext uri="{91240B29-F687-4f45-9708-019B960494DF}"/>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200" b="1" dirty="0" smtClean="0">
                <a:latin typeface="Arial" pitchFamily="34" charset="0"/>
                <a:cs typeface="Arial" pitchFamily="34" charset="0"/>
              </a:rPr>
              <a:t>Interpreting announcements at the annual </a:t>
            </a:r>
            <a:r>
              <a:rPr lang="en-US" sz="3200" b="1" dirty="0" err="1" smtClean="0">
                <a:latin typeface="Arial" pitchFamily="34" charset="0"/>
                <a:cs typeface="Arial" pitchFamily="34" charset="0"/>
              </a:rPr>
              <a:t>Seabeck</a:t>
            </a:r>
            <a:r>
              <a:rPr lang="en-US" sz="3200" b="1" dirty="0" smtClean="0">
                <a:latin typeface="Arial" pitchFamily="34" charset="0"/>
                <a:cs typeface="Arial" pitchFamily="34" charset="0"/>
              </a:rPr>
              <a:t> Retreat.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74638"/>
            <a:ext cx="8229600" cy="1325562"/>
          </a:xfrm>
        </p:spPr>
        <p:txBody>
          <a:bodyPr/>
          <a:lstStyle/>
          <a:p>
            <a:pPr algn="l" eaLnBrk="1" hangingPunct="1"/>
            <a:r>
              <a:rPr lang="en-US" b="1" dirty="0" smtClean="0">
                <a:ea typeface="ＭＳ Ｐゴシック" pitchFamily="34" charset="-128"/>
              </a:rPr>
              <a:t>Here too, the SSP does not </a:t>
            </a:r>
            <a:r>
              <a:rPr lang="ja-JP" altLang="en-US" b="1" smtClean="0">
                <a:ea typeface="ＭＳ Ｐゴシック" pitchFamily="34" charset="-128"/>
              </a:rPr>
              <a:t>‘</a:t>
            </a:r>
            <a:r>
              <a:rPr lang="en-US" altLang="ja-JP" b="1" dirty="0" smtClean="0">
                <a:ea typeface="ＭＳ Ｐゴシック" pitchFamily="34" charset="-128"/>
              </a:rPr>
              <a:t>participate</a:t>
            </a:r>
            <a:r>
              <a:rPr lang="ja-JP" altLang="en-US" b="1" smtClean="0">
                <a:ea typeface="ＭＳ Ｐゴシック" pitchFamily="34" charset="-128"/>
              </a:rPr>
              <a:t>’</a:t>
            </a:r>
            <a:r>
              <a:rPr lang="en-US" altLang="ja-JP" b="1" dirty="0" smtClean="0">
                <a:ea typeface="ＭＳ Ｐゴシック" pitchFamily="34" charset="-128"/>
              </a:rPr>
              <a:t> as such!</a:t>
            </a:r>
            <a:endParaRPr lang="en-US" b="1" dirty="0" smtClean="0">
              <a:ea typeface="ＭＳ Ｐゴシック" pitchFamily="34" charset="-128"/>
            </a:endParaRPr>
          </a:p>
        </p:txBody>
      </p:sp>
      <p:sp>
        <p:nvSpPr>
          <p:cNvPr id="17411" name="Content Placeholder 2"/>
          <p:cNvSpPr>
            <a:spLocks noGrp="1"/>
          </p:cNvSpPr>
          <p:nvPr>
            <p:ph idx="1"/>
          </p:nvPr>
        </p:nvSpPr>
        <p:spPr>
          <a:xfrm>
            <a:off x="457200" y="1905000"/>
            <a:ext cx="8686800" cy="4221163"/>
          </a:xfrm>
        </p:spPr>
        <p:txBody>
          <a:bodyPr/>
          <a:lstStyle/>
          <a:p>
            <a:pPr eaLnBrk="1" hangingPunct="1"/>
            <a:r>
              <a:rPr lang="en-US" b="1" dirty="0" smtClean="0">
                <a:latin typeface="Arial" pitchFamily="34" charset="0"/>
                <a:ea typeface="ＭＳ Ｐゴシック" pitchFamily="34" charset="-128"/>
                <a:cs typeface="Arial" pitchFamily="34" charset="0"/>
              </a:rPr>
              <a:t>It may seem that in casual environments such as camp-retreats or while doing daily errands that the SSP is simply offering a ride, an elbow (as a guide) or being a companion.</a:t>
            </a:r>
          </a:p>
          <a:p>
            <a:pPr eaLnBrk="1" hangingPunct="1"/>
            <a:r>
              <a:rPr lang="en-US" b="1" dirty="0" smtClean="0">
                <a:latin typeface="Arial" pitchFamily="34" charset="0"/>
                <a:ea typeface="ＭＳ Ｐゴシック" pitchFamily="34" charset="-128"/>
                <a:cs typeface="Arial" pitchFamily="34" charset="0"/>
              </a:rPr>
              <a:t>In the next slide we see SSPs and DB people chatting and enjoying an outdoor meal.</a:t>
            </a:r>
          </a:p>
          <a:p>
            <a:pPr eaLnBrk="1" hangingPunct="1"/>
            <a:r>
              <a:rPr lang="en-US" b="1" dirty="0" smtClean="0">
                <a:latin typeface="Arial" pitchFamily="34" charset="0"/>
                <a:ea typeface="ＭＳ Ｐゴシック" pitchFamily="34" charset="-128"/>
                <a:cs typeface="Arial" pitchFamily="34" charset="0"/>
              </a:rPr>
              <a:t>But… these SSPs are on duty.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lgn="l" eaLnBrk="1" hangingPunct="1"/>
            <a:r>
              <a:rPr lang="en-US" b="1" dirty="0" err="1" smtClean="0">
                <a:ea typeface="ＭＳ Ｐゴシック" pitchFamily="34" charset="-128"/>
              </a:rPr>
              <a:t>Seabeck</a:t>
            </a:r>
            <a:r>
              <a:rPr lang="en-US" b="1" dirty="0" smtClean="0">
                <a:ea typeface="ＭＳ Ｐゴシック" pitchFamily="34" charset="-128"/>
              </a:rPr>
              <a:t> Retreat 2011</a:t>
            </a:r>
          </a:p>
        </p:txBody>
      </p:sp>
      <p:pic>
        <p:nvPicPr>
          <p:cNvPr id="18435" name="Content Placeholder 3" descr="IMG_6343.JPG"/>
          <p:cNvPicPr>
            <a:picLocks noGrp="1" noChangeAspect="1"/>
          </p:cNvPicPr>
          <p:nvPr>
            <p:ph idx="1"/>
          </p:nvPr>
        </p:nvPicPr>
        <p:blipFill>
          <a:blip r:embed="rId2" cstate="print"/>
          <a:srcRect l="19582" t="7838" b="6456"/>
          <a:stretch>
            <a:fillRect/>
          </a:stretch>
        </p:blipFill>
        <p:spPr>
          <a:xfrm>
            <a:off x="457200" y="1463040"/>
            <a:ext cx="6294438" cy="5029200"/>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gn="l" eaLnBrk="1" hangingPunct="1"/>
            <a:r>
              <a:rPr lang="en-US" b="1" dirty="0" smtClean="0">
                <a:ea typeface="ＭＳ Ｐゴシック" pitchFamily="34" charset="-128"/>
              </a:rPr>
              <a:t>Day to Day Access</a:t>
            </a:r>
          </a:p>
        </p:txBody>
      </p:sp>
      <p:sp>
        <p:nvSpPr>
          <p:cNvPr id="19459" name="Content Placeholder 2"/>
          <p:cNvSpPr>
            <a:spLocks noGrp="1"/>
          </p:cNvSpPr>
          <p:nvPr>
            <p:ph idx="1"/>
          </p:nvPr>
        </p:nvSpPr>
        <p:spPr>
          <a:xfrm>
            <a:off x="457200" y="1371600"/>
            <a:ext cx="8229600" cy="4800600"/>
          </a:xfrm>
        </p:spPr>
        <p:txBody>
          <a:bodyPr/>
          <a:lstStyle/>
          <a:p>
            <a:pPr eaLnBrk="1" hangingPunct="1"/>
            <a:r>
              <a:rPr lang="en-US" b="1" dirty="0" smtClean="0">
                <a:latin typeface="Arial" pitchFamily="34" charset="0"/>
                <a:ea typeface="ＭＳ Ｐゴシック" pitchFamily="34" charset="-128"/>
                <a:cs typeface="Arial" pitchFamily="34" charset="0"/>
              </a:rPr>
              <a:t>However, DB people need access to informal environments beyond Camp Retreats.  They have daily errands to run, from grocery shopping to getting a haircut to paying bills.</a:t>
            </a:r>
          </a:p>
          <a:p>
            <a:pPr eaLnBrk="1" hangingPunct="1">
              <a:buNone/>
            </a:pPr>
            <a:endParaRPr lang="en-US" sz="800" b="1" dirty="0" smtClean="0">
              <a:latin typeface="Arial" pitchFamily="34" charset="0"/>
              <a:ea typeface="ＭＳ Ｐゴシック" pitchFamily="34" charset="-128"/>
              <a:cs typeface="Arial" pitchFamily="34" charset="0"/>
            </a:endParaRPr>
          </a:p>
          <a:p>
            <a:pPr eaLnBrk="1" hangingPunct="1"/>
            <a:r>
              <a:rPr lang="en-US" b="1" dirty="0" smtClean="0">
                <a:latin typeface="Arial" pitchFamily="34" charset="0"/>
                <a:ea typeface="ＭＳ Ｐゴシック" pitchFamily="34" charset="-128"/>
                <a:cs typeface="Arial" pitchFamily="34" charset="0"/>
              </a:rPr>
              <a:t>Beyond this, DB people have a right to access the wider community through walks in the park to attending community festivals.</a:t>
            </a:r>
          </a:p>
          <a:p>
            <a:pPr eaLnBrk="1" hangingPunct="1">
              <a:buNone/>
            </a:pPr>
            <a:endParaRPr lang="en-US" b="1" dirty="0" smtClean="0">
              <a:latin typeface="Arial" pitchFamily="34" charset="0"/>
              <a:ea typeface="ＭＳ Ｐゴシック" pitchFamily="34" charset="-128"/>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74638"/>
            <a:ext cx="8229600" cy="1249362"/>
          </a:xfrm>
        </p:spPr>
        <p:txBody>
          <a:bodyPr/>
          <a:lstStyle/>
          <a:p>
            <a:pPr algn="l" eaLnBrk="1" hangingPunct="1"/>
            <a:r>
              <a:rPr lang="en-US" b="1" dirty="0" smtClean="0">
                <a:ea typeface="ＭＳ Ｐゴシック" pitchFamily="34" charset="-128"/>
              </a:rPr>
              <a:t>Boundaries Overview</a:t>
            </a:r>
          </a:p>
        </p:txBody>
      </p:sp>
      <p:sp>
        <p:nvSpPr>
          <p:cNvPr id="3075" name="Content Placeholder 2"/>
          <p:cNvSpPr>
            <a:spLocks noGrp="1"/>
          </p:cNvSpPr>
          <p:nvPr>
            <p:ph idx="1"/>
          </p:nvPr>
        </p:nvSpPr>
        <p:spPr>
          <a:xfrm>
            <a:off x="457200" y="1371600"/>
            <a:ext cx="8229600" cy="3992563"/>
          </a:xfrm>
        </p:spPr>
        <p:txBody>
          <a:bodyPr/>
          <a:lstStyle/>
          <a:p>
            <a:pPr eaLnBrk="1" hangingPunct="1"/>
            <a:r>
              <a:rPr lang="en-US" b="1" dirty="0" smtClean="0">
                <a:latin typeface="Arial" pitchFamily="34" charset="0"/>
                <a:ea typeface="ＭＳ Ｐゴシック" pitchFamily="34" charset="-128"/>
                <a:cs typeface="Arial" pitchFamily="34" charset="0"/>
              </a:rPr>
              <a:t>Boundaries are lines not to be crossed without permission.  </a:t>
            </a:r>
          </a:p>
          <a:p>
            <a:pPr eaLnBrk="1" hangingPunct="1">
              <a:buNone/>
            </a:pPr>
            <a:endParaRPr lang="en-US" sz="800" b="1" dirty="0" smtClean="0">
              <a:latin typeface="Arial" pitchFamily="34" charset="0"/>
              <a:ea typeface="ＭＳ Ｐゴシック" pitchFamily="34" charset="-128"/>
              <a:cs typeface="Arial" pitchFamily="34" charset="0"/>
            </a:endParaRPr>
          </a:p>
          <a:p>
            <a:pPr eaLnBrk="1" hangingPunct="1"/>
            <a:r>
              <a:rPr lang="en-US" b="1" dirty="0" smtClean="0">
                <a:latin typeface="Arial" pitchFamily="34" charset="0"/>
                <a:ea typeface="ＭＳ Ｐゴシック" pitchFamily="34" charset="-128"/>
                <a:cs typeface="Arial" pitchFamily="34" charset="0"/>
              </a:rPr>
              <a:t>Role boundaries are negotiated and explicit.  </a:t>
            </a:r>
          </a:p>
          <a:p>
            <a:pPr eaLnBrk="1" hangingPunct="1">
              <a:buNone/>
            </a:pPr>
            <a:endParaRPr lang="en-US" sz="800" b="1" dirty="0" smtClean="0">
              <a:latin typeface="Arial" pitchFamily="34" charset="0"/>
              <a:ea typeface="ＭＳ Ｐゴシック" pitchFamily="34" charset="-128"/>
              <a:cs typeface="Arial" pitchFamily="34" charset="0"/>
            </a:endParaRPr>
          </a:p>
          <a:p>
            <a:pPr eaLnBrk="1" hangingPunct="1"/>
            <a:r>
              <a:rPr lang="en-US" b="1" dirty="0" smtClean="0">
                <a:latin typeface="Arial" pitchFamily="34" charset="0"/>
                <a:ea typeface="ＭＳ Ｐゴシック" pitchFamily="34" charset="-128"/>
                <a:cs typeface="Arial" pitchFamily="34" charset="0"/>
              </a:rPr>
              <a:t>Once negotiated (as in established roles) they remain firm until re-negotiated.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gn="l" eaLnBrk="1" hangingPunct="1"/>
            <a:r>
              <a:rPr lang="en-US" b="1" dirty="0" smtClean="0">
                <a:ea typeface="ＭＳ Ｐゴシック" pitchFamily="34" charset="-128"/>
              </a:rPr>
              <a:t>Day to Day Access, cont.</a:t>
            </a:r>
          </a:p>
        </p:txBody>
      </p:sp>
      <p:sp>
        <p:nvSpPr>
          <p:cNvPr id="19459" name="Content Placeholder 2"/>
          <p:cNvSpPr>
            <a:spLocks noGrp="1"/>
          </p:cNvSpPr>
          <p:nvPr>
            <p:ph idx="1"/>
          </p:nvPr>
        </p:nvSpPr>
        <p:spPr>
          <a:xfrm>
            <a:off x="457200" y="1371600"/>
            <a:ext cx="8229600" cy="4800600"/>
          </a:xfrm>
        </p:spPr>
        <p:txBody>
          <a:bodyPr/>
          <a:lstStyle/>
          <a:p>
            <a:pPr eaLnBrk="1" hangingPunct="1"/>
            <a:r>
              <a:rPr lang="en-US" b="1" dirty="0" smtClean="0">
                <a:latin typeface="Arial" pitchFamily="34" charset="0"/>
                <a:ea typeface="ＭＳ Ｐゴシック" pitchFamily="34" charset="-128"/>
                <a:cs typeface="Arial" pitchFamily="34" charset="0"/>
              </a:rPr>
              <a:t>In the next slide a DB woman is participating in a Walk-a-Thon fundraiser.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Content Placeholder 4" descr="IMG_4765.JPG"/>
          <p:cNvPicPr>
            <a:picLocks noChangeAspect="1"/>
          </p:cNvPicPr>
          <p:nvPr/>
        </p:nvPicPr>
        <p:blipFill>
          <a:blip r:embed="rId2" cstate="print"/>
          <a:srcRect l="30614" r="15109" b="5040"/>
          <a:stretch>
            <a:fillRect/>
          </a:stretch>
        </p:blipFill>
        <p:spPr bwMode="auto">
          <a:xfrm>
            <a:off x="457200" y="548640"/>
            <a:ext cx="4495800" cy="5899150"/>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lgn="l" eaLnBrk="1" hangingPunct="1"/>
            <a:r>
              <a:rPr lang="en-US" b="1" dirty="0" smtClean="0">
                <a:ea typeface="ＭＳ Ｐゴシック" pitchFamily="34" charset="-128"/>
              </a:rPr>
              <a:t>Information about Upcoming Events at the Park</a:t>
            </a:r>
          </a:p>
        </p:txBody>
      </p:sp>
      <p:pic>
        <p:nvPicPr>
          <p:cNvPr id="21507" name="Content Placeholder 4" descr="IMG_4769.JPG"/>
          <p:cNvPicPr>
            <a:picLocks noGrp="1" noChangeAspect="1"/>
          </p:cNvPicPr>
          <p:nvPr>
            <p:ph sz="half" idx="4294967295"/>
          </p:nvPr>
        </p:nvPicPr>
        <p:blipFill>
          <a:blip r:embed="rId2" cstate="print"/>
          <a:srcRect/>
          <a:stretch>
            <a:fillRect/>
          </a:stretch>
        </p:blipFill>
        <p:spPr>
          <a:xfrm>
            <a:off x="457200" y="1752600"/>
            <a:ext cx="6324600" cy="4743450"/>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lgn="l" eaLnBrk="1" hangingPunct="1"/>
            <a:r>
              <a:rPr lang="en-US" b="1" dirty="0" smtClean="0">
                <a:ea typeface="ＭＳ Ｐゴシック" pitchFamily="34" charset="-128"/>
              </a:rPr>
              <a:t>The SSP is Working</a:t>
            </a:r>
          </a:p>
        </p:txBody>
      </p:sp>
      <p:sp>
        <p:nvSpPr>
          <p:cNvPr id="22531" name="Content Placeholder 2"/>
          <p:cNvSpPr>
            <a:spLocks noGrp="1"/>
          </p:cNvSpPr>
          <p:nvPr>
            <p:ph idx="1"/>
          </p:nvPr>
        </p:nvSpPr>
        <p:spPr>
          <a:xfrm>
            <a:off x="457200" y="1371600"/>
            <a:ext cx="8534400" cy="4525963"/>
          </a:xfrm>
        </p:spPr>
        <p:txBody>
          <a:bodyPr/>
          <a:lstStyle/>
          <a:p>
            <a:pPr eaLnBrk="1" hangingPunct="1"/>
            <a:r>
              <a:rPr lang="en-US" b="1" dirty="0" smtClean="0">
                <a:latin typeface="Arial" pitchFamily="34" charset="0"/>
                <a:ea typeface="ＭＳ Ｐゴシック" pitchFamily="34" charset="-128"/>
                <a:cs typeface="Arial" pitchFamily="34" charset="0"/>
              </a:rPr>
              <a:t>It is the DB person</a:t>
            </a:r>
            <a:r>
              <a:rPr lang="en-US" altLang="en-US" b="1" dirty="0" smtClean="0">
                <a:latin typeface="Arial" pitchFamily="34" charset="0"/>
                <a:ea typeface="ＭＳ Ｐゴシック" pitchFamily="34" charset="-128"/>
                <a:cs typeface="Arial" pitchFamily="34" charset="0"/>
              </a:rPr>
              <a:t>’</a:t>
            </a:r>
            <a:r>
              <a:rPr lang="en-US" altLang="ja-JP" b="1" dirty="0" smtClean="0">
                <a:latin typeface="Arial" pitchFamily="34" charset="0"/>
                <a:ea typeface="ＭＳ Ｐゴシック" pitchFamily="34" charset="-128"/>
                <a:cs typeface="Arial" pitchFamily="34" charset="0"/>
              </a:rPr>
              <a:t>s walk.  She decides how long to walk, when to do something different and so on, based on information given to her.</a:t>
            </a:r>
          </a:p>
          <a:p>
            <a:pPr eaLnBrk="1" hangingPunct="1">
              <a:buNone/>
            </a:pPr>
            <a:endParaRPr lang="en-US" altLang="ja-JP" sz="800" b="1" dirty="0" smtClean="0">
              <a:latin typeface="Arial" pitchFamily="34" charset="0"/>
              <a:ea typeface="ＭＳ Ｐゴシック" pitchFamily="34" charset="-128"/>
              <a:cs typeface="Arial" pitchFamily="34" charset="0"/>
            </a:endParaRPr>
          </a:p>
          <a:p>
            <a:pPr eaLnBrk="1" hangingPunct="1"/>
            <a:r>
              <a:rPr lang="en-US" b="1" dirty="0" smtClean="0">
                <a:latin typeface="Arial" pitchFamily="34" charset="0"/>
                <a:ea typeface="ＭＳ Ｐゴシック" pitchFamily="34" charset="-128"/>
                <a:cs typeface="Arial" pitchFamily="34" charset="0"/>
              </a:rPr>
              <a:t>In the next slide, the DB woman has completed her errands and decided to take a break. The SSP describes the space, the customers, and other things of interest as well as what is offered to drink and eat.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gn="l" eaLnBrk="1" hangingPunct="1"/>
            <a:r>
              <a:rPr lang="en-US" b="1" dirty="0" smtClean="0">
                <a:ea typeface="ＭＳ Ｐゴシック" pitchFamily="34" charset="-128"/>
              </a:rPr>
              <a:t>A Break from Errands</a:t>
            </a:r>
          </a:p>
        </p:txBody>
      </p:sp>
      <p:pic>
        <p:nvPicPr>
          <p:cNvPr id="23555" name="Content Placeholder 4" descr="20101201114536_Capture_4.jpg"/>
          <p:cNvPicPr>
            <a:picLocks noGrp="1" noChangeAspect="1"/>
          </p:cNvPicPr>
          <p:nvPr>
            <p:ph sz="half" idx="4294967295"/>
          </p:nvPr>
        </p:nvPicPr>
        <p:blipFill>
          <a:blip r:embed="rId2" cstate="print"/>
          <a:srcRect l="4848" r="3192"/>
          <a:stretch>
            <a:fillRect/>
          </a:stretch>
        </p:blipFill>
        <p:spPr>
          <a:xfrm>
            <a:off x="457200" y="1447800"/>
            <a:ext cx="7735888" cy="4953000"/>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p:cNvSpPr>
            <a:spLocks noGrp="1"/>
          </p:cNvSpPr>
          <p:nvPr>
            <p:ph type="title"/>
          </p:nvPr>
        </p:nvSpPr>
        <p:spPr/>
        <p:txBody>
          <a:bodyPr/>
          <a:lstStyle/>
          <a:p>
            <a:pPr algn="l" eaLnBrk="1" hangingPunct="1"/>
            <a:r>
              <a:rPr lang="en-US" b="1" dirty="0" smtClean="0">
                <a:ea typeface="ＭＳ Ｐゴシック" pitchFamily="34" charset="-128"/>
              </a:rPr>
              <a:t>Interpreters &amp; SSPs </a:t>
            </a:r>
            <a:r>
              <a:rPr lang="en-US" b="1" dirty="0" smtClean="0">
                <a:ea typeface="ＭＳ Ｐゴシック" pitchFamily="34" charset="-128"/>
              </a:rPr>
              <a:t>as </a:t>
            </a:r>
            <a:r>
              <a:rPr lang="en-US" b="1" dirty="0" smtClean="0">
                <a:ea typeface="ＭＳ Ｐゴシック" pitchFamily="34" charset="-128"/>
              </a:rPr>
              <a:t>Part of a Team</a:t>
            </a:r>
          </a:p>
        </p:txBody>
      </p:sp>
      <p:sp>
        <p:nvSpPr>
          <p:cNvPr id="24579" name="Content Placeholder 3"/>
          <p:cNvSpPr>
            <a:spLocks noGrp="1"/>
          </p:cNvSpPr>
          <p:nvPr>
            <p:ph idx="1"/>
          </p:nvPr>
        </p:nvSpPr>
        <p:spPr>
          <a:xfrm>
            <a:off x="457200" y="1600200"/>
            <a:ext cx="8686800" cy="4800600"/>
          </a:xfrm>
        </p:spPr>
        <p:txBody>
          <a:bodyPr/>
          <a:lstStyle/>
          <a:p>
            <a:pPr eaLnBrk="1" hangingPunct="1"/>
            <a:r>
              <a:rPr lang="en-US" b="1" dirty="0" smtClean="0">
                <a:latin typeface="Arial" pitchFamily="34" charset="0"/>
                <a:ea typeface="ＭＳ Ｐゴシック" pitchFamily="34" charset="-128"/>
                <a:cs typeface="Arial" pitchFamily="34" charset="0"/>
              </a:rPr>
              <a:t>As access is provided, DB people become more employable.  </a:t>
            </a:r>
          </a:p>
          <a:p>
            <a:pPr eaLnBrk="1" hangingPunct="1"/>
            <a:r>
              <a:rPr lang="en-US" b="1" dirty="0" smtClean="0">
                <a:latin typeface="Arial" pitchFamily="34" charset="0"/>
                <a:ea typeface="ＭＳ Ｐゴシック" pitchFamily="34" charset="-128"/>
                <a:cs typeface="Arial" pitchFamily="34" charset="0"/>
              </a:rPr>
              <a:t>Interpreters provide interpretation during business/work meetings, while SSPs provide</a:t>
            </a:r>
            <a:r>
              <a:rPr lang="en-US" sz="2000" b="1" dirty="0" smtClean="0">
                <a:latin typeface="Arial" pitchFamily="34" charset="0"/>
                <a:ea typeface="ＭＳ Ｐゴシック" pitchFamily="34" charset="-128"/>
                <a:cs typeface="Arial" pitchFamily="34" charset="0"/>
              </a:rPr>
              <a:t> </a:t>
            </a:r>
            <a:r>
              <a:rPr lang="en-US" b="1" dirty="0" smtClean="0">
                <a:latin typeface="Arial" pitchFamily="34" charset="0"/>
                <a:ea typeface="ＭＳ Ｐゴシック" pitchFamily="34" charset="-128"/>
                <a:cs typeface="Arial" pitchFamily="34" charset="0"/>
              </a:rPr>
              <a:t>access</a:t>
            </a:r>
            <a:r>
              <a:rPr lang="en-US" sz="2000" b="1" dirty="0" smtClean="0">
                <a:latin typeface="Arial" pitchFamily="34" charset="0"/>
                <a:ea typeface="ＭＳ Ｐゴシック" pitchFamily="34" charset="-128"/>
                <a:cs typeface="Arial" pitchFamily="34" charset="0"/>
              </a:rPr>
              <a:t> </a:t>
            </a:r>
            <a:r>
              <a:rPr lang="en-US" b="1" dirty="0" smtClean="0">
                <a:latin typeface="Arial" pitchFamily="34" charset="0"/>
                <a:ea typeface="ＭＳ Ｐゴシック" pitchFamily="34" charset="-128"/>
                <a:cs typeface="Arial" pitchFamily="34" charset="0"/>
              </a:rPr>
              <a:t>to</a:t>
            </a:r>
            <a:r>
              <a:rPr lang="en-US" sz="2000" b="1" dirty="0" smtClean="0">
                <a:latin typeface="Arial" pitchFamily="34" charset="0"/>
                <a:ea typeface="ＭＳ Ｐゴシック" pitchFamily="34" charset="-128"/>
                <a:cs typeface="Arial" pitchFamily="34" charset="0"/>
              </a:rPr>
              <a:t> </a:t>
            </a:r>
            <a:r>
              <a:rPr lang="en-US" b="1" dirty="0" smtClean="0">
                <a:latin typeface="Arial" pitchFamily="34" charset="0"/>
                <a:ea typeface="ＭＳ Ｐゴシック" pitchFamily="34" charset="-128"/>
                <a:cs typeface="Arial" pitchFamily="34" charset="0"/>
              </a:rPr>
              <a:t>the</a:t>
            </a:r>
            <a:r>
              <a:rPr lang="en-US" sz="2000" b="1" dirty="0" smtClean="0">
                <a:latin typeface="Arial" pitchFamily="34" charset="0"/>
                <a:ea typeface="ＭＳ Ｐゴシック" pitchFamily="34" charset="-128"/>
                <a:cs typeface="Arial" pitchFamily="34" charset="0"/>
              </a:rPr>
              <a:t> </a:t>
            </a:r>
            <a:r>
              <a:rPr lang="en-US" b="1" dirty="0" smtClean="0">
                <a:latin typeface="Arial" pitchFamily="34" charset="0"/>
                <a:ea typeface="ＭＳ Ｐゴシック" pitchFamily="34" charset="-128"/>
                <a:cs typeface="Arial" pitchFamily="34" charset="0"/>
              </a:rPr>
              <a:t>informal</a:t>
            </a:r>
            <a:r>
              <a:rPr lang="en-US" sz="2000" dirty="0" smtClean="0">
                <a:latin typeface="Arial" pitchFamily="34" charset="0"/>
                <a:ea typeface="ＭＳ Ｐゴシック" pitchFamily="34" charset="-128"/>
                <a:cs typeface="Arial" pitchFamily="34" charset="0"/>
              </a:rPr>
              <a:t> </a:t>
            </a:r>
            <a:r>
              <a:rPr lang="en-US" b="1" dirty="0" smtClean="0">
                <a:latin typeface="Arial" pitchFamily="34" charset="0"/>
                <a:ea typeface="ＭＳ Ｐゴシック" pitchFamily="34" charset="-128"/>
                <a:cs typeface="Arial" pitchFamily="34" charset="0"/>
              </a:rPr>
              <a:t>environment.</a:t>
            </a:r>
          </a:p>
          <a:p>
            <a:pPr eaLnBrk="1" hangingPunct="1"/>
            <a:r>
              <a:rPr lang="en-US" b="1" dirty="0" smtClean="0">
                <a:latin typeface="Arial" pitchFamily="34" charset="0"/>
                <a:ea typeface="ＭＳ Ｐゴシック" pitchFamily="34" charset="-128"/>
                <a:cs typeface="Arial" pitchFamily="34" charset="0"/>
              </a:rPr>
              <a:t>In the following slide the DB woman uses a certified interpreter for the meeting part of her day and an SSP-provider for lunch with colleagues.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gn="l" eaLnBrk="1" hangingPunct="1"/>
            <a:r>
              <a:rPr lang="en-US" b="1" dirty="0" smtClean="0">
                <a:ea typeface="ＭＳ Ｐゴシック" pitchFamily="34" charset="-128"/>
              </a:rPr>
              <a:t>Sometimes the Roles are Separated</a:t>
            </a:r>
          </a:p>
        </p:txBody>
      </p:sp>
      <p:pic>
        <p:nvPicPr>
          <p:cNvPr id="25603" name="Content Placeholder 5" descr="IMG_2701.JPG"/>
          <p:cNvPicPr>
            <a:picLocks noGrp="1" noChangeAspect="1"/>
          </p:cNvPicPr>
          <p:nvPr>
            <p:ph sz="half" idx="1"/>
          </p:nvPr>
        </p:nvPicPr>
        <p:blipFill>
          <a:blip r:embed="rId2" cstate="print"/>
          <a:srcRect l="13208"/>
          <a:stretch>
            <a:fillRect/>
          </a:stretch>
        </p:blipFill>
        <p:spPr>
          <a:xfrm>
            <a:off x="381000" y="2887132"/>
            <a:ext cx="3962400" cy="3742267"/>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5604" name="Content Placeholder 6" descr="IMG_2702.JPG"/>
          <p:cNvPicPr>
            <a:picLocks noGrp="1" noChangeAspect="1"/>
          </p:cNvPicPr>
          <p:nvPr>
            <p:ph sz="half" idx="2"/>
          </p:nvPr>
        </p:nvPicPr>
        <p:blipFill>
          <a:blip r:embed="rId3" cstate="print"/>
          <a:srcRect t="11246" r="5846"/>
          <a:stretch>
            <a:fillRect/>
          </a:stretch>
        </p:blipFill>
        <p:spPr>
          <a:xfrm>
            <a:off x="4663439" y="2819400"/>
            <a:ext cx="3585881" cy="3809999"/>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6868" name="TextBox 7"/>
          <p:cNvSpPr txBox="1">
            <a:spLocks noChangeArrowheads="1"/>
          </p:cNvSpPr>
          <p:nvPr/>
        </p:nvSpPr>
        <p:spPr bwMode="auto">
          <a:xfrm>
            <a:off x="457200" y="1554480"/>
            <a:ext cx="4038600" cy="1077218"/>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200" b="1" dirty="0" smtClean="0">
                <a:latin typeface="Arial" pitchFamily="34" charset="0"/>
                <a:cs typeface="Arial" pitchFamily="34" charset="0"/>
              </a:rPr>
              <a:t>Interpreter (below right) for a meeting.</a:t>
            </a:r>
          </a:p>
        </p:txBody>
      </p:sp>
      <p:sp>
        <p:nvSpPr>
          <p:cNvPr id="36869" name="TextBox 8"/>
          <p:cNvSpPr txBox="1">
            <a:spLocks noChangeArrowheads="1"/>
          </p:cNvSpPr>
          <p:nvPr/>
        </p:nvSpPr>
        <p:spPr bwMode="auto">
          <a:xfrm>
            <a:off x="4572000" y="1554480"/>
            <a:ext cx="4419600" cy="1077218"/>
          </a:xfrm>
          <a:prstGeom prst="rect">
            <a:avLst/>
          </a:prstGeom>
          <a:noFill/>
          <a:ln>
            <a:noFill/>
          </a:ln>
          <a:extLst>
            <a:ext uri="{909E8E84-426E-40dd-AFC4-6F175D3DCCD1}"/>
            <a:ext uri="{91240B29-F687-4f45-9708-019B960494DF}"/>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200" b="1" dirty="0" smtClean="0">
                <a:latin typeface="Arial" pitchFamily="34" charset="0"/>
                <a:cs typeface="Arial" pitchFamily="34" charset="0"/>
              </a:rPr>
              <a:t>SSP for a lunch break with colleagues.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4"/>
          <p:cNvSpPr>
            <a:spLocks noGrp="1"/>
          </p:cNvSpPr>
          <p:nvPr>
            <p:ph type="title"/>
          </p:nvPr>
        </p:nvSpPr>
        <p:spPr/>
        <p:txBody>
          <a:bodyPr/>
          <a:lstStyle/>
          <a:p>
            <a:pPr algn="l" eaLnBrk="1" hangingPunct="1"/>
            <a:r>
              <a:rPr lang="en-US" b="1" dirty="0" smtClean="0">
                <a:ea typeface="ＭＳ Ｐゴシック" pitchFamily="34" charset="-128"/>
              </a:rPr>
              <a:t>Emerging Profession</a:t>
            </a:r>
          </a:p>
        </p:txBody>
      </p:sp>
      <p:sp>
        <p:nvSpPr>
          <p:cNvPr id="26627" name="Content Placeholder 5"/>
          <p:cNvSpPr>
            <a:spLocks noGrp="1"/>
          </p:cNvSpPr>
          <p:nvPr>
            <p:ph idx="1"/>
          </p:nvPr>
        </p:nvSpPr>
        <p:spPr>
          <a:xfrm>
            <a:off x="457200" y="1371600"/>
            <a:ext cx="8229600" cy="4525963"/>
          </a:xfrm>
        </p:spPr>
        <p:txBody>
          <a:bodyPr/>
          <a:lstStyle/>
          <a:p>
            <a:pPr eaLnBrk="1" hangingPunct="1"/>
            <a:r>
              <a:rPr lang="en-US" b="1" dirty="0" smtClean="0">
                <a:latin typeface="Arial" pitchFamily="34" charset="0"/>
                <a:ea typeface="ＭＳ Ｐゴシック" pitchFamily="34" charset="-128"/>
                <a:cs typeface="Arial" pitchFamily="34" charset="0"/>
              </a:rPr>
              <a:t>Today the SSP is a paid and trained worker – no longer friend, family member or other professional who comes to help as a volunteer.</a:t>
            </a:r>
          </a:p>
          <a:p>
            <a:pPr eaLnBrk="1" hangingPunct="1">
              <a:buNone/>
            </a:pPr>
            <a:endParaRPr lang="en-US" sz="800" b="1" dirty="0" smtClean="0">
              <a:latin typeface="Arial" pitchFamily="34" charset="0"/>
              <a:ea typeface="ＭＳ Ｐゴシック" pitchFamily="34" charset="-128"/>
              <a:cs typeface="Arial" pitchFamily="34" charset="0"/>
            </a:endParaRPr>
          </a:p>
          <a:p>
            <a:pPr eaLnBrk="1" hangingPunct="1"/>
            <a:r>
              <a:rPr lang="en-US" b="1" dirty="0" smtClean="0">
                <a:latin typeface="Arial" pitchFamily="34" charset="0"/>
                <a:ea typeface="ＭＳ Ｐゴシック" pitchFamily="34" charset="-128"/>
                <a:cs typeface="Arial" pitchFamily="34" charset="0"/>
              </a:rPr>
              <a:t>The terms used vary somewhat in different cities, and many areas still struggle to find funding and a structure through which to pay for this service. </a:t>
            </a:r>
          </a:p>
          <a:p>
            <a:pPr eaLnBrk="1" hangingPunct="1">
              <a:buNone/>
            </a:pPr>
            <a:endParaRPr lang="en-US" sz="800" b="1" dirty="0" smtClean="0">
              <a:latin typeface="Arial" pitchFamily="34" charset="0"/>
              <a:ea typeface="ＭＳ Ｐゴシック" pitchFamily="34" charset="-128"/>
              <a:cs typeface="Arial" pitchFamily="34" charset="0"/>
            </a:endParaRPr>
          </a:p>
          <a:p>
            <a:pPr eaLnBrk="1" hangingPunct="1"/>
            <a:r>
              <a:rPr lang="en-US" b="1" dirty="0" smtClean="0">
                <a:latin typeface="Arial" pitchFamily="34" charset="0"/>
                <a:ea typeface="ＭＳ Ｐゴシック" pitchFamily="34" charset="-128"/>
                <a:cs typeface="Arial" pitchFamily="34" charset="0"/>
              </a:rPr>
              <a:t>The future, however, is clear.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p:cNvSpPr>
            <a:spLocks noGrp="1"/>
          </p:cNvSpPr>
          <p:nvPr>
            <p:ph type="title"/>
          </p:nvPr>
        </p:nvSpPr>
        <p:spPr>
          <a:xfrm>
            <a:off x="533400" y="2438400"/>
            <a:ext cx="8610600" cy="1981200"/>
          </a:xfrm>
        </p:spPr>
        <p:txBody>
          <a:bodyPr/>
          <a:lstStyle/>
          <a:p>
            <a:pPr algn="l" eaLnBrk="1" hangingPunct="1"/>
            <a:r>
              <a:rPr lang="en-US" sz="5400" b="1" dirty="0" smtClean="0">
                <a:ea typeface="ＭＳ Ｐゴシック" pitchFamily="34" charset="-128"/>
              </a:rPr>
              <a:t>RELATIONSHIPS</a:t>
            </a:r>
            <a:br>
              <a:rPr lang="en-US" sz="5400" b="1" dirty="0" smtClean="0">
                <a:ea typeface="ＭＳ Ｐゴシック" pitchFamily="34" charset="-128"/>
              </a:rPr>
            </a:br>
            <a:r>
              <a:rPr lang="en-US" sz="5400" b="1" dirty="0" smtClean="0">
                <a:ea typeface="ＭＳ Ｐゴシック" pitchFamily="34" charset="-128"/>
              </a:rPr>
              <a:t>AND</a:t>
            </a:r>
            <a:br>
              <a:rPr lang="en-US" sz="5400" b="1" dirty="0" smtClean="0">
                <a:ea typeface="ＭＳ Ｐゴシック" pitchFamily="34" charset="-128"/>
              </a:rPr>
            </a:br>
            <a:r>
              <a:rPr lang="en-US" sz="5400" b="1" dirty="0" smtClean="0">
                <a:ea typeface="ＭＳ Ｐゴシック" pitchFamily="34" charset="-128"/>
              </a:rPr>
              <a:t>PERSONAL</a:t>
            </a:r>
            <a:r>
              <a:rPr lang="en-US" sz="2400" b="1" dirty="0" smtClean="0">
                <a:ea typeface="ＭＳ Ｐゴシック" pitchFamily="34" charset="-128"/>
              </a:rPr>
              <a:t> </a:t>
            </a:r>
            <a:r>
              <a:rPr lang="en-US" sz="5400" b="1" dirty="0" smtClean="0">
                <a:ea typeface="ＭＳ Ｐゴシック" pitchFamily="34" charset="-128"/>
              </a:rPr>
              <a:t>BOUNDARIES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algn="l" eaLnBrk="1" hangingPunct="1"/>
            <a:r>
              <a:rPr lang="en-US" b="1" dirty="0" smtClean="0">
                <a:ea typeface="ＭＳ Ｐゴシック" pitchFamily="34" charset="-128"/>
              </a:rPr>
              <a:t>A Personal Relationship</a:t>
            </a:r>
          </a:p>
        </p:txBody>
      </p:sp>
      <p:sp>
        <p:nvSpPr>
          <p:cNvPr id="28675" name="Content Placeholder 2"/>
          <p:cNvSpPr>
            <a:spLocks noGrp="1"/>
          </p:cNvSpPr>
          <p:nvPr>
            <p:ph idx="1"/>
          </p:nvPr>
        </p:nvSpPr>
        <p:spPr>
          <a:xfrm>
            <a:off x="457200" y="1371600"/>
            <a:ext cx="8229600" cy="4191000"/>
          </a:xfrm>
        </p:spPr>
        <p:txBody>
          <a:bodyPr/>
          <a:lstStyle/>
          <a:p>
            <a:pPr eaLnBrk="1" hangingPunct="1"/>
            <a:r>
              <a:rPr lang="en-US" b="1" dirty="0" smtClean="0">
                <a:latin typeface="Arial" pitchFamily="34" charset="0"/>
                <a:ea typeface="ＭＳ Ｐゴシック" pitchFamily="34" charset="-128"/>
                <a:cs typeface="Arial" pitchFamily="34" charset="0"/>
              </a:rPr>
              <a:t>SSPs are in close physical proximity with the DB person, often touching. </a:t>
            </a:r>
          </a:p>
          <a:p>
            <a:pPr eaLnBrk="1" hangingPunct="1">
              <a:buNone/>
            </a:pPr>
            <a:endParaRPr lang="en-US" sz="800" b="1" dirty="0" smtClean="0">
              <a:latin typeface="Arial" pitchFamily="34" charset="0"/>
              <a:ea typeface="ＭＳ Ｐゴシック" pitchFamily="34" charset="-128"/>
              <a:cs typeface="Arial" pitchFamily="34" charset="0"/>
            </a:endParaRPr>
          </a:p>
          <a:p>
            <a:pPr eaLnBrk="1" hangingPunct="1"/>
            <a:r>
              <a:rPr lang="en-US" b="1" dirty="0" smtClean="0">
                <a:latin typeface="Arial" pitchFamily="34" charset="0"/>
                <a:ea typeface="ＭＳ Ｐゴシック" pitchFamily="34" charset="-128"/>
                <a:cs typeface="Arial" pitchFamily="34" charset="0"/>
              </a:rPr>
              <a:t>Unlike interpreters, they work in informal environments.</a:t>
            </a:r>
          </a:p>
          <a:p>
            <a:pPr eaLnBrk="1" hangingPunct="1">
              <a:buNone/>
            </a:pPr>
            <a:endParaRPr lang="en-US" sz="800" b="1" dirty="0" smtClean="0">
              <a:latin typeface="Arial" pitchFamily="34" charset="0"/>
              <a:ea typeface="ＭＳ Ｐゴシック" pitchFamily="34" charset="-128"/>
              <a:cs typeface="Arial" pitchFamily="34" charset="0"/>
            </a:endParaRPr>
          </a:p>
          <a:p>
            <a:pPr eaLnBrk="1" hangingPunct="1"/>
            <a:r>
              <a:rPr lang="en-US" b="1" dirty="0" smtClean="0">
                <a:latin typeface="Arial" pitchFamily="34" charset="0"/>
                <a:ea typeface="ＭＳ Ｐゴシック" pitchFamily="34" charset="-128"/>
                <a:cs typeface="Arial" pitchFamily="34" charset="0"/>
              </a:rPr>
              <a:t>This means the work is in many ways more personal than for other professionals and clients, e.g. interpreters.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title"/>
          </p:nvPr>
        </p:nvSpPr>
        <p:spPr>
          <a:xfrm>
            <a:off x="457200" y="2590800"/>
            <a:ext cx="8229600" cy="1143000"/>
          </a:xfrm>
        </p:spPr>
        <p:txBody>
          <a:bodyPr/>
          <a:lstStyle/>
          <a:p>
            <a:pPr algn="l" eaLnBrk="1" hangingPunct="1"/>
            <a:r>
              <a:rPr lang="en-US" sz="5400" b="1" dirty="0" smtClean="0">
                <a:ea typeface="ＭＳ Ｐゴシック" pitchFamily="34" charset="-128"/>
              </a:rPr>
              <a:t>BOUNDARIES AND </a:t>
            </a:r>
            <a:br>
              <a:rPr lang="en-US" sz="5400" b="1" dirty="0" smtClean="0">
                <a:ea typeface="ＭＳ Ｐゴシック" pitchFamily="34" charset="-128"/>
              </a:rPr>
            </a:br>
            <a:r>
              <a:rPr lang="en-US" sz="5400" b="1" dirty="0" smtClean="0">
                <a:ea typeface="ＭＳ Ｐゴシック" pitchFamily="34" charset="-128"/>
              </a:rPr>
              <a:t>THE ROLE OF SSP</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lgn="l" eaLnBrk="1" hangingPunct="1"/>
            <a:r>
              <a:rPr lang="en-US" b="1" dirty="0" smtClean="0">
                <a:ea typeface="ＭＳ Ｐゴシック" pitchFamily="34" charset="-128"/>
              </a:rPr>
              <a:t>The SSP is not a Buddy</a:t>
            </a:r>
          </a:p>
        </p:txBody>
      </p:sp>
      <p:sp>
        <p:nvSpPr>
          <p:cNvPr id="29699" name="Content Placeholder 2"/>
          <p:cNvSpPr>
            <a:spLocks noGrp="1"/>
          </p:cNvSpPr>
          <p:nvPr>
            <p:ph idx="1"/>
          </p:nvPr>
        </p:nvSpPr>
        <p:spPr>
          <a:xfrm>
            <a:off x="457200" y="1371600"/>
            <a:ext cx="8229600" cy="4525963"/>
          </a:xfrm>
        </p:spPr>
        <p:txBody>
          <a:bodyPr/>
          <a:lstStyle/>
          <a:p>
            <a:pPr eaLnBrk="1" hangingPunct="1"/>
            <a:r>
              <a:rPr lang="en-US" b="1" dirty="0" smtClean="0">
                <a:latin typeface="Arial" pitchFamily="34" charset="0"/>
                <a:ea typeface="ＭＳ Ｐゴシック" pitchFamily="34" charset="-128"/>
                <a:cs typeface="Arial" pitchFamily="34" charset="0"/>
              </a:rPr>
              <a:t>Lines or boundaries can more easily become blurred.</a:t>
            </a:r>
          </a:p>
          <a:p>
            <a:pPr eaLnBrk="1" hangingPunct="1">
              <a:buNone/>
            </a:pPr>
            <a:endParaRPr lang="en-US" sz="800" b="1" dirty="0" smtClean="0">
              <a:latin typeface="Arial" pitchFamily="34" charset="0"/>
              <a:ea typeface="ＭＳ Ｐゴシック" pitchFamily="34" charset="-128"/>
              <a:cs typeface="Arial" pitchFamily="34" charset="0"/>
            </a:endParaRPr>
          </a:p>
          <a:p>
            <a:pPr eaLnBrk="1" hangingPunct="1"/>
            <a:r>
              <a:rPr lang="en-US" b="1" dirty="0" smtClean="0">
                <a:latin typeface="Arial" pitchFamily="34" charset="0"/>
                <a:ea typeface="ＭＳ Ｐゴシック" pitchFamily="34" charset="-128"/>
                <a:cs typeface="Arial" pitchFamily="34" charset="0"/>
              </a:rPr>
              <a:t>Both the DB person and the SSP must remain clear that this is a working relationship, not a personal one.</a:t>
            </a:r>
          </a:p>
          <a:p>
            <a:pPr eaLnBrk="1" hangingPunct="1">
              <a:buNone/>
            </a:pPr>
            <a:endParaRPr lang="en-US" sz="800" b="1" dirty="0" smtClean="0">
              <a:latin typeface="Arial" pitchFamily="34" charset="0"/>
              <a:ea typeface="ＭＳ Ｐゴシック" pitchFamily="34" charset="-128"/>
              <a:cs typeface="Arial" pitchFamily="34" charset="0"/>
            </a:endParaRPr>
          </a:p>
          <a:p>
            <a:pPr eaLnBrk="1" hangingPunct="1"/>
            <a:r>
              <a:rPr lang="en-US" b="1" dirty="0" smtClean="0">
                <a:latin typeface="Arial" pitchFamily="34" charset="0"/>
                <a:ea typeface="ＭＳ Ｐゴシック" pitchFamily="34" charset="-128"/>
                <a:cs typeface="Arial" pitchFamily="34" charset="0"/>
              </a:rPr>
              <a:t>Both the DB person and the SSP must remain clear that the SSP is working for the DB person (i.e. it is not an equal relationship).</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algn="l" eaLnBrk="1" hangingPunct="1"/>
            <a:r>
              <a:rPr lang="en-US" b="1" dirty="0" smtClean="0">
                <a:ea typeface="ＭＳ Ｐゴシック" pitchFamily="34" charset="-128"/>
              </a:rPr>
              <a:t>Community?</a:t>
            </a:r>
          </a:p>
        </p:txBody>
      </p:sp>
      <p:sp>
        <p:nvSpPr>
          <p:cNvPr id="30723" name="Content Placeholder 2"/>
          <p:cNvSpPr>
            <a:spLocks noGrp="1"/>
          </p:cNvSpPr>
          <p:nvPr>
            <p:ph idx="1"/>
          </p:nvPr>
        </p:nvSpPr>
        <p:spPr>
          <a:xfrm>
            <a:off x="457200" y="1371600"/>
            <a:ext cx="8686800" cy="4525963"/>
          </a:xfrm>
        </p:spPr>
        <p:txBody>
          <a:bodyPr/>
          <a:lstStyle/>
          <a:p>
            <a:pPr eaLnBrk="1" hangingPunct="1"/>
            <a:r>
              <a:rPr lang="en-US" b="1" dirty="0" smtClean="0">
                <a:latin typeface="Arial" pitchFamily="34" charset="0"/>
                <a:ea typeface="ＭＳ Ｐゴシック" pitchFamily="34" charset="-128"/>
                <a:cs typeface="Arial" pitchFamily="34" charset="0"/>
              </a:rPr>
              <a:t>These lines can become especially blurred when a DB person has little other social contact and little opportunity to make friends.</a:t>
            </a:r>
          </a:p>
          <a:p>
            <a:pPr eaLnBrk="1" hangingPunct="1">
              <a:buNone/>
            </a:pPr>
            <a:endParaRPr lang="en-US" sz="800" b="1" dirty="0" smtClean="0">
              <a:latin typeface="Arial" pitchFamily="34" charset="0"/>
              <a:ea typeface="ＭＳ Ｐゴシック" pitchFamily="34" charset="-128"/>
              <a:cs typeface="Arial" pitchFamily="34" charset="0"/>
            </a:endParaRPr>
          </a:p>
          <a:p>
            <a:pPr eaLnBrk="1" hangingPunct="1"/>
            <a:r>
              <a:rPr lang="en-US" b="1" dirty="0" smtClean="0">
                <a:latin typeface="Arial" pitchFamily="34" charset="0"/>
                <a:ea typeface="ＭＳ Ｐゴシック" pitchFamily="34" charset="-128"/>
                <a:cs typeface="Arial" pitchFamily="34" charset="0"/>
              </a:rPr>
              <a:t>People</a:t>
            </a:r>
            <a:r>
              <a:rPr lang="en-US" sz="2400" b="1" dirty="0" smtClean="0">
                <a:latin typeface="Arial" pitchFamily="34" charset="0"/>
                <a:ea typeface="ＭＳ Ｐゴシック" pitchFamily="34" charset="-128"/>
                <a:cs typeface="Arial" pitchFamily="34" charset="0"/>
              </a:rPr>
              <a:t> </a:t>
            </a:r>
            <a:r>
              <a:rPr lang="en-US" b="1" dirty="0" smtClean="0">
                <a:latin typeface="Arial" pitchFamily="34" charset="0"/>
                <a:ea typeface="ＭＳ Ｐゴシック" pitchFamily="34" charset="-128"/>
                <a:cs typeface="Arial" pitchFamily="34" charset="0"/>
              </a:rPr>
              <a:t>who</a:t>
            </a:r>
            <a:r>
              <a:rPr lang="en-US" sz="2400" b="1" dirty="0" smtClean="0">
                <a:latin typeface="Arial" pitchFamily="34" charset="0"/>
                <a:ea typeface="ＭＳ Ｐゴシック" pitchFamily="34" charset="-128"/>
                <a:cs typeface="Arial" pitchFamily="34" charset="0"/>
              </a:rPr>
              <a:t> </a:t>
            </a:r>
            <a:r>
              <a:rPr lang="en-US" b="1" dirty="0" smtClean="0">
                <a:latin typeface="Arial" pitchFamily="34" charset="0"/>
                <a:ea typeface="ＭＳ Ｐゴシック" pitchFamily="34" charset="-128"/>
                <a:cs typeface="Arial" pitchFamily="34" charset="0"/>
              </a:rPr>
              <a:t>become</a:t>
            </a:r>
            <a:r>
              <a:rPr lang="en-US" sz="2400" b="1" dirty="0" smtClean="0">
                <a:latin typeface="Arial" pitchFamily="34" charset="0"/>
                <a:ea typeface="ＭＳ Ｐゴシック" pitchFamily="34" charset="-128"/>
                <a:cs typeface="Arial" pitchFamily="34" charset="0"/>
              </a:rPr>
              <a:t> </a:t>
            </a:r>
            <a:r>
              <a:rPr lang="en-US" b="1" dirty="0" smtClean="0">
                <a:latin typeface="Arial" pitchFamily="34" charset="0"/>
                <a:ea typeface="ＭＳ Ｐゴシック" pitchFamily="34" charset="-128"/>
                <a:cs typeface="Arial" pitchFamily="34" charset="0"/>
              </a:rPr>
              <a:t>SSPs</a:t>
            </a:r>
            <a:r>
              <a:rPr lang="en-US" sz="2400" b="1" dirty="0" smtClean="0">
                <a:latin typeface="Arial" pitchFamily="34" charset="0"/>
                <a:ea typeface="ＭＳ Ｐゴシック" pitchFamily="34" charset="-128"/>
                <a:cs typeface="Arial" pitchFamily="34" charset="0"/>
              </a:rPr>
              <a:t> </a:t>
            </a:r>
            <a:r>
              <a:rPr lang="en-US" b="1" dirty="0" smtClean="0">
                <a:latin typeface="Arial" pitchFamily="34" charset="0"/>
                <a:ea typeface="ＭＳ Ｐゴシック" pitchFamily="34" charset="-128"/>
                <a:cs typeface="Arial" pitchFamily="34" charset="0"/>
              </a:rPr>
              <a:t>are</a:t>
            </a:r>
            <a:r>
              <a:rPr lang="en-US" sz="2400" b="1" dirty="0" smtClean="0">
                <a:latin typeface="Arial" pitchFamily="34" charset="0"/>
                <a:ea typeface="ＭＳ Ｐゴシック" pitchFamily="34" charset="-128"/>
                <a:cs typeface="Arial" pitchFamily="34" charset="0"/>
              </a:rPr>
              <a:t> </a:t>
            </a:r>
            <a:r>
              <a:rPr lang="en-US" b="1" dirty="0" smtClean="0">
                <a:latin typeface="Arial" pitchFamily="34" charset="0"/>
                <a:ea typeface="ＭＳ Ｐゴシック" pitchFamily="34" charset="-128"/>
                <a:cs typeface="Arial" pitchFamily="34" charset="0"/>
              </a:rPr>
              <a:t>often</a:t>
            </a:r>
            <a:r>
              <a:rPr lang="en-US" sz="2400" b="1" dirty="0" smtClean="0">
                <a:latin typeface="Arial" pitchFamily="34" charset="0"/>
                <a:ea typeface="ＭＳ Ｐゴシック" pitchFamily="34" charset="-128"/>
                <a:cs typeface="Arial" pitchFamily="34" charset="0"/>
              </a:rPr>
              <a:t> </a:t>
            </a:r>
            <a:r>
              <a:rPr lang="en-US" b="1" dirty="0" smtClean="0">
                <a:latin typeface="Arial" pitchFamily="34" charset="0"/>
                <a:ea typeface="ＭＳ Ｐゴシック" pitchFamily="34" charset="-128"/>
                <a:cs typeface="Arial" pitchFamily="34" charset="0"/>
              </a:rPr>
              <a:t>caring people who enjoy and want to be helpful.</a:t>
            </a:r>
          </a:p>
          <a:p>
            <a:pPr eaLnBrk="1" hangingPunct="1">
              <a:buNone/>
            </a:pPr>
            <a:endParaRPr lang="en-US" sz="800" b="1" dirty="0" smtClean="0">
              <a:latin typeface="Arial" pitchFamily="34" charset="0"/>
              <a:ea typeface="ＭＳ Ｐゴシック" pitchFamily="34" charset="-128"/>
              <a:cs typeface="Arial" pitchFamily="34" charset="0"/>
            </a:endParaRPr>
          </a:p>
          <a:p>
            <a:pPr eaLnBrk="1" hangingPunct="1"/>
            <a:r>
              <a:rPr lang="en-US" b="1" dirty="0" smtClean="0">
                <a:latin typeface="Arial" pitchFamily="34" charset="0"/>
                <a:ea typeface="ＭＳ Ｐゴシック" pitchFamily="34" charset="-128"/>
                <a:cs typeface="Arial" pitchFamily="34" charset="0"/>
              </a:rPr>
              <a:t>The problem with blurred lines arises when the expectations are not the same for both people.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4"/>
          <p:cNvSpPr>
            <a:spLocks noGrp="1"/>
          </p:cNvSpPr>
          <p:nvPr>
            <p:ph type="title"/>
          </p:nvPr>
        </p:nvSpPr>
        <p:spPr>
          <a:xfrm>
            <a:off x="457200" y="2286000"/>
            <a:ext cx="8229600" cy="2544763"/>
          </a:xfrm>
        </p:spPr>
        <p:txBody>
          <a:bodyPr/>
          <a:lstStyle/>
          <a:p>
            <a:pPr algn="l" eaLnBrk="1" hangingPunct="1"/>
            <a:r>
              <a:rPr lang="en-US" sz="5400" b="1" dirty="0" smtClean="0">
                <a:ea typeface="ＭＳ Ｐゴシック" pitchFamily="34" charset="-128"/>
              </a:rPr>
              <a:t>NEGOTIATING BOUNDARIES, </a:t>
            </a:r>
            <a:br>
              <a:rPr lang="en-US" sz="5400" b="1" dirty="0" smtClean="0">
                <a:ea typeface="ＭＳ Ｐゴシック" pitchFamily="34" charset="-128"/>
              </a:rPr>
            </a:br>
            <a:r>
              <a:rPr lang="en-US" sz="5400" b="1" dirty="0" smtClean="0">
                <a:ea typeface="ＭＳ Ｐゴシック" pitchFamily="34" charset="-128"/>
              </a:rPr>
              <a:t>SOLVING PROBLEMS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algn="l" eaLnBrk="1" hangingPunct="1"/>
            <a:r>
              <a:rPr lang="en-US" b="1" dirty="0" smtClean="0">
                <a:ea typeface="ＭＳ Ｐゴシック" pitchFamily="34" charset="-128"/>
              </a:rPr>
              <a:t>Who Owns the Problem?</a:t>
            </a:r>
          </a:p>
        </p:txBody>
      </p:sp>
      <p:sp>
        <p:nvSpPr>
          <p:cNvPr id="32771" name="Content Placeholder 2"/>
          <p:cNvSpPr>
            <a:spLocks noGrp="1"/>
          </p:cNvSpPr>
          <p:nvPr>
            <p:ph idx="1"/>
          </p:nvPr>
        </p:nvSpPr>
        <p:spPr>
          <a:xfrm>
            <a:off x="457200" y="1371600"/>
            <a:ext cx="8534400" cy="4525963"/>
          </a:xfrm>
        </p:spPr>
        <p:txBody>
          <a:bodyPr/>
          <a:lstStyle/>
          <a:p>
            <a:pPr eaLnBrk="1" hangingPunct="1"/>
            <a:r>
              <a:rPr lang="en-US" b="1" dirty="0" smtClean="0">
                <a:latin typeface="Arial" pitchFamily="34" charset="0"/>
                <a:ea typeface="ＭＳ Ｐゴシック" pitchFamily="34" charset="-128"/>
                <a:cs typeface="Arial" pitchFamily="34" charset="0"/>
              </a:rPr>
              <a:t>It is said over and over again that the  SSP  does what the DB person wants.</a:t>
            </a:r>
          </a:p>
          <a:p>
            <a:pPr eaLnBrk="1" hangingPunct="1">
              <a:buNone/>
            </a:pPr>
            <a:endParaRPr lang="en-US" sz="800" b="1" dirty="0" smtClean="0">
              <a:latin typeface="Arial" pitchFamily="34" charset="0"/>
              <a:ea typeface="ＭＳ Ｐゴシック" pitchFamily="34" charset="-128"/>
              <a:cs typeface="Arial" pitchFamily="34" charset="0"/>
            </a:endParaRPr>
          </a:p>
          <a:p>
            <a:pPr eaLnBrk="1" hangingPunct="1"/>
            <a:r>
              <a:rPr lang="en-US" b="1" dirty="0" smtClean="0">
                <a:latin typeface="Arial" pitchFamily="34" charset="0"/>
                <a:ea typeface="ＭＳ Ｐゴシック" pitchFamily="34" charset="-128"/>
                <a:cs typeface="Arial" pitchFamily="34" charset="0"/>
              </a:rPr>
              <a:t>So if the SSP is uncomfortable, whose problem is it?  It depends.</a:t>
            </a:r>
          </a:p>
          <a:p>
            <a:pPr eaLnBrk="1" hangingPunct="1">
              <a:buNone/>
            </a:pPr>
            <a:endParaRPr lang="en-US" sz="800" b="1" dirty="0" smtClean="0">
              <a:latin typeface="Arial" pitchFamily="34" charset="0"/>
              <a:ea typeface="ＭＳ Ｐゴシック" pitchFamily="34" charset="-128"/>
              <a:cs typeface="Arial" pitchFamily="34" charset="0"/>
            </a:endParaRPr>
          </a:p>
          <a:p>
            <a:pPr eaLnBrk="1" hangingPunct="1"/>
            <a:r>
              <a:rPr lang="en-US" b="1" dirty="0" smtClean="0">
                <a:latin typeface="Arial" pitchFamily="34" charset="0"/>
                <a:ea typeface="ＭＳ Ｐゴシック" pitchFamily="34" charset="-128"/>
                <a:cs typeface="Arial" pitchFamily="34" charset="0"/>
              </a:rPr>
              <a:t>DB people have very few resources and sometimes are tempted to over-use an SSP.</a:t>
            </a:r>
          </a:p>
          <a:p>
            <a:pPr eaLnBrk="1" hangingPunct="1">
              <a:buNone/>
            </a:pPr>
            <a:endParaRPr lang="en-US" sz="800" b="1" dirty="0" smtClean="0">
              <a:latin typeface="Arial" pitchFamily="34" charset="0"/>
              <a:ea typeface="ＭＳ Ｐゴシック" pitchFamily="34" charset="-128"/>
              <a:cs typeface="Arial" pitchFamily="34" charset="0"/>
            </a:endParaRPr>
          </a:p>
          <a:p>
            <a:pPr eaLnBrk="1" hangingPunct="1"/>
            <a:r>
              <a:rPr lang="en-US" b="1" dirty="0" smtClean="0">
                <a:latin typeface="Arial" pitchFamily="34" charset="0"/>
                <a:ea typeface="ＭＳ Ｐゴシック" pitchFamily="34" charset="-128"/>
                <a:cs typeface="Arial" pitchFamily="34" charset="0"/>
              </a:rPr>
              <a:t>When issues arise it is good to talk about them.</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algn="l" eaLnBrk="1" hangingPunct="1"/>
            <a:r>
              <a:rPr lang="en-US" b="1" dirty="0" smtClean="0">
                <a:ea typeface="ＭＳ Ｐゴシック" pitchFamily="34" charset="-128"/>
              </a:rPr>
              <a:t>Common Issues</a:t>
            </a:r>
          </a:p>
        </p:txBody>
      </p:sp>
      <p:sp>
        <p:nvSpPr>
          <p:cNvPr id="33795" name="Content Placeholder 2"/>
          <p:cNvSpPr>
            <a:spLocks noGrp="1"/>
          </p:cNvSpPr>
          <p:nvPr>
            <p:ph idx="1"/>
          </p:nvPr>
        </p:nvSpPr>
        <p:spPr>
          <a:xfrm>
            <a:off x="91440" y="1371600"/>
            <a:ext cx="9052560" cy="4525963"/>
          </a:xfrm>
        </p:spPr>
        <p:txBody>
          <a:bodyPr/>
          <a:lstStyle/>
          <a:p>
            <a:pPr eaLnBrk="1" hangingPunct="1">
              <a:buNone/>
            </a:pPr>
            <a:r>
              <a:rPr lang="en-US" b="1" dirty="0" smtClean="0">
                <a:latin typeface="Arial" pitchFamily="34" charset="0"/>
                <a:ea typeface="ＭＳ Ｐゴシック" pitchFamily="34" charset="-128"/>
                <a:cs typeface="Arial" pitchFamily="34" charset="0"/>
              </a:rPr>
              <a:t>	Common issues include:</a:t>
            </a:r>
          </a:p>
          <a:p>
            <a:pPr lvl="1" eaLnBrk="1" hangingPunct="1">
              <a:buFont typeface="Arial" pitchFamily="34" charset="0"/>
              <a:buChar char="•"/>
            </a:pPr>
            <a:r>
              <a:rPr lang="en-US" sz="3200" b="1" dirty="0" smtClean="0">
                <a:latin typeface="Arial" pitchFamily="34" charset="0"/>
                <a:ea typeface="ＭＳ Ｐゴシック" pitchFamily="34" charset="-128"/>
                <a:cs typeface="Arial" pitchFamily="34" charset="0"/>
              </a:rPr>
              <a:t>Time (starting and stopping on time)</a:t>
            </a:r>
          </a:p>
          <a:p>
            <a:pPr lvl="1" eaLnBrk="1" hangingPunct="1">
              <a:buFont typeface="Arial" pitchFamily="34" charset="0"/>
              <a:buChar char="•"/>
            </a:pPr>
            <a:r>
              <a:rPr lang="en-US" sz="3200" b="1" dirty="0" smtClean="0">
                <a:latin typeface="Arial" pitchFamily="34" charset="0"/>
                <a:ea typeface="ＭＳ Ｐゴシック" pitchFamily="34" charset="-128"/>
                <a:cs typeface="Arial" pitchFamily="34" charset="0"/>
              </a:rPr>
              <a:t>Hygiene (clean hands, no perfume, etc.)</a:t>
            </a:r>
          </a:p>
          <a:p>
            <a:pPr lvl="1" eaLnBrk="1" hangingPunct="1">
              <a:buFont typeface="Arial" pitchFamily="34" charset="0"/>
              <a:buChar char="•"/>
            </a:pPr>
            <a:r>
              <a:rPr lang="en-US" sz="3200" b="1" dirty="0" smtClean="0">
                <a:latin typeface="Arial" pitchFamily="34" charset="0"/>
                <a:ea typeface="ＭＳ Ｐゴシック" pitchFamily="34" charset="-128"/>
                <a:cs typeface="Arial" pitchFamily="34" charset="0"/>
              </a:rPr>
              <a:t>Smoking</a:t>
            </a:r>
            <a:r>
              <a:rPr lang="en-US" sz="1900" b="1" dirty="0" smtClean="0">
                <a:latin typeface="Arial" pitchFamily="34" charset="0"/>
                <a:ea typeface="ＭＳ Ｐゴシック" pitchFamily="34" charset="-128"/>
                <a:cs typeface="Arial" pitchFamily="34" charset="0"/>
              </a:rPr>
              <a:t> </a:t>
            </a:r>
            <a:r>
              <a:rPr lang="en-US" sz="3200" b="1" dirty="0" smtClean="0">
                <a:latin typeface="Arial" pitchFamily="34" charset="0"/>
                <a:ea typeface="ＭＳ Ｐゴシック" pitchFamily="34" charset="-128"/>
                <a:cs typeface="Arial" pitchFamily="34" charset="0"/>
              </a:rPr>
              <a:t>(this</a:t>
            </a:r>
            <a:r>
              <a:rPr lang="en-US" sz="1900" b="1" dirty="0" smtClean="0">
                <a:latin typeface="Arial" pitchFamily="34" charset="0"/>
                <a:ea typeface="ＭＳ Ｐゴシック" pitchFamily="34" charset="-128"/>
                <a:cs typeface="Arial" pitchFamily="34" charset="0"/>
              </a:rPr>
              <a:t> </a:t>
            </a:r>
            <a:r>
              <a:rPr lang="en-US" sz="3200" b="1" dirty="0" smtClean="0">
                <a:latin typeface="Arial" pitchFamily="34" charset="0"/>
                <a:ea typeface="ＭＳ Ｐゴシック" pitchFamily="34" charset="-128"/>
                <a:cs typeface="Arial" pitchFamily="34" charset="0"/>
              </a:rPr>
              <a:t>is</a:t>
            </a:r>
            <a:r>
              <a:rPr lang="en-US" sz="1900" b="1" dirty="0" smtClean="0">
                <a:latin typeface="Arial" pitchFamily="34" charset="0"/>
                <a:ea typeface="ＭＳ Ｐゴシック" pitchFamily="34" charset="-128"/>
                <a:cs typeface="Arial" pitchFamily="34" charset="0"/>
              </a:rPr>
              <a:t> </a:t>
            </a:r>
            <a:r>
              <a:rPr lang="en-US" sz="3200" b="1" dirty="0" smtClean="0">
                <a:latin typeface="Arial" pitchFamily="34" charset="0"/>
                <a:ea typeface="ＭＳ Ｐゴシック" pitchFamily="34" charset="-128"/>
                <a:cs typeface="Arial" pitchFamily="34" charset="0"/>
              </a:rPr>
              <a:t>becoming</a:t>
            </a:r>
            <a:r>
              <a:rPr lang="en-US" sz="1900" b="1" dirty="0" smtClean="0">
                <a:latin typeface="Arial" pitchFamily="34" charset="0"/>
                <a:ea typeface="ＭＳ Ｐゴシック" pitchFamily="34" charset="-128"/>
                <a:cs typeface="Arial" pitchFamily="34" charset="0"/>
              </a:rPr>
              <a:t> </a:t>
            </a:r>
            <a:r>
              <a:rPr lang="en-US" sz="3200" b="1" dirty="0" smtClean="0">
                <a:latin typeface="Arial" pitchFamily="34" charset="0"/>
                <a:ea typeface="ＭＳ Ｐゴシック" pitchFamily="34" charset="-128"/>
                <a:cs typeface="Arial" pitchFamily="34" charset="0"/>
              </a:rPr>
              <a:t>less</a:t>
            </a:r>
            <a:r>
              <a:rPr lang="en-US" sz="1900" b="1" dirty="0" smtClean="0">
                <a:latin typeface="Arial" pitchFamily="34" charset="0"/>
                <a:ea typeface="ＭＳ Ｐゴシック" pitchFamily="34" charset="-128"/>
                <a:cs typeface="Arial" pitchFamily="34" charset="0"/>
              </a:rPr>
              <a:t> </a:t>
            </a:r>
            <a:r>
              <a:rPr lang="en-US" sz="3200" b="1" dirty="0" smtClean="0">
                <a:latin typeface="Arial" pitchFamily="34" charset="0"/>
                <a:ea typeface="ＭＳ Ｐゴシック" pitchFamily="34" charset="-128"/>
                <a:cs typeface="Arial" pitchFamily="34" charset="0"/>
              </a:rPr>
              <a:t>of</a:t>
            </a:r>
            <a:r>
              <a:rPr lang="en-US" sz="1900" b="1" dirty="0" smtClean="0">
                <a:latin typeface="Arial" pitchFamily="34" charset="0"/>
                <a:ea typeface="ＭＳ Ｐゴシック" pitchFamily="34" charset="-128"/>
                <a:cs typeface="Arial" pitchFamily="34" charset="0"/>
              </a:rPr>
              <a:t> </a:t>
            </a:r>
            <a:r>
              <a:rPr lang="en-US" sz="3200" b="1" dirty="0" smtClean="0">
                <a:latin typeface="Arial" pitchFamily="34" charset="0"/>
                <a:ea typeface="ＭＳ Ｐゴシック" pitchFamily="34" charset="-128"/>
                <a:cs typeface="Arial" pitchFamily="34" charset="0"/>
              </a:rPr>
              <a:t>an</a:t>
            </a:r>
            <a:r>
              <a:rPr lang="en-US" sz="1900" b="1" dirty="0" smtClean="0">
                <a:latin typeface="Arial" pitchFamily="34" charset="0"/>
                <a:ea typeface="ＭＳ Ｐゴシック" pitchFamily="34" charset="-128"/>
                <a:cs typeface="Arial" pitchFamily="34" charset="0"/>
              </a:rPr>
              <a:t> </a:t>
            </a:r>
            <a:r>
              <a:rPr lang="en-US" sz="3200" b="1" dirty="0" smtClean="0">
                <a:latin typeface="Arial" pitchFamily="34" charset="0"/>
                <a:ea typeface="ＭＳ Ｐゴシック" pitchFamily="34" charset="-128"/>
                <a:cs typeface="Arial" pitchFamily="34" charset="0"/>
              </a:rPr>
              <a:t>issue)</a:t>
            </a:r>
          </a:p>
          <a:p>
            <a:pPr lvl="1" eaLnBrk="1" hangingPunct="1">
              <a:buFont typeface="Arial" pitchFamily="34" charset="0"/>
              <a:buChar char="•"/>
            </a:pPr>
            <a:r>
              <a:rPr lang="en-US" sz="3200" b="1" dirty="0" smtClean="0">
                <a:latin typeface="Arial" pitchFamily="34" charset="0"/>
                <a:ea typeface="ＭＳ Ｐゴシック" pitchFamily="34" charset="-128"/>
                <a:cs typeface="Arial" pitchFamily="34" charset="0"/>
              </a:rPr>
              <a:t>Dogs (guide dogs and pets) and their behavior</a:t>
            </a:r>
          </a:p>
          <a:p>
            <a:pPr lvl="1" eaLnBrk="1" hangingPunct="1">
              <a:buFont typeface="Arial" pitchFamily="34" charset="0"/>
              <a:buChar char="•"/>
            </a:pPr>
            <a:r>
              <a:rPr lang="en-US" sz="3200" b="1" dirty="0" smtClean="0">
                <a:latin typeface="Arial" pitchFamily="34" charset="0"/>
                <a:ea typeface="ＭＳ Ｐゴシック" pitchFamily="34" charset="-128"/>
                <a:cs typeface="Arial" pitchFamily="34" charset="0"/>
              </a:rPr>
              <a:t>Children (the SSP is not a baby-sitter or responsible for children) </a:t>
            </a:r>
          </a:p>
          <a:p>
            <a:pPr lvl="1" eaLnBrk="1" hangingPunct="1">
              <a:buFont typeface="Arial" pitchFamily="34" charset="0"/>
              <a:buChar char="•"/>
            </a:pPr>
            <a:r>
              <a:rPr lang="en-US" sz="3200" b="1" dirty="0" smtClean="0">
                <a:latin typeface="Arial" pitchFamily="34" charset="0"/>
                <a:ea typeface="ＭＳ Ｐゴシック" pitchFamily="34" charset="-128"/>
                <a:cs typeface="Arial" pitchFamily="34" charset="0"/>
              </a:rPr>
              <a:t>Work time vs. social time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algn="l" eaLnBrk="1" hangingPunct="1"/>
            <a:r>
              <a:rPr lang="en-US" b="1" dirty="0" smtClean="0">
                <a:ea typeface="ＭＳ Ｐゴシック" pitchFamily="34" charset="-128"/>
              </a:rPr>
              <a:t>What is the Problem?</a:t>
            </a:r>
          </a:p>
        </p:txBody>
      </p:sp>
      <p:sp>
        <p:nvSpPr>
          <p:cNvPr id="34819" name="Content Placeholder 2"/>
          <p:cNvSpPr>
            <a:spLocks noGrp="1"/>
          </p:cNvSpPr>
          <p:nvPr>
            <p:ph idx="1"/>
          </p:nvPr>
        </p:nvSpPr>
        <p:spPr>
          <a:xfrm>
            <a:off x="457200" y="1371600"/>
            <a:ext cx="8229600" cy="4525963"/>
          </a:xfrm>
        </p:spPr>
        <p:txBody>
          <a:bodyPr/>
          <a:lstStyle/>
          <a:p>
            <a:pPr eaLnBrk="1" hangingPunct="1"/>
            <a:r>
              <a:rPr lang="en-US" b="1" dirty="0" smtClean="0">
                <a:latin typeface="Arial" pitchFamily="34" charset="0"/>
                <a:ea typeface="ＭＳ Ｐゴシック" pitchFamily="34" charset="-128"/>
                <a:cs typeface="Arial" pitchFamily="34" charset="0"/>
              </a:rPr>
              <a:t>First, identify </a:t>
            </a:r>
            <a:r>
              <a:rPr lang="en-US" altLang="en-US" b="1" dirty="0" smtClean="0">
                <a:latin typeface="Arial" pitchFamily="34" charset="0"/>
                <a:ea typeface="ＭＳ Ｐゴシック" pitchFamily="34" charset="-128"/>
                <a:cs typeface="Arial" pitchFamily="34" charset="0"/>
              </a:rPr>
              <a:t>‘</a:t>
            </a:r>
            <a:r>
              <a:rPr lang="en-US" altLang="ja-JP" b="1" dirty="0" smtClean="0">
                <a:latin typeface="Arial" pitchFamily="34" charset="0"/>
                <a:ea typeface="ＭＳ Ｐゴシック" pitchFamily="34" charset="-128"/>
                <a:cs typeface="Arial" pitchFamily="34" charset="0"/>
              </a:rPr>
              <a:t>the problem’. </a:t>
            </a:r>
          </a:p>
          <a:p>
            <a:pPr eaLnBrk="1" hangingPunct="1">
              <a:buNone/>
            </a:pPr>
            <a:endParaRPr lang="en-US" altLang="ja-JP" sz="800" b="1" dirty="0" smtClean="0">
              <a:latin typeface="Arial" pitchFamily="34" charset="0"/>
              <a:ea typeface="ＭＳ Ｐゴシック" pitchFamily="34" charset="-128"/>
              <a:cs typeface="Arial" pitchFamily="34" charset="0"/>
            </a:endParaRPr>
          </a:p>
          <a:p>
            <a:pPr eaLnBrk="1" hangingPunct="1"/>
            <a:r>
              <a:rPr lang="en-US" b="1" dirty="0" smtClean="0">
                <a:latin typeface="Arial" pitchFamily="34" charset="0"/>
                <a:ea typeface="ＭＳ Ｐゴシック" pitchFamily="34" charset="-128"/>
                <a:cs typeface="Arial" pitchFamily="34" charset="0"/>
              </a:rPr>
              <a:t>Often the problem is complex.</a:t>
            </a:r>
          </a:p>
          <a:p>
            <a:pPr eaLnBrk="1" hangingPunct="1">
              <a:buNone/>
            </a:pPr>
            <a:endParaRPr lang="en-US" sz="800" b="1" dirty="0" smtClean="0">
              <a:latin typeface="Arial" pitchFamily="34" charset="0"/>
              <a:ea typeface="ＭＳ Ｐゴシック" pitchFamily="34" charset="-128"/>
              <a:cs typeface="Arial" pitchFamily="34" charset="0"/>
            </a:endParaRPr>
          </a:p>
          <a:p>
            <a:pPr eaLnBrk="1" hangingPunct="1"/>
            <a:r>
              <a:rPr lang="en-US" b="1" dirty="0" smtClean="0">
                <a:latin typeface="Arial" pitchFamily="34" charset="0"/>
                <a:ea typeface="ＭＳ Ｐゴシック" pitchFamily="34" charset="-128"/>
                <a:cs typeface="Arial" pitchFamily="34" charset="0"/>
              </a:rPr>
              <a:t>A problem may hook into old baggage or issues.</a:t>
            </a:r>
          </a:p>
          <a:p>
            <a:pPr eaLnBrk="1" hangingPunct="1">
              <a:buNone/>
            </a:pPr>
            <a:endParaRPr lang="en-US" sz="800" b="1" dirty="0" smtClean="0">
              <a:latin typeface="Arial" pitchFamily="34" charset="0"/>
              <a:ea typeface="ＭＳ Ｐゴシック" pitchFamily="34" charset="-128"/>
              <a:cs typeface="Arial" pitchFamily="34" charset="0"/>
            </a:endParaRPr>
          </a:p>
          <a:p>
            <a:pPr eaLnBrk="1" hangingPunct="1"/>
            <a:r>
              <a:rPr lang="en-US" b="1" dirty="0" smtClean="0">
                <a:latin typeface="Arial" pitchFamily="34" charset="0"/>
                <a:ea typeface="ＭＳ Ｐゴシック" pitchFamily="34" charset="-128"/>
                <a:cs typeface="Arial" pitchFamily="34" charset="0"/>
              </a:rPr>
              <a:t>Use the scenarios to help you analyze the problems presented.</a:t>
            </a:r>
          </a:p>
          <a:p>
            <a:pPr eaLnBrk="1" hangingPunct="1"/>
            <a:endParaRPr lang="en-US" b="1" dirty="0" smtClean="0">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algn="l" eaLnBrk="1" hangingPunct="1"/>
            <a:r>
              <a:rPr lang="en-US" b="1" dirty="0" smtClean="0">
                <a:ea typeface="ＭＳ Ｐゴシック" pitchFamily="34" charset="-128"/>
              </a:rPr>
              <a:t>Who Owns the Problem</a:t>
            </a:r>
          </a:p>
        </p:txBody>
      </p:sp>
      <p:sp>
        <p:nvSpPr>
          <p:cNvPr id="35843" name="Content Placeholder 2"/>
          <p:cNvSpPr>
            <a:spLocks noGrp="1"/>
          </p:cNvSpPr>
          <p:nvPr>
            <p:ph sz="half" idx="1"/>
          </p:nvPr>
        </p:nvSpPr>
        <p:spPr>
          <a:xfrm>
            <a:off x="457200" y="1371600"/>
            <a:ext cx="8686800" cy="4525963"/>
          </a:xfrm>
        </p:spPr>
        <p:txBody>
          <a:bodyPr/>
          <a:lstStyle/>
          <a:p>
            <a:pPr eaLnBrk="1" hangingPunct="1"/>
            <a:r>
              <a:rPr lang="en-US" sz="3200" b="1" dirty="0" smtClean="0">
                <a:latin typeface="Arial" pitchFamily="34" charset="0"/>
                <a:ea typeface="ＭＳ Ｐゴシック" pitchFamily="34" charset="-128"/>
                <a:cs typeface="Arial" pitchFamily="34" charset="0"/>
              </a:rPr>
              <a:t>If the DB person will be late that is the DB person</a:t>
            </a:r>
            <a:r>
              <a:rPr lang="ja-JP" altLang="en-US" sz="3200" b="1" smtClean="0">
                <a:latin typeface="Arial" pitchFamily="34" charset="0"/>
                <a:ea typeface="ＭＳ Ｐゴシック" pitchFamily="34" charset="-128"/>
                <a:cs typeface="Arial" pitchFamily="34" charset="0"/>
              </a:rPr>
              <a:t>’</a:t>
            </a:r>
            <a:r>
              <a:rPr lang="en-US" altLang="ja-JP" sz="3200" b="1" dirty="0" smtClean="0">
                <a:latin typeface="Arial" pitchFamily="34" charset="0"/>
                <a:ea typeface="ＭＳ Ｐゴシック" pitchFamily="34" charset="-128"/>
                <a:cs typeface="Arial" pitchFamily="34" charset="0"/>
              </a:rPr>
              <a:t>s problem.</a:t>
            </a:r>
          </a:p>
          <a:p>
            <a:pPr eaLnBrk="1" hangingPunct="1">
              <a:buNone/>
            </a:pPr>
            <a:endParaRPr lang="en-US" altLang="ja-JP" sz="800" b="1" dirty="0" smtClean="0">
              <a:latin typeface="Arial" pitchFamily="34" charset="0"/>
              <a:ea typeface="ＭＳ Ｐゴシック" pitchFamily="34" charset="-128"/>
              <a:cs typeface="Arial" pitchFamily="34" charset="0"/>
            </a:endParaRPr>
          </a:p>
          <a:p>
            <a:pPr eaLnBrk="1" hangingPunct="1"/>
            <a:r>
              <a:rPr lang="en-US" sz="3200" b="1" dirty="0" smtClean="0">
                <a:latin typeface="Arial" pitchFamily="34" charset="0"/>
                <a:ea typeface="ＭＳ Ｐゴシック" pitchFamily="34" charset="-128"/>
                <a:cs typeface="Arial" pitchFamily="34" charset="0"/>
              </a:rPr>
              <a:t>If the DB person will die from smoking, that is not the SSP</a:t>
            </a:r>
            <a:r>
              <a:rPr lang="ja-JP" altLang="en-US" sz="3200" b="1" smtClean="0">
                <a:latin typeface="Arial" pitchFamily="34" charset="0"/>
                <a:ea typeface="ＭＳ Ｐゴシック" pitchFamily="34" charset="-128"/>
                <a:cs typeface="Arial" pitchFamily="34" charset="0"/>
              </a:rPr>
              <a:t>’</a:t>
            </a:r>
            <a:r>
              <a:rPr lang="en-US" altLang="ja-JP" sz="3200" b="1" dirty="0" smtClean="0">
                <a:latin typeface="Arial" pitchFamily="34" charset="0"/>
                <a:ea typeface="ＭＳ Ｐゴシック" pitchFamily="34" charset="-128"/>
                <a:cs typeface="Arial" pitchFamily="34" charset="0"/>
              </a:rPr>
              <a:t>s problem.</a:t>
            </a:r>
          </a:p>
          <a:p>
            <a:pPr eaLnBrk="1" hangingPunct="1">
              <a:buNone/>
            </a:pPr>
            <a:r>
              <a:rPr lang="en-US" sz="800" b="1" dirty="0" smtClean="0">
                <a:latin typeface="Arial" pitchFamily="34" charset="0"/>
                <a:ea typeface="ＭＳ Ｐゴシック" pitchFamily="34" charset="-128"/>
                <a:cs typeface="Arial" pitchFamily="34" charset="0"/>
              </a:rPr>
              <a:t> </a:t>
            </a:r>
          </a:p>
          <a:p>
            <a:pPr eaLnBrk="1" hangingPunct="1"/>
            <a:r>
              <a:rPr lang="en-US" sz="3200" b="1" dirty="0" smtClean="0">
                <a:latin typeface="Arial" pitchFamily="34" charset="0"/>
                <a:ea typeface="ＭＳ Ｐゴシック" pitchFamily="34" charset="-128"/>
                <a:cs typeface="Arial" pitchFamily="34" charset="0"/>
              </a:rPr>
              <a:t>If</a:t>
            </a:r>
            <a:r>
              <a:rPr lang="en-US" sz="2400" b="1" dirty="0" smtClean="0">
                <a:latin typeface="Arial" pitchFamily="34" charset="0"/>
                <a:ea typeface="ＭＳ Ｐゴシック" pitchFamily="34" charset="-128"/>
                <a:cs typeface="Arial" pitchFamily="34" charset="0"/>
              </a:rPr>
              <a:t> </a:t>
            </a:r>
            <a:r>
              <a:rPr lang="en-US" sz="3200" b="1" dirty="0" smtClean="0">
                <a:latin typeface="Arial" pitchFamily="34" charset="0"/>
                <a:ea typeface="ＭＳ Ｐゴシック" pitchFamily="34" charset="-128"/>
                <a:cs typeface="Arial" pitchFamily="34" charset="0"/>
              </a:rPr>
              <a:t>the</a:t>
            </a:r>
            <a:r>
              <a:rPr lang="en-US" sz="2400" b="1" dirty="0" smtClean="0">
                <a:latin typeface="Arial" pitchFamily="34" charset="0"/>
                <a:ea typeface="ＭＳ Ｐゴシック" pitchFamily="34" charset="-128"/>
                <a:cs typeface="Arial" pitchFamily="34" charset="0"/>
              </a:rPr>
              <a:t> </a:t>
            </a:r>
            <a:r>
              <a:rPr lang="en-US" sz="3200" b="1" dirty="0" smtClean="0">
                <a:latin typeface="Arial" pitchFamily="34" charset="0"/>
                <a:ea typeface="ＭＳ Ｐゴシック" pitchFamily="34" charset="-128"/>
                <a:cs typeface="Arial" pitchFamily="34" charset="0"/>
              </a:rPr>
              <a:t>activity</a:t>
            </a:r>
            <a:r>
              <a:rPr lang="en-US" sz="2400" b="1" dirty="0" smtClean="0">
                <a:latin typeface="Arial" pitchFamily="34" charset="0"/>
                <a:ea typeface="ＭＳ Ｐゴシック" pitchFamily="34" charset="-128"/>
                <a:cs typeface="Arial" pitchFamily="34" charset="0"/>
              </a:rPr>
              <a:t> </a:t>
            </a:r>
            <a:r>
              <a:rPr lang="en-US" sz="3200" b="1" dirty="0" smtClean="0">
                <a:latin typeface="Arial" pitchFamily="34" charset="0"/>
                <a:ea typeface="ＭＳ Ｐゴシック" pitchFamily="34" charset="-128"/>
                <a:cs typeface="Arial" pitchFamily="34" charset="0"/>
              </a:rPr>
              <a:t>goes</a:t>
            </a:r>
            <a:r>
              <a:rPr lang="en-US" sz="2400" b="1" dirty="0" smtClean="0">
                <a:latin typeface="Arial" pitchFamily="34" charset="0"/>
                <a:ea typeface="ＭＳ Ｐゴシック" pitchFamily="34" charset="-128"/>
                <a:cs typeface="Arial" pitchFamily="34" charset="0"/>
              </a:rPr>
              <a:t> </a:t>
            </a:r>
            <a:r>
              <a:rPr lang="en-US" sz="3200" b="1" dirty="0" smtClean="0">
                <a:latin typeface="Arial" pitchFamily="34" charset="0"/>
                <a:ea typeface="ＭＳ Ｐゴシック" pitchFamily="34" charset="-128"/>
                <a:cs typeface="Arial" pitchFamily="34" charset="0"/>
              </a:rPr>
              <a:t>over</a:t>
            </a:r>
            <a:r>
              <a:rPr lang="en-US" sz="2400" b="1" dirty="0" smtClean="0">
                <a:latin typeface="Arial" pitchFamily="34" charset="0"/>
                <a:ea typeface="ＭＳ Ｐゴシック" pitchFamily="34" charset="-128"/>
                <a:cs typeface="Arial" pitchFamily="34" charset="0"/>
              </a:rPr>
              <a:t> </a:t>
            </a:r>
            <a:r>
              <a:rPr lang="en-US" sz="3200" b="1" dirty="0" smtClean="0">
                <a:latin typeface="Arial" pitchFamily="34" charset="0"/>
                <a:ea typeface="ＭＳ Ｐゴシック" pitchFamily="34" charset="-128"/>
                <a:cs typeface="Arial" pitchFamily="34" charset="0"/>
              </a:rPr>
              <a:t>time</a:t>
            </a:r>
            <a:r>
              <a:rPr lang="en-US" sz="2400" b="1" dirty="0" smtClean="0">
                <a:latin typeface="Arial" pitchFamily="34" charset="0"/>
                <a:ea typeface="ＭＳ Ｐゴシック" pitchFamily="34" charset="-128"/>
                <a:cs typeface="Arial" pitchFamily="34" charset="0"/>
              </a:rPr>
              <a:t> </a:t>
            </a:r>
            <a:r>
              <a:rPr lang="en-US" sz="3200" b="1" dirty="0" smtClean="0">
                <a:latin typeface="Arial" pitchFamily="34" charset="0"/>
                <a:ea typeface="ＭＳ Ｐゴシック" pitchFamily="34" charset="-128"/>
                <a:cs typeface="Arial" pitchFamily="34" charset="0"/>
              </a:rPr>
              <a:t>and</a:t>
            </a:r>
            <a:r>
              <a:rPr lang="en-US" sz="2400" b="1" dirty="0" smtClean="0">
                <a:latin typeface="Arial" pitchFamily="34" charset="0"/>
                <a:ea typeface="ＭＳ Ｐゴシック" pitchFamily="34" charset="-128"/>
                <a:cs typeface="Arial" pitchFamily="34" charset="0"/>
              </a:rPr>
              <a:t> </a:t>
            </a:r>
            <a:r>
              <a:rPr lang="en-US" sz="3200" b="1" dirty="0" smtClean="0">
                <a:latin typeface="Arial" pitchFamily="34" charset="0"/>
                <a:ea typeface="ＭＳ Ｐゴシック" pitchFamily="34" charset="-128"/>
                <a:cs typeface="Arial" pitchFamily="34" charset="0"/>
              </a:rPr>
              <a:t>will</a:t>
            </a:r>
            <a:r>
              <a:rPr lang="en-US" sz="2400" b="1" dirty="0" smtClean="0">
                <a:latin typeface="Arial" pitchFamily="34" charset="0"/>
                <a:ea typeface="ＭＳ Ｐゴシック" pitchFamily="34" charset="-128"/>
                <a:cs typeface="Arial" pitchFamily="34" charset="0"/>
              </a:rPr>
              <a:t> </a:t>
            </a:r>
            <a:r>
              <a:rPr lang="en-US" sz="3200" b="1" dirty="0" smtClean="0">
                <a:latin typeface="Arial" pitchFamily="34" charset="0"/>
                <a:ea typeface="ＭＳ Ｐゴシック" pitchFamily="34" charset="-128"/>
                <a:cs typeface="Arial" pitchFamily="34" charset="0"/>
              </a:rPr>
              <a:t>make the SSP late then it is the SSP</a:t>
            </a:r>
            <a:r>
              <a:rPr lang="ja-JP" altLang="en-US" sz="3200" b="1" smtClean="0">
                <a:latin typeface="Arial" pitchFamily="34" charset="0"/>
                <a:ea typeface="ＭＳ Ｐゴシック" pitchFamily="34" charset="-128"/>
                <a:cs typeface="Arial" pitchFamily="34" charset="0"/>
              </a:rPr>
              <a:t>’</a:t>
            </a:r>
            <a:r>
              <a:rPr lang="en-US" altLang="ja-JP" sz="3200" b="1" dirty="0" smtClean="0">
                <a:latin typeface="Arial" pitchFamily="34" charset="0"/>
                <a:ea typeface="ＭＳ Ｐゴシック" pitchFamily="34" charset="-128"/>
                <a:cs typeface="Arial" pitchFamily="34" charset="0"/>
              </a:rPr>
              <a:t>s problem.</a:t>
            </a:r>
          </a:p>
          <a:p>
            <a:pPr eaLnBrk="1" hangingPunct="1">
              <a:buNone/>
            </a:pPr>
            <a:endParaRPr lang="en-US" altLang="ja-JP" sz="800" b="1" dirty="0" smtClean="0">
              <a:latin typeface="Arial" pitchFamily="34" charset="0"/>
              <a:ea typeface="ＭＳ Ｐゴシック" pitchFamily="34" charset="-128"/>
              <a:cs typeface="Arial" pitchFamily="34" charset="0"/>
            </a:endParaRPr>
          </a:p>
          <a:p>
            <a:pPr eaLnBrk="1" hangingPunct="1"/>
            <a:r>
              <a:rPr lang="en-US" sz="3200" b="1" dirty="0" smtClean="0">
                <a:latin typeface="Arial" pitchFamily="34" charset="0"/>
                <a:ea typeface="ＭＳ Ｐゴシック" pitchFamily="34" charset="-128"/>
                <a:cs typeface="Arial" pitchFamily="34" charset="0"/>
              </a:rPr>
              <a:t>If the smoke of the cigarette is bothering the SSP, then yes, that is the SSP</a:t>
            </a:r>
            <a:r>
              <a:rPr lang="ja-JP" altLang="en-US" sz="3200" b="1" smtClean="0">
                <a:latin typeface="Arial" pitchFamily="34" charset="0"/>
                <a:ea typeface="ＭＳ Ｐゴシック" pitchFamily="34" charset="-128"/>
                <a:cs typeface="Arial" pitchFamily="34" charset="0"/>
              </a:rPr>
              <a:t>’</a:t>
            </a:r>
            <a:r>
              <a:rPr lang="en-US" altLang="ja-JP" sz="3200" b="1" dirty="0" smtClean="0">
                <a:latin typeface="Arial" pitchFamily="34" charset="0"/>
                <a:ea typeface="ＭＳ Ｐゴシック" pitchFamily="34" charset="-128"/>
                <a:cs typeface="Arial" pitchFamily="34" charset="0"/>
              </a:rPr>
              <a:t>s problem.</a:t>
            </a:r>
          </a:p>
          <a:p>
            <a:pPr eaLnBrk="1" hangingPunct="1"/>
            <a:endParaRPr lang="en-US" altLang="ja-JP" sz="3200" b="1" dirty="0" smtClean="0">
              <a:latin typeface="Arial" pitchFamily="34" charset="0"/>
              <a:ea typeface="ＭＳ Ｐゴシック" pitchFamily="34" charset="-128"/>
              <a:cs typeface="Arial" pitchFamily="34" charset="0"/>
            </a:endParaRPr>
          </a:p>
          <a:p>
            <a:pPr eaLnBrk="1" hangingPunct="1">
              <a:buFont typeface="Arial" pitchFamily="34" charset="0"/>
              <a:buNone/>
            </a:pPr>
            <a:endParaRPr lang="en-US" b="1" dirty="0" smtClean="0">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4"/>
          <p:cNvSpPr>
            <a:spLocks noGrp="1"/>
          </p:cNvSpPr>
          <p:nvPr>
            <p:ph type="title"/>
          </p:nvPr>
        </p:nvSpPr>
        <p:spPr/>
        <p:txBody>
          <a:bodyPr/>
          <a:lstStyle/>
          <a:p>
            <a:pPr algn="l" eaLnBrk="1" hangingPunct="1"/>
            <a:r>
              <a:rPr lang="en-US" b="1" dirty="0" smtClean="0">
                <a:ea typeface="ＭＳ Ｐゴシック" pitchFamily="34" charset="-128"/>
              </a:rPr>
              <a:t>My Problem</a:t>
            </a:r>
          </a:p>
        </p:txBody>
      </p:sp>
      <p:sp>
        <p:nvSpPr>
          <p:cNvPr id="36867" name="Content Placeholder 5"/>
          <p:cNvSpPr>
            <a:spLocks noGrp="1"/>
          </p:cNvSpPr>
          <p:nvPr>
            <p:ph idx="1"/>
          </p:nvPr>
        </p:nvSpPr>
        <p:spPr>
          <a:xfrm>
            <a:off x="457200" y="1371600"/>
            <a:ext cx="8534400" cy="4525963"/>
          </a:xfrm>
        </p:spPr>
        <p:txBody>
          <a:bodyPr/>
          <a:lstStyle/>
          <a:p>
            <a:pPr eaLnBrk="1" hangingPunct="1"/>
            <a:r>
              <a:rPr lang="en-US" b="1" dirty="0" smtClean="0">
                <a:latin typeface="Arial" pitchFamily="34" charset="0"/>
                <a:ea typeface="ＭＳ Ｐゴシック" pitchFamily="34" charset="-128"/>
                <a:cs typeface="Arial" pitchFamily="34" charset="0"/>
              </a:rPr>
              <a:t>When it is my problem, then I am the one who needs to address it.</a:t>
            </a:r>
          </a:p>
          <a:p>
            <a:pPr eaLnBrk="1" hangingPunct="1">
              <a:buNone/>
            </a:pPr>
            <a:endParaRPr lang="en-US" sz="800" b="1" dirty="0" smtClean="0">
              <a:latin typeface="Arial" pitchFamily="34" charset="0"/>
              <a:ea typeface="ＭＳ Ｐゴシック" pitchFamily="34" charset="-128"/>
              <a:cs typeface="Arial" pitchFamily="34" charset="0"/>
            </a:endParaRPr>
          </a:p>
          <a:p>
            <a:pPr eaLnBrk="1" hangingPunct="1"/>
            <a:r>
              <a:rPr lang="en-US" b="1" dirty="0" smtClean="0">
                <a:latin typeface="Arial" pitchFamily="34" charset="0"/>
                <a:ea typeface="ＭＳ Ｐゴシック" pitchFamily="34" charset="-128"/>
                <a:cs typeface="Arial" pitchFamily="34" charset="0"/>
              </a:rPr>
              <a:t>If it is the SSP</a:t>
            </a:r>
            <a:r>
              <a:rPr lang="en-US" altLang="en-US" b="1" dirty="0" smtClean="0">
                <a:latin typeface="Arial" pitchFamily="34" charset="0"/>
                <a:ea typeface="ＭＳ Ｐゴシック" pitchFamily="34" charset="-128"/>
                <a:cs typeface="Arial" pitchFamily="34" charset="0"/>
              </a:rPr>
              <a:t>’</a:t>
            </a:r>
            <a:r>
              <a:rPr lang="en-US" altLang="ja-JP" b="1" dirty="0" smtClean="0">
                <a:latin typeface="Arial" pitchFamily="34" charset="0"/>
                <a:ea typeface="ＭＳ Ｐゴシック" pitchFamily="34" charset="-128"/>
                <a:cs typeface="Arial" pitchFamily="34" charset="0"/>
              </a:rPr>
              <a:t>s problem, the SSP should address it.  How can it be solved without being aggressive about it?</a:t>
            </a:r>
          </a:p>
          <a:p>
            <a:pPr eaLnBrk="1" hangingPunct="1">
              <a:buNone/>
            </a:pPr>
            <a:endParaRPr lang="en-US" altLang="ja-JP" sz="800" b="1" dirty="0" smtClean="0">
              <a:latin typeface="Arial" pitchFamily="34" charset="0"/>
              <a:ea typeface="ＭＳ Ｐゴシック" pitchFamily="34" charset="-128"/>
              <a:cs typeface="Arial" pitchFamily="34" charset="0"/>
            </a:endParaRPr>
          </a:p>
          <a:p>
            <a:pPr eaLnBrk="1" hangingPunct="1"/>
            <a:r>
              <a:rPr lang="en-US" b="1" dirty="0" smtClean="0">
                <a:latin typeface="Arial" pitchFamily="34" charset="0"/>
                <a:ea typeface="ＭＳ Ｐゴシック" pitchFamily="34" charset="-128"/>
                <a:cs typeface="Arial" pitchFamily="34" charset="0"/>
              </a:rPr>
              <a:t>If it is the DB person</a:t>
            </a:r>
            <a:r>
              <a:rPr lang="en-US" altLang="en-US" b="1" dirty="0" smtClean="0">
                <a:latin typeface="Arial" pitchFamily="34" charset="0"/>
                <a:ea typeface="ＭＳ Ｐゴシック" pitchFamily="34" charset="-128"/>
                <a:cs typeface="Arial" pitchFamily="34" charset="0"/>
              </a:rPr>
              <a:t>’</a:t>
            </a:r>
            <a:r>
              <a:rPr lang="en-US" altLang="ja-JP" b="1" dirty="0" smtClean="0">
                <a:latin typeface="Arial" pitchFamily="34" charset="0"/>
                <a:ea typeface="ＭＳ Ｐゴシック" pitchFamily="34" charset="-128"/>
                <a:cs typeface="Arial" pitchFamily="34" charset="0"/>
              </a:rPr>
              <a:t>s problem, then how can it be solved while taking responsibility?</a:t>
            </a:r>
            <a:endParaRPr lang="en-US" b="1" dirty="0" smtClean="0">
              <a:latin typeface="Arial" pitchFamily="34" charset="0"/>
              <a:ea typeface="ＭＳ Ｐゴシック" pitchFamily="34" charset="-128"/>
              <a:cs typeface="Arial"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algn="l" eaLnBrk="1" hangingPunct="1"/>
            <a:r>
              <a:rPr lang="en-US" b="1" dirty="0" smtClean="0">
                <a:ea typeface="ＭＳ Ｐゴシック" pitchFamily="34" charset="-128"/>
              </a:rPr>
              <a:t>Personal Boundaries</a:t>
            </a:r>
          </a:p>
        </p:txBody>
      </p:sp>
      <p:sp>
        <p:nvSpPr>
          <p:cNvPr id="37891" name="Content Placeholder 2"/>
          <p:cNvSpPr>
            <a:spLocks noGrp="1"/>
          </p:cNvSpPr>
          <p:nvPr>
            <p:ph idx="1"/>
          </p:nvPr>
        </p:nvSpPr>
        <p:spPr>
          <a:xfrm>
            <a:off x="457200" y="1371600"/>
            <a:ext cx="8229600" cy="4525963"/>
          </a:xfrm>
        </p:spPr>
        <p:txBody>
          <a:bodyPr/>
          <a:lstStyle/>
          <a:p>
            <a:pPr eaLnBrk="1" hangingPunct="1"/>
            <a:r>
              <a:rPr lang="en-US" b="1" dirty="0" smtClean="0">
                <a:latin typeface="Arial" pitchFamily="34" charset="0"/>
                <a:ea typeface="ＭＳ Ｐゴシック" pitchFamily="34" charset="-128"/>
                <a:cs typeface="Arial" pitchFamily="34" charset="0"/>
              </a:rPr>
              <a:t>Your religion should guide you in your actions at home and at work, but it should not be a topic of discussion while you are working.</a:t>
            </a:r>
          </a:p>
          <a:p>
            <a:pPr eaLnBrk="1" hangingPunct="1">
              <a:buNone/>
            </a:pPr>
            <a:endParaRPr lang="en-US" sz="800" b="1" dirty="0" smtClean="0">
              <a:latin typeface="Arial" pitchFamily="34" charset="0"/>
              <a:ea typeface="ＭＳ Ｐゴシック" pitchFamily="34" charset="-128"/>
              <a:cs typeface="Arial" pitchFamily="34" charset="0"/>
            </a:endParaRPr>
          </a:p>
          <a:p>
            <a:pPr eaLnBrk="1" hangingPunct="1"/>
            <a:r>
              <a:rPr lang="en-US" b="1" dirty="0" smtClean="0">
                <a:latin typeface="Arial" pitchFamily="34" charset="0"/>
                <a:ea typeface="ＭＳ Ｐゴシック" pitchFamily="34" charset="-128"/>
                <a:cs typeface="Arial" pitchFamily="34" charset="0"/>
              </a:rPr>
              <a:t>Touch should respect the SSP</a:t>
            </a:r>
            <a:r>
              <a:rPr lang="ja-JP" altLang="en-US" b="1" smtClean="0">
                <a:latin typeface="Arial" pitchFamily="34" charset="0"/>
                <a:ea typeface="ＭＳ Ｐゴシック" pitchFamily="34" charset="-128"/>
                <a:cs typeface="Arial" pitchFamily="34" charset="0"/>
              </a:rPr>
              <a:t>’</a:t>
            </a:r>
            <a:r>
              <a:rPr lang="en-US" altLang="ja-JP" b="1" dirty="0" smtClean="0">
                <a:latin typeface="Arial" pitchFamily="34" charset="0"/>
                <a:ea typeface="ＭＳ Ｐゴシック" pitchFamily="34" charset="-128"/>
                <a:cs typeface="Arial" pitchFamily="34" charset="0"/>
              </a:rPr>
              <a:t>s boundaries, but it should also respect touch as a major avenue of information for DB people.</a:t>
            </a:r>
            <a:endParaRPr lang="en-US" b="1" dirty="0" smtClean="0">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4"/>
          <p:cNvSpPr>
            <a:spLocks noGrp="1"/>
          </p:cNvSpPr>
          <p:nvPr>
            <p:ph type="title"/>
          </p:nvPr>
        </p:nvSpPr>
        <p:spPr>
          <a:xfrm>
            <a:off x="609600" y="2247900"/>
            <a:ext cx="8229600" cy="2362200"/>
          </a:xfrm>
        </p:spPr>
        <p:txBody>
          <a:bodyPr/>
          <a:lstStyle/>
          <a:p>
            <a:pPr algn="l" eaLnBrk="1" hangingPunct="1"/>
            <a:r>
              <a:rPr lang="en-US" sz="5400" b="1" dirty="0" smtClean="0">
                <a:ea typeface="ＭＳ Ｐゴシック" pitchFamily="34" charset="-128"/>
              </a:rPr>
              <a:t>THE DEAF-BLIND WAY</a:t>
            </a:r>
            <a:br>
              <a:rPr lang="en-US" sz="5400" b="1" dirty="0" smtClean="0">
                <a:ea typeface="ＭＳ Ｐゴシック" pitchFamily="34" charset="-128"/>
              </a:rPr>
            </a:br>
            <a:r>
              <a:rPr lang="en-US" sz="5400" b="1" dirty="0" smtClean="0">
                <a:ea typeface="ＭＳ Ｐゴシック" pitchFamily="34" charset="-128"/>
              </a:rPr>
              <a:t>&amp;</a:t>
            </a:r>
            <a:br>
              <a:rPr lang="en-US" sz="5400" b="1" dirty="0" smtClean="0">
                <a:ea typeface="ＭＳ Ｐゴシック" pitchFamily="34" charset="-128"/>
              </a:rPr>
            </a:br>
            <a:r>
              <a:rPr lang="en-US" sz="5400" b="1" dirty="0" smtClean="0">
                <a:ea typeface="ＭＳ Ｐゴシック" pitchFamily="34" charset="-128"/>
              </a:rPr>
              <a:t>PERSONAL (PHYSICAL) BOUNDARIES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l" eaLnBrk="1" hangingPunct="1"/>
            <a:r>
              <a:rPr lang="en-US" b="1" dirty="0" smtClean="0">
                <a:ea typeface="ＭＳ Ｐゴシック" pitchFamily="34" charset="-128"/>
              </a:rPr>
              <a:t>SSP Role</a:t>
            </a:r>
          </a:p>
        </p:txBody>
      </p:sp>
      <p:sp>
        <p:nvSpPr>
          <p:cNvPr id="5123" name="Content Placeholder 2"/>
          <p:cNvSpPr>
            <a:spLocks noGrp="1"/>
          </p:cNvSpPr>
          <p:nvPr>
            <p:ph idx="1"/>
          </p:nvPr>
        </p:nvSpPr>
        <p:spPr>
          <a:xfrm>
            <a:off x="457200" y="1371600"/>
            <a:ext cx="8534400" cy="4525963"/>
          </a:xfrm>
        </p:spPr>
        <p:txBody>
          <a:bodyPr/>
          <a:lstStyle/>
          <a:p>
            <a:pPr eaLnBrk="1" hangingPunct="1"/>
            <a:r>
              <a:rPr lang="en-US" b="1" dirty="0" smtClean="0">
                <a:latin typeface="Arial" pitchFamily="34" charset="0"/>
                <a:ea typeface="ＭＳ Ｐゴシック" pitchFamily="34" charset="-128"/>
                <a:cs typeface="Arial" pitchFamily="34" charset="0"/>
              </a:rPr>
              <a:t>SSPs provide the link to the environment in casual contexts (e.g. shopping, at community events, paying bills).</a:t>
            </a:r>
          </a:p>
          <a:p>
            <a:pPr eaLnBrk="1" hangingPunct="1">
              <a:buNone/>
            </a:pPr>
            <a:endParaRPr lang="en-US" sz="800" b="1" dirty="0" smtClean="0">
              <a:latin typeface="Arial" pitchFamily="34" charset="0"/>
              <a:ea typeface="ＭＳ Ｐゴシック" pitchFamily="34" charset="-128"/>
              <a:cs typeface="Arial" pitchFamily="34" charset="0"/>
            </a:endParaRPr>
          </a:p>
          <a:p>
            <a:pPr eaLnBrk="1" hangingPunct="1"/>
            <a:r>
              <a:rPr lang="en-US" b="1" dirty="0" smtClean="0">
                <a:latin typeface="Arial" pitchFamily="34" charset="0"/>
                <a:ea typeface="ＭＳ Ｐゴシック" pitchFamily="34" charset="-128"/>
                <a:cs typeface="Arial" pitchFamily="34" charset="0"/>
              </a:rPr>
              <a:t>They provide visual-spatial-social information.</a:t>
            </a:r>
          </a:p>
          <a:p>
            <a:pPr eaLnBrk="1" hangingPunct="1">
              <a:buNone/>
            </a:pPr>
            <a:endParaRPr lang="en-US" sz="800" b="1" dirty="0" smtClean="0">
              <a:latin typeface="Arial" pitchFamily="34" charset="0"/>
              <a:ea typeface="ＭＳ Ｐゴシック" pitchFamily="34" charset="-128"/>
              <a:cs typeface="Arial" pitchFamily="34" charset="0"/>
            </a:endParaRPr>
          </a:p>
          <a:p>
            <a:pPr eaLnBrk="1" hangingPunct="1"/>
            <a:r>
              <a:rPr lang="en-US" b="1" dirty="0" smtClean="0">
                <a:latin typeface="Arial" pitchFamily="34" charset="0"/>
                <a:ea typeface="ＭＳ Ｐゴシック" pitchFamily="34" charset="-128"/>
                <a:cs typeface="Arial" pitchFamily="34" charset="0"/>
              </a:rPr>
              <a:t>SSPs do not offer opinions, give advice or speak for the DB person.</a:t>
            </a:r>
          </a:p>
          <a:p>
            <a:pPr eaLnBrk="1" hangingPunct="1">
              <a:buNone/>
            </a:pPr>
            <a:endParaRPr lang="en-US" sz="800" b="1" dirty="0" smtClean="0">
              <a:latin typeface="Arial" pitchFamily="34" charset="0"/>
              <a:ea typeface="ＭＳ Ｐゴシック" pitchFamily="34" charset="-128"/>
              <a:cs typeface="Arial" pitchFamily="34" charset="0"/>
            </a:endParaRPr>
          </a:p>
          <a:p>
            <a:pPr eaLnBrk="1" hangingPunct="1"/>
            <a:r>
              <a:rPr lang="en-US" b="1" dirty="0" smtClean="0">
                <a:latin typeface="Arial" pitchFamily="34" charset="0"/>
                <a:ea typeface="ＭＳ Ｐゴシック" pitchFamily="34" charset="-128"/>
                <a:cs typeface="Arial" pitchFamily="34" charset="0"/>
              </a:rPr>
              <a:t>They provide sighted-guidance.</a:t>
            </a:r>
          </a:p>
          <a:p>
            <a:pPr eaLnBrk="1" hangingPunct="1"/>
            <a:endParaRPr lang="en-US" b="1" dirty="0" smtClean="0">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algn="l" eaLnBrk="1" hangingPunct="1"/>
            <a:r>
              <a:rPr lang="en-US" b="1" dirty="0" smtClean="0">
                <a:ea typeface="ＭＳ Ｐゴシック" pitchFamily="34" charset="-128"/>
              </a:rPr>
              <a:t>Boundaries &amp; Culture</a:t>
            </a:r>
          </a:p>
        </p:txBody>
      </p:sp>
      <p:sp>
        <p:nvSpPr>
          <p:cNvPr id="39939" name="Content Placeholder 2"/>
          <p:cNvSpPr>
            <a:spLocks noGrp="1"/>
          </p:cNvSpPr>
          <p:nvPr>
            <p:ph idx="1"/>
          </p:nvPr>
        </p:nvSpPr>
        <p:spPr>
          <a:xfrm>
            <a:off x="457200" y="1371600"/>
            <a:ext cx="8534400" cy="4525963"/>
          </a:xfrm>
        </p:spPr>
        <p:txBody>
          <a:bodyPr/>
          <a:lstStyle/>
          <a:p>
            <a:pPr eaLnBrk="1" hangingPunct="1"/>
            <a:r>
              <a:rPr lang="en-US" b="1" dirty="0" smtClean="0">
                <a:latin typeface="Arial" pitchFamily="34" charset="0"/>
                <a:ea typeface="ＭＳ Ｐゴシック" pitchFamily="34" charset="-128"/>
                <a:cs typeface="Arial" pitchFamily="34" charset="0"/>
              </a:rPr>
              <a:t>Dominant American culture and </a:t>
            </a:r>
            <a:r>
              <a:rPr lang="en-US" altLang="en-US" b="1" dirty="0" smtClean="0">
                <a:latin typeface="Arial" pitchFamily="34" charset="0"/>
                <a:ea typeface="ＭＳ Ｐゴシック" pitchFamily="34" charset="-128"/>
                <a:cs typeface="Arial" pitchFamily="34" charset="0"/>
              </a:rPr>
              <a:t>“</a:t>
            </a:r>
            <a:r>
              <a:rPr lang="en-US" altLang="ja-JP" b="1" dirty="0" smtClean="0">
                <a:latin typeface="Arial" pitchFamily="34" charset="0"/>
                <a:ea typeface="ＭＳ Ｐゴシック" pitchFamily="34" charset="-128"/>
                <a:cs typeface="Arial" pitchFamily="34" charset="0"/>
              </a:rPr>
              <a:t>the Deaf-Blind Way” are different, especially in pace, kinesics (the use of the body) and </a:t>
            </a:r>
            <a:r>
              <a:rPr lang="en-US" altLang="ja-JP" b="1" dirty="0" err="1" smtClean="0">
                <a:latin typeface="Arial" pitchFamily="34" charset="0"/>
                <a:ea typeface="ＭＳ Ｐゴシック" pitchFamily="34" charset="-128"/>
                <a:cs typeface="Arial" pitchFamily="34" charset="0"/>
              </a:rPr>
              <a:t>proxemics</a:t>
            </a:r>
            <a:r>
              <a:rPr lang="en-US" altLang="ja-JP" b="1" dirty="0" smtClean="0">
                <a:latin typeface="Arial" pitchFamily="34" charset="0"/>
                <a:ea typeface="ＭＳ Ｐゴシック" pitchFamily="34" charset="-128"/>
                <a:cs typeface="Arial" pitchFamily="34" charset="0"/>
              </a:rPr>
              <a:t> (the amount of space between people).</a:t>
            </a:r>
          </a:p>
          <a:p>
            <a:pPr eaLnBrk="1" hangingPunct="1">
              <a:buNone/>
            </a:pPr>
            <a:endParaRPr lang="en-US" altLang="ja-JP" sz="800" b="1" dirty="0" smtClean="0">
              <a:latin typeface="Arial" pitchFamily="34" charset="0"/>
              <a:ea typeface="ＭＳ Ｐゴシック" pitchFamily="34" charset="-128"/>
              <a:cs typeface="Arial" pitchFamily="34" charset="0"/>
            </a:endParaRPr>
          </a:p>
          <a:p>
            <a:pPr eaLnBrk="1" hangingPunct="1"/>
            <a:r>
              <a:rPr lang="en-US" b="1" dirty="0" smtClean="0">
                <a:latin typeface="Arial" pitchFamily="34" charset="0"/>
                <a:ea typeface="ＭＳ Ｐゴシック" pitchFamily="34" charset="-128"/>
                <a:cs typeface="Arial" pitchFamily="34" charset="0"/>
              </a:rPr>
              <a:t>Some DB people are bi-cultural and separate how they interact depending on where they are and who they are with.</a:t>
            </a:r>
          </a:p>
          <a:p>
            <a:pPr eaLnBrk="1" hangingPunct="1">
              <a:buNone/>
            </a:pPr>
            <a:endParaRPr lang="en-US" sz="800" b="1" dirty="0" smtClean="0">
              <a:latin typeface="Arial" pitchFamily="34" charset="0"/>
              <a:ea typeface="ＭＳ Ｐゴシック" pitchFamily="34" charset="-128"/>
              <a:cs typeface="Arial" pitchFamily="34" charset="0"/>
            </a:endParaRPr>
          </a:p>
          <a:p>
            <a:pPr eaLnBrk="1" hangingPunct="1"/>
            <a:r>
              <a:rPr lang="en-US" b="1" dirty="0" smtClean="0">
                <a:latin typeface="Arial" pitchFamily="34" charset="0"/>
                <a:ea typeface="ＭＳ Ｐゴシック" pitchFamily="34" charset="-128"/>
                <a:cs typeface="Arial" pitchFamily="34" charset="0"/>
              </a:rPr>
              <a:t>Other DB people prefer to follow the dominant culture virtually all the time.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algn="l" eaLnBrk="1" hangingPunct="1"/>
            <a:r>
              <a:rPr lang="en-US" b="1" dirty="0" smtClean="0">
                <a:ea typeface="ＭＳ Ｐゴシック" pitchFamily="34" charset="-128"/>
              </a:rPr>
              <a:t>Touch &amp; The DB Way</a:t>
            </a:r>
          </a:p>
        </p:txBody>
      </p:sp>
      <p:sp>
        <p:nvSpPr>
          <p:cNvPr id="40963" name="Content Placeholder 2"/>
          <p:cNvSpPr>
            <a:spLocks noGrp="1"/>
          </p:cNvSpPr>
          <p:nvPr>
            <p:ph idx="1"/>
          </p:nvPr>
        </p:nvSpPr>
        <p:spPr>
          <a:xfrm>
            <a:off x="91440" y="1371600"/>
            <a:ext cx="8747760" cy="4525963"/>
          </a:xfrm>
        </p:spPr>
        <p:txBody>
          <a:bodyPr/>
          <a:lstStyle/>
          <a:p>
            <a:pPr eaLnBrk="1" hangingPunct="1">
              <a:buNone/>
            </a:pPr>
            <a:r>
              <a:rPr lang="en-US" b="1" dirty="0" smtClean="0">
                <a:latin typeface="Arial" pitchFamily="34" charset="0"/>
                <a:ea typeface="ＭＳ Ｐゴシック" pitchFamily="34" charset="-128"/>
                <a:cs typeface="Arial" pitchFamily="34" charset="0"/>
              </a:rPr>
              <a:t>	In the next few slides are some DB people who are members of a DB Community who feel comfortable switching to </a:t>
            </a:r>
            <a:r>
              <a:rPr lang="en-US" altLang="en-US" b="1" dirty="0" smtClean="0">
                <a:latin typeface="Arial" pitchFamily="34" charset="0"/>
                <a:ea typeface="ＭＳ Ｐゴシック" pitchFamily="34" charset="-128"/>
                <a:cs typeface="Arial" pitchFamily="34" charset="0"/>
              </a:rPr>
              <a:t>“</a:t>
            </a:r>
            <a:r>
              <a:rPr lang="en-US" altLang="ja-JP" b="1" dirty="0" smtClean="0">
                <a:latin typeface="Arial" pitchFamily="34" charset="0"/>
                <a:ea typeface="ＭＳ Ｐゴシック" pitchFamily="34" charset="-128"/>
                <a:cs typeface="Arial" pitchFamily="34" charset="0"/>
              </a:rPr>
              <a:t>the Deaf-Blind Way” using 3-way communication and using touch to gain information about the environment.</a:t>
            </a:r>
            <a:endParaRPr lang="en-US" b="1" dirty="0" smtClean="0">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4"/>
          <p:cNvSpPr>
            <a:spLocks noGrp="1"/>
          </p:cNvSpPr>
          <p:nvPr>
            <p:ph type="title"/>
          </p:nvPr>
        </p:nvSpPr>
        <p:spPr/>
        <p:txBody>
          <a:bodyPr/>
          <a:lstStyle/>
          <a:p>
            <a:pPr algn="l" eaLnBrk="1" hangingPunct="1"/>
            <a:r>
              <a:rPr lang="en-US" b="1" dirty="0" smtClean="0">
                <a:ea typeface="ＭＳ Ｐゴシック" pitchFamily="34" charset="-128"/>
              </a:rPr>
              <a:t>A Friendly Game</a:t>
            </a:r>
          </a:p>
        </p:txBody>
      </p:sp>
      <p:pic>
        <p:nvPicPr>
          <p:cNvPr id="41987" name="Content Placeholder 4" descr="MVI_4796.jpg"/>
          <p:cNvPicPr>
            <a:picLocks noChangeAspect="1"/>
          </p:cNvPicPr>
          <p:nvPr/>
        </p:nvPicPr>
        <p:blipFill>
          <a:blip r:embed="rId2" cstate="print"/>
          <a:srcRect l="11719"/>
          <a:stretch>
            <a:fillRect/>
          </a:stretch>
        </p:blipFill>
        <p:spPr bwMode="auto">
          <a:xfrm>
            <a:off x="457200" y="1447800"/>
            <a:ext cx="5643563" cy="4975225"/>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algn="l" eaLnBrk="1" hangingPunct="1"/>
            <a:r>
              <a:rPr lang="en-US" b="1" dirty="0" smtClean="0">
                <a:ea typeface="ＭＳ Ｐゴシック" pitchFamily="34" charset="-128"/>
              </a:rPr>
              <a:t>Two Men Discussing Technology</a:t>
            </a:r>
          </a:p>
        </p:txBody>
      </p:sp>
      <p:pic>
        <p:nvPicPr>
          <p:cNvPr id="43011" name="Picture 2" descr="MVI_4666.jpg"/>
          <p:cNvPicPr>
            <a:picLocks noChangeAspect="1"/>
          </p:cNvPicPr>
          <p:nvPr/>
        </p:nvPicPr>
        <p:blipFill>
          <a:blip r:embed="rId2" cstate="print"/>
          <a:srcRect r="4681" b="2328"/>
          <a:stretch>
            <a:fillRect/>
          </a:stretch>
        </p:blipFill>
        <p:spPr bwMode="auto">
          <a:xfrm>
            <a:off x="457200" y="1828800"/>
            <a:ext cx="6027738" cy="4632325"/>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4"/>
          <p:cNvSpPr>
            <a:spLocks noGrp="1"/>
          </p:cNvSpPr>
          <p:nvPr>
            <p:ph type="title"/>
          </p:nvPr>
        </p:nvSpPr>
        <p:spPr/>
        <p:txBody>
          <a:bodyPr/>
          <a:lstStyle/>
          <a:p>
            <a:pPr algn="l" eaLnBrk="1" hangingPunct="1"/>
            <a:r>
              <a:rPr lang="en-US" b="1" dirty="0" smtClean="0">
                <a:ea typeface="ＭＳ Ｐゴシック" pitchFamily="34" charset="-128"/>
              </a:rPr>
              <a:t>A Community Picnic</a:t>
            </a:r>
          </a:p>
        </p:txBody>
      </p:sp>
      <p:pic>
        <p:nvPicPr>
          <p:cNvPr id="44035" name="Picture 8" descr="MVI_6462-1.jpg"/>
          <p:cNvPicPr>
            <a:picLocks noChangeAspect="1"/>
          </p:cNvPicPr>
          <p:nvPr/>
        </p:nvPicPr>
        <p:blipFill>
          <a:blip r:embed="rId2" cstate="print">
            <a:lum bright="-10000"/>
          </a:blip>
          <a:srcRect l="11200" t="8984" r="4134" b="21182"/>
          <a:stretch>
            <a:fillRect/>
          </a:stretch>
        </p:blipFill>
        <p:spPr bwMode="auto">
          <a:xfrm>
            <a:off x="457200" y="1828800"/>
            <a:ext cx="4038600" cy="4572000"/>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4036" name="Picture 6" descr="MVI_6466-1.jpg"/>
          <p:cNvPicPr>
            <a:picLocks noChangeAspect="1"/>
          </p:cNvPicPr>
          <p:nvPr/>
        </p:nvPicPr>
        <p:blipFill>
          <a:blip r:embed="rId3" cstate="print"/>
          <a:srcRect l="30653" t="12962" r="18575"/>
          <a:stretch>
            <a:fillRect/>
          </a:stretch>
        </p:blipFill>
        <p:spPr bwMode="auto">
          <a:xfrm>
            <a:off x="4846320" y="1828800"/>
            <a:ext cx="3810000" cy="4583112"/>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2"/>
          <p:cNvSpPr>
            <a:spLocks noGrp="1"/>
          </p:cNvSpPr>
          <p:nvPr>
            <p:ph type="title"/>
          </p:nvPr>
        </p:nvSpPr>
        <p:spPr/>
        <p:txBody>
          <a:bodyPr/>
          <a:lstStyle/>
          <a:p>
            <a:pPr algn="l" eaLnBrk="1" hangingPunct="1"/>
            <a:r>
              <a:rPr lang="en-US" b="1" dirty="0" smtClean="0">
                <a:ea typeface="ＭＳ Ｐゴシック" pitchFamily="34" charset="-128"/>
              </a:rPr>
              <a:t>Touch &amp; the DB Way</a:t>
            </a:r>
          </a:p>
        </p:txBody>
      </p:sp>
      <p:sp>
        <p:nvSpPr>
          <p:cNvPr id="45059" name="Content Placeholder 3"/>
          <p:cNvSpPr>
            <a:spLocks noGrp="1"/>
          </p:cNvSpPr>
          <p:nvPr>
            <p:ph idx="1"/>
          </p:nvPr>
        </p:nvSpPr>
        <p:spPr>
          <a:xfrm>
            <a:off x="91440" y="1371600"/>
            <a:ext cx="8534400" cy="4525963"/>
          </a:xfrm>
        </p:spPr>
        <p:txBody>
          <a:bodyPr/>
          <a:lstStyle/>
          <a:p>
            <a:pPr eaLnBrk="1" hangingPunct="1">
              <a:buNone/>
            </a:pPr>
            <a:r>
              <a:rPr lang="en-US" b="1" dirty="0" smtClean="0">
                <a:latin typeface="Arial" pitchFamily="34" charset="0"/>
                <a:ea typeface="ＭＳ Ｐゴシック" pitchFamily="34" charset="-128"/>
                <a:cs typeface="Arial" pitchFamily="34" charset="0"/>
              </a:rPr>
              <a:t>	As you can see in the visuals with this curriculum, touch is not random.  </a:t>
            </a:r>
          </a:p>
          <a:p>
            <a:pPr eaLnBrk="1" hangingPunct="1">
              <a:buNone/>
            </a:pPr>
            <a:r>
              <a:rPr lang="en-US" b="1" dirty="0" smtClean="0">
                <a:latin typeface="Arial" pitchFamily="34" charset="0"/>
                <a:ea typeface="ＭＳ Ｐゴシック" pitchFamily="34" charset="-128"/>
                <a:cs typeface="Arial" pitchFamily="34" charset="0"/>
              </a:rPr>
              <a:t>	Commonly, it is:</a:t>
            </a:r>
          </a:p>
          <a:p>
            <a:pPr eaLnBrk="1" hangingPunct="1">
              <a:buNone/>
            </a:pPr>
            <a:endParaRPr lang="en-US" sz="800" b="1" dirty="0" smtClean="0">
              <a:latin typeface="Arial" pitchFamily="34" charset="0"/>
              <a:ea typeface="ＭＳ Ｐゴシック" pitchFamily="34" charset="-128"/>
              <a:cs typeface="Arial" pitchFamily="34" charset="0"/>
            </a:endParaRPr>
          </a:p>
          <a:p>
            <a:pPr lvl="1" eaLnBrk="1" hangingPunct="1">
              <a:buFont typeface="Arial" pitchFamily="34" charset="0"/>
              <a:buChar char="•"/>
            </a:pPr>
            <a:r>
              <a:rPr lang="en-US" sz="3200" b="1" dirty="0" smtClean="0">
                <a:latin typeface="Arial" pitchFamily="34" charset="0"/>
                <a:ea typeface="ＭＳ Ｐゴシック" pitchFamily="34" charset="-128"/>
                <a:cs typeface="Arial" pitchFamily="34" charset="0"/>
              </a:rPr>
              <a:t>Hand to hand</a:t>
            </a:r>
          </a:p>
          <a:p>
            <a:pPr lvl="1" eaLnBrk="1" hangingPunct="1">
              <a:buFont typeface="Arial" pitchFamily="34" charset="0"/>
              <a:buChar char="•"/>
            </a:pPr>
            <a:endParaRPr lang="en-US" sz="800" b="1" dirty="0" smtClean="0">
              <a:latin typeface="Arial" pitchFamily="34" charset="0"/>
              <a:ea typeface="ＭＳ Ｐゴシック" pitchFamily="34" charset="-128"/>
              <a:cs typeface="Arial" pitchFamily="34" charset="0"/>
            </a:endParaRPr>
          </a:p>
          <a:p>
            <a:pPr lvl="1" eaLnBrk="1" hangingPunct="1">
              <a:buFont typeface="Arial" pitchFamily="34" charset="0"/>
              <a:buChar char="•"/>
            </a:pPr>
            <a:r>
              <a:rPr lang="en-US" sz="3200" b="1" dirty="0" smtClean="0">
                <a:latin typeface="Arial" pitchFamily="34" charset="0"/>
                <a:ea typeface="ＭＳ Ｐゴシック" pitchFamily="34" charset="-128"/>
                <a:cs typeface="Arial" pitchFamily="34" charset="0"/>
              </a:rPr>
              <a:t>Hand to shoulder or knee</a:t>
            </a:r>
          </a:p>
          <a:p>
            <a:pPr lvl="1" eaLnBrk="1" hangingPunct="1">
              <a:buFont typeface="Arial" pitchFamily="34" charset="0"/>
              <a:buChar char="•"/>
            </a:pPr>
            <a:endParaRPr lang="en-US" sz="800" b="1" dirty="0" smtClean="0">
              <a:latin typeface="Arial" pitchFamily="34" charset="0"/>
              <a:ea typeface="ＭＳ Ｐゴシック" pitchFamily="34" charset="-128"/>
              <a:cs typeface="Arial" pitchFamily="34" charset="0"/>
            </a:endParaRPr>
          </a:p>
          <a:p>
            <a:pPr lvl="1" eaLnBrk="1" hangingPunct="1">
              <a:buFont typeface="Arial" pitchFamily="34" charset="0"/>
              <a:buChar char="•"/>
            </a:pPr>
            <a:r>
              <a:rPr lang="en-US" sz="3200" b="1" dirty="0" smtClean="0">
                <a:latin typeface="Arial" pitchFamily="34" charset="0"/>
                <a:ea typeface="ＭＳ Ｐゴシック" pitchFamily="34" charset="-128"/>
                <a:cs typeface="Arial" pitchFamily="34" charset="0"/>
              </a:rPr>
              <a:t>Hugging </a:t>
            </a:r>
          </a:p>
          <a:p>
            <a:pPr eaLnBrk="1" hangingPunct="1">
              <a:buNone/>
            </a:pPr>
            <a:endParaRPr lang="en-US" sz="800" b="1" dirty="0" smtClean="0">
              <a:latin typeface="Arial" pitchFamily="34" charset="0"/>
              <a:ea typeface="ＭＳ Ｐゴシック" pitchFamily="34" charset="-128"/>
              <a:cs typeface="Arial" pitchFamily="34" charset="0"/>
            </a:endParaRPr>
          </a:p>
          <a:p>
            <a:pPr eaLnBrk="1" hangingPunct="1">
              <a:buNone/>
            </a:pPr>
            <a:r>
              <a:rPr lang="en-US" b="1" dirty="0" smtClean="0">
                <a:latin typeface="Arial" pitchFamily="34" charset="0"/>
                <a:ea typeface="ＭＳ Ｐゴシック" pitchFamily="34" charset="-128"/>
                <a:cs typeface="Arial" pitchFamily="34" charset="0"/>
              </a:rPr>
              <a:t>	With permission, it can include the arms, head, sweater, hair-do, glasses, etc.</a:t>
            </a:r>
          </a:p>
          <a:p>
            <a:pPr lvl="1" eaLnBrk="1" hangingPunct="1"/>
            <a:endParaRPr lang="en-US" sz="3200" b="1" dirty="0" smtClean="0">
              <a:latin typeface="Arial" pitchFamily="34" charset="0"/>
              <a:ea typeface="ＭＳ Ｐゴシック" pitchFamily="34" charset="-128"/>
              <a:cs typeface="Arial"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2"/>
          <p:cNvSpPr>
            <a:spLocks noGrp="1"/>
          </p:cNvSpPr>
          <p:nvPr>
            <p:ph type="title"/>
          </p:nvPr>
        </p:nvSpPr>
        <p:spPr/>
        <p:txBody>
          <a:bodyPr/>
          <a:lstStyle/>
          <a:p>
            <a:pPr algn="l" eaLnBrk="1" hangingPunct="1"/>
            <a:r>
              <a:rPr lang="en-US" b="1" dirty="0" smtClean="0">
                <a:ea typeface="ＭＳ Ｐゴシック" pitchFamily="34" charset="-128"/>
              </a:rPr>
              <a:t>Touch, Culture &amp; Personal Boundaries</a:t>
            </a:r>
          </a:p>
        </p:txBody>
      </p:sp>
      <p:sp>
        <p:nvSpPr>
          <p:cNvPr id="46083" name="Content Placeholder 3"/>
          <p:cNvSpPr>
            <a:spLocks noGrp="1"/>
          </p:cNvSpPr>
          <p:nvPr>
            <p:ph idx="1"/>
          </p:nvPr>
        </p:nvSpPr>
        <p:spPr/>
        <p:txBody>
          <a:bodyPr/>
          <a:lstStyle/>
          <a:p>
            <a:pPr eaLnBrk="1" hangingPunct="1"/>
            <a:r>
              <a:rPr lang="en-US" b="1" dirty="0" smtClean="0">
                <a:latin typeface="Arial" pitchFamily="34" charset="0"/>
                <a:ea typeface="ＭＳ Ｐゴシック" pitchFamily="34" charset="-128"/>
                <a:cs typeface="Arial" pitchFamily="34" charset="0"/>
              </a:rPr>
              <a:t>Some DB people are bi-cultural and distinguish how they interact depending on where they are and who they are with.</a:t>
            </a:r>
          </a:p>
          <a:p>
            <a:pPr eaLnBrk="1" hangingPunct="1">
              <a:buNone/>
            </a:pPr>
            <a:endParaRPr lang="en-US" sz="800" b="1" dirty="0" smtClean="0">
              <a:latin typeface="Arial" pitchFamily="34" charset="0"/>
              <a:ea typeface="ＭＳ Ｐゴシック" pitchFamily="34" charset="-128"/>
              <a:cs typeface="Arial" pitchFamily="34" charset="0"/>
            </a:endParaRPr>
          </a:p>
          <a:p>
            <a:pPr eaLnBrk="1" hangingPunct="1"/>
            <a:r>
              <a:rPr lang="en-US" b="1" dirty="0" smtClean="0">
                <a:latin typeface="Arial" pitchFamily="34" charset="0"/>
                <a:ea typeface="ＭＳ Ｐゴシック" pitchFamily="34" charset="-128"/>
                <a:cs typeface="Arial" pitchFamily="34" charset="0"/>
              </a:rPr>
              <a:t>Other DB people prefer to follow the dominant culture virtually all the time.</a:t>
            </a:r>
          </a:p>
          <a:p>
            <a:pPr eaLnBrk="1" hangingPunct="1">
              <a:buNone/>
            </a:pPr>
            <a:endParaRPr lang="en-US" sz="800" b="1" dirty="0" smtClean="0">
              <a:latin typeface="Arial" pitchFamily="34" charset="0"/>
              <a:ea typeface="ＭＳ Ｐゴシック" pitchFamily="34" charset="-128"/>
              <a:cs typeface="Arial" pitchFamily="34" charset="0"/>
            </a:endParaRPr>
          </a:p>
          <a:p>
            <a:pPr eaLnBrk="1" hangingPunct="1"/>
            <a:r>
              <a:rPr lang="en-US" b="1" dirty="0" smtClean="0">
                <a:latin typeface="Arial" pitchFamily="34" charset="0"/>
                <a:ea typeface="ＭＳ Ｐゴシック" pitchFamily="34" charset="-128"/>
                <a:cs typeface="Arial" pitchFamily="34" charset="0"/>
              </a:rPr>
              <a:t>SSPs come from different family-cultural backgrounds; they will become bi-cultural as well if not already so.</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4"/>
          <p:cNvSpPr>
            <a:spLocks noGrp="1"/>
          </p:cNvSpPr>
          <p:nvPr>
            <p:ph type="title"/>
          </p:nvPr>
        </p:nvSpPr>
        <p:spPr>
          <a:xfrm>
            <a:off x="533400" y="2667000"/>
            <a:ext cx="8458200" cy="1143000"/>
          </a:xfrm>
        </p:spPr>
        <p:txBody>
          <a:bodyPr/>
          <a:lstStyle/>
          <a:p>
            <a:pPr algn="l" eaLnBrk="1" hangingPunct="1"/>
            <a:r>
              <a:rPr lang="en-US" sz="5400" b="1" dirty="0" smtClean="0">
                <a:ea typeface="ＭＳ Ｐゴシック" pitchFamily="34" charset="-128"/>
              </a:rPr>
              <a:t>SSP-DB RELATIONSHIPS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algn="l" eaLnBrk="1" hangingPunct="1"/>
            <a:r>
              <a:rPr lang="en-US" b="1" dirty="0" smtClean="0">
                <a:ea typeface="ＭＳ Ｐゴシック" pitchFamily="34" charset="-128"/>
              </a:rPr>
              <a:t>Relationship</a:t>
            </a:r>
          </a:p>
        </p:txBody>
      </p:sp>
      <p:sp>
        <p:nvSpPr>
          <p:cNvPr id="48131" name="Content Placeholder 2"/>
          <p:cNvSpPr>
            <a:spLocks noGrp="1"/>
          </p:cNvSpPr>
          <p:nvPr>
            <p:ph idx="1"/>
          </p:nvPr>
        </p:nvSpPr>
        <p:spPr>
          <a:xfrm>
            <a:off x="457200" y="1371600"/>
            <a:ext cx="8534400" cy="4525963"/>
          </a:xfrm>
        </p:spPr>
        <p:txBody>
          <a:bodyPr/>
          <a:lstStyle/>
          <a:p>
            <a:pPr eaLnBrk="1" hangingPunct="1"/>
            <a:r>
              <a:rPr lang="en-US" b="1" dirty="0" smtClean="0">
                <a:latin typeface="Arial" pitchFamily="34" charset="0"/>
                <a:ea typeface="ＭＳ Ｐゴシック" pitchFamily="34" charset="-128"/>
                <a:cs typeface="Arial" pitchFamily="34" charset="0"/>
              </a:rPr>
              <a:t>SSP work is not a rigid set of  behaviors.  </a:t>
            </a:r>
          </a:p>
          <a:p>
            <a:pPr eaLnBrk="1" hangingPunct="1"/>
            <a:r>
              <a:rPr lang="en-US" b="1" dirty="0" smtClean="0">
                <a:latin typeface="Arial" pitchFamily="34" charset="0"/>
                <a:ea typeface="ＭＳ Ｐゴシック" pitchFamily="34" charset="-128"/>
                <a:cs typeface="Arial" pitchFamily="34" charset="0"/>
              </a:rPr>
              <a:t>The defined boundaries of the job will determine the way the SSP provides service.</a:t>
            </a:r>
          </a:p>
          <a:p>
            <a:pPr eaLnBrk="1" hangingPunct="1"/>
            <a:r>
              <a:rPr lang="en-US" b="1" dirty="0" smtClean="0">
                <a:latin typeface="Arial" pitchFamily="34" charset="0"/>
                <a:ea typeface="ＭＳ Ｐゴシック" pitchFamily="34" charset="-128"/>
                <a:cs typeface="Arial" pitchFamily="34" charset="0"/>
              </a:rPr>
              <a:t>The number of people who can communicate effectively with DB people is relatively small.  </a:t>
            </a:r>
          </a:p>
          <a:p>
            <a:pPr eaLnBrk="1" hangingPunct="1"/>
            <a:r>
              <a:rPr lang="en-US" b="1" dirty="0" smtClean="0">
                <a:latin typeface="Arial" pitchFamily="34" charset="0"/>
                <a:ea typeface="ＭＳ Ｐゴシック" pitchFamily="34" charset="-128"/>
                <a:cs typeface="Arial" pitchFamily="34" charset="0"/>
              </a:rPr>
              <a:t>Thus, the same person is often an SSP at one time, an interpreter at another time, and a friend at yet another time.</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algn="l" eaLnBrk="1" hangingPunct="1"/>
            <a:r>
              <a:rPr lang="en-US" b="1" dirty="0" smtClean="0">
                <a:ea typeface="ＭＳ Ｐゴシック" pitchFamily="34" charset="-128"/>
              </a:rPr>
              <a:t>Do Not Take Over</a:t>
            </a:r>
          </a:p>
        </p:txBody>
      </p:sp>
      <p:sp>
        <p:nvSpPr>
          <p:cNvPr id="49155" name="Content Placeholder 2"/>
          <p:cNvSpPr>
            <a:spLocks noGrp="1"/>
          </p:cNvSpPr>
          <p:nvPr>
            <p:ph idx="1"/>
          </p:nvPr>
        </p:nvSpPr>
        <p:spPr>
          <a:xfrm>
            <a:off x="91440" y="1371600"/>
            <a:ext cx="9052560" cy="4754563"/>
          </a:xfrm>
        </p:spPr>
        <p:txBody>
          <a:bodyPr/>
          <a:lstStyle/>
          <a:p>
            <a:pPr eaLnBrk="1" hangingPunct="1">
              <a:buNone/>
            </a:pPr>
            <a:r>
              <a:rPr lang="en-US" b="1" dirty="0" smtClean="0">
                <a:latin typeface="Arial" pitchFamily="34" charset="0"/>
                <a:ea typeface="ＭＳ Ｐゴシック" pitchFamily="34" charset="-128"/>
                <a:cs typeface="Arial" pitchFamily="34" charset="0"/>
              </a:rPr>
              <a:t>	An SSP may feel that the quickest and most efficient way to accomplish something is to do it one</a:t>
            </a:r>
            <a:r>
              <a:rPr lang="en-US" altLang="en-US" b="1" dirty="0" smtClean="0">
                <a:latin typeface="Arial" pitchFamily="34" charset="0"/>
                <a:ea typeface="ＭＳ Ｐゴシック" pitchFamily="34" charset="-128"/>
                <a:cs typeface="Arial" pitchFamily="34" charset="0"/>
              </a:rPr>
              <a:t>’</a:t>
            </a:r>
            <a:r>
              <a:rPr lang="en-US" altLang="ja-JP" b="1" dirty="0" smtClean="0">
                <a:latin typeface="Arial" pitchFamily="34" charset="0"/>
                <a:ea typeface="ＭＳ Ｐゴシック" pitchFamily="34" charset="-128"/>
                <a:cs typeface="Arial" pitchFamily="34" charset="0"/>
              </a:rPr>
              <a:t>s self (i.e. take over and just do it).</a:t>
            </a:r>
          </a:p>
          <a:p>
            <a:pPr eaLnBrk="1" hangingPunct="1">
              <a:buNone/>
            </a:pPr>
            <a:r>
              <a:rPr lang="en-US" sz="800" b="1" dirty="0" smtClean="0">
                <a:latin typeface="Arial" pitchFamily="34" charset="0"/>
                <a:ea typeface="ＭＳ Ｐゴシック" pitchFamily="34" charset="-128"/>
                <a:cs typeface="Arial" pitchFamily="34" charset="0"/>
              </a:rPr>
              <a:t>	</a:t>
            </a:r>
          </a:p>
          <a:p>
            <a:pPr eaLnBrk="1" hangingPunct="1">
              <a:buNone/>
            </a:pPr>
            <a:r>
              <a:rPr lang="en-US" b="1" dirty="0" smtClean="0">
                <a:latin typeface="Arial" pitchFamily="34" charset="0"/>
                <a:ea typeface="ＭＳ Ｐゴシック" pitchFamily="34" charset="-128"/>
                <a:cs typeface="Arial" pitchFamily="34" charset="0"/>
              </a:rPr>
              <a:t>	This is not respectful:</a:t>
            </a:r>
          </a:p>
          <a:p>
            <a:pPr eaLnBrk="1" hangingPunct="1">
              <a:buNone/>
            </a:pPr>
            <a:endParaRPr lang="en-US" sz="800" b="1" dirty="0" smtClean="0">
              <a:latin typeface="Arial" pitchFamily="34" charset="0"/>
              <a:ea typeface="ＭＳ Ｐゴシック" pitchFamily="34" charset="-128"/>
              <a:cs typeface="Arial" pitchFamily="34" charset="0"/>
            </a:endParaRPr>
          </a:p>
          <a:p>
            <a:pPr lvl="1" eaLnBrk="1" hangingPunct="1">
              <a:buFont typeface="Arial" pitchFamily="34" charset="0"/>
              <a:buChar char="•"/>
            </a:pPr>
            <a:r>
              <a:rPr lang="en-US" sz="3200" b="1" dirty="0" smtClean="0">
                <a:latin typeface="Arial" pitchFamily="34" charset="0"/>
                <a:ea typeface="ＭＳ Ｐゴシック" pitchFamily="34" charset="-128"/>
                <a:cs typeface="Arial" pitchFamily="34" charset="0"/>
              </a:rPr>
              <a:t>It lessens the experience of the DB person.</a:t>
            </a:r>
          </a:p>
          <a:p>
            <a:pPr lvl="1" eaLnBrk="1" hangingPunct="1">
              <a:buNone/>
            </a:pPr>
            <a:endParaRPr lang="en-US" sz="800" b="1" dirty="0" smtClean="0">
              <a:latin typeface="Arial" pitchFamily="34" charset="0"/>
              <a:ea typeface="ＭＳ Ｐゴシック" pitchFamily="34" charset="-128"/>
              <a:cs typeface="Arial" pitchFamily="34" charset="0"/>
            </a:endParaRPr>
          </a:p>
          <a:p>
            <a:pPr lvl="1" eaLnBrk="1" hangingPunct="1">
              <a:buFont typeface="Arial" pitchFamily="34" charset="0"/>
              <a:buChar char="•"/>
            </a:pPr>
            <a:r>
              <a:rPr lang="en-US" sz="3200" b="1" dirty="0" smtClean="0">
                <a:latin typeface="Arial" pitchFamily="34" charset="0"/>
                <a:ea typeface="ＭＳ Ｐゴシック" pitchFamily="34" charset="-128"/>
                <a:cs typeface="Arial" pitchFamily="34" charset="0"/>
              </a:rPr>
              <a:t>The DB person gets less information.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l" eaLnBrk="1" hangingPunct="1"/>
            <a:r>
              <a:rPr lang="en-US" b="1" dirty="0" smtClean="0">
                <a:ea typeface="ＭＳ Ｐゴシック" pitchFamily="34" charset="-128"/>
              </a:rPr>
              <a:t>Interpreter Role</a:t>
            </a:r>
          </a:p>
        </p:txBody>
      </p:sp>
      <p:sp>
        <p:nvSpPr>
          <p:cNvPr id="6147" name="Content Placeholder 2"/>
          <p:cNvSpPr>
            <a:spLocks noGrp="1"/>
          </p:cNvSpPr>
          <p:nvPr>
            <p:ph idx="1"/>
          </p:nvPr>
        </p:nvSpPr>
        <p:spPr>
          <a:xfrm>
            <a:off x="457200" y="1371600"/>
            <a:ext cx="8534400" cy="5257800"/>
          </a:xfrm>
        </p:spPr>
        <p:txBody>
          <a:bodyPr/>
          <a:lstStyle/>
          <a:p>
            <a:pPr eaLnBrk="1" hangingPunct="1"/>
            <a:r>
              <a:rPr lang="en-US" b="1" dirty="0" smtClean="0">
                <a:latin typeface="Arial" pitchFamily="34" charset="0"/>
                <a:ea typeface="ＭＳ Ｐゴシック" pitchFamily="34" charset="-128"/>
                <a:cs typeface="Arial" pitchFamily="34" charset="0"/>
              </a:rPr>
              <a:t>Interpreters provide the link to formal environments (e.g. business meetings).</a:t>
            </a:r>
          </a:p>
          <a:p>
            <a:pPr eaLnBrk="1" hangingPunct="1">
              <a:buNone/>
            </a:pPr>
            <a:endParaRPr lang="en-US" sz="800" b="1" dirty="0" smtClean="0">
              <a:latin typeface="Arial" pitchFamily="34" charset="0"/>
              <a:ea typeface="ＭＳ Ｐゴシック" pitchFamily="34" charset="-128"/>
              <a:cs typeface="Arial" pitchFamily="34" charset="0"/>
            </a:endParaRPr>
          </a:p>
          <a:p>
            <a:pPr eaLnBrk="1" hangingPunct="1"/>
            <a:r>
              <a:rPr lang="en-US" b="1" dirty="0" smtClean="0">
                <a:latin typeface="Arial" pitchFamily="34" charset="0"/>
                <a:ea typeface="ＭＳ Ｐゴシック" pitchFamily="34" charset="-128"/>
                <a:cs typeface="Arial" pitchFamily="34" charset="0"/>
              </a:rPr>
              <a:t>They relay what is said and needed visual-auditory context (e.g. who is talking). </a:t>
            </a:r>
          </a:p>
          <a:p>
            <a:pPr eaLnBrk="1" hangingPunct="1">
              <a:buNone/>
            </a:pPr>
            <a:endParaRPr lang="en-US" sz="800" b="1" dirty="0" smtClean="0">
              <a:latin typeface="Arial" pitchFamily="34" charset="0"/>
              <a:ea typeface="ＭＳ Ｐゴシック" pitchFamily="34" charset="-128"/>
              <a:cs typeface="Arial" pitchFamily="34" charset="0"/>
            </a:endParaRPr>
          </a:p>
          <a:p>
            <a:pPr eaLnBrk="1" hangingPunct="1"/>
            <a:r>
              <a:rPr lang="en-US" b="1" dirty="0" smtClean="0">
                <a:latin typeface="Arial" pitchFamily="34" charset="0"/>
                <a:ea typeface="ＭＳ Ｐゴシック" pitchFamily="34" charset="-128"/>
                <a:cs typeface="Arial" pitchFamily="34" charset="0"/>
              </a:rPr>
              <a:t>Interpreters do not offer opinions, give advice or speak for the DB person.</a:t>
            </a:r>
          </a:p>
          <a:p>
            <a:pPr eaLnBrk="1" hangingPunct="1">
              <a:buNone/>
            </a:pPr>
            <a:endParaRPr lang="en-US" sz="800" b="1" dirty="0" smtClean="0">
              <a:latin typeface="Arial" pitchFamily="34" charset="0"/>
              <a:ea typeface="ＭＳ Ｐゴシック" pitchFamily="34" charset="-128"/>
              <a:cs typeface="Arial" pitchFamily="34" charset="0"/>
            </a:endParaRPr>
          </a:p>
          <a:p>
            <a:pPr eaLnBrk="1" hangingPunct="1"/>
            <a:r>
              <a:rPr lang="en-US" b="1" dirty="0" smtClean="0">
                <a:latin typeface="Arial" pitchFamily="34" charset="0"/>
                <a:ea typeface="ＭＳ Ｐゴシック" pitchFamily="34" charset="-128"/>
                <a:cs typeface="Arial" pitchFamily="34" charset="0"/>
              </a:rPr>
              <a:t>They sometimes provide translations.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algn="l" eaLnBrk="1" hangingPunct="1"/>
            <a:r>
              <a:rPr lang="en-US" b="1" dirty="0" smtClean="0">
                <a:ea typeface="ＭＳ Ｐゴシック" pitchFamily="34" charset="-128"/>
              </a:rPr>
              <a:t>Showing, not Telling</a:t>
            </a:r>
          </a:p>
        </p:txBody>
      </p:sp>
      <p:sp>
        <p:nvSpPr>
          <p:cNvPr id="50179" name="Content Placeholder 2"/>
          <p:cNvSpPr>
            <a:spLocks noGrp="1"/>
          </p:cNvSpPr>
          <p:nvPr>
            <p:ph idx="1"/>
          </p:nvPr>
        </p:nvSpPr>
        <p:spPr>
          <a:xfrm>
            <a:off x="457200" y="1371600"/>
            <a:ext cx="8534400" cy="4525963"/>
          </a:xfrm>
        </p:spPr>
        <p:txBody>
          <a:bodyPr/>
          <a:lstStyle/>
          <a:p>
            <a:pPr eaLnBrk="1" hangingPunct="1"/>
            <a:r>
              <a:rPr lang="en-US" b="1" dirty="0" smtClean="0">
                <a:latin typeface="Arial" pitchFamily="34" charset="0"/>
                <a:ea typeface="ＭＳ Ｐゴシック" pitchFamily="34" charset="-128"/>
                <a:cs typeface="Arial" pitchFamily="34" charset="0"/>
              </a:rPr>
              <a:t>In the next two slides the DB man is shopping in a very crowded hardware store.  Despite the awkwardness, the skilled SSP shows the DB man where the merchandise is (on the bottom shelf), informing him of other shelves as well as other objects in the way.</a:t>
            </a:r>
          </a:p>
          <a:p>
            <a:pPr eaLnBrk="1" hangingPunct="1">
              <a:buNone/>
            </a:pPr>
            <a:endParaRPr lang="en-US" sz="800" b="1" dirty="0" smtClean="0">
              <a:latin typeface="Arial" pitchFamily="34" charset="0"/>
              <a:ea typeface="ＭＳ Ｐゴシック" pitchFamily="34" charset="-128"/>
              <a:cs typeface="Arial" pitchFamily="34" charset="0"/>
            </a:endParaRPr>
          </a:p>
          <a:p>
            <a:pPr eaLnBrk="1" hangingPunct="1"/>
            <a:r>
              <a:rPr lang="en-US" b="1" dirty="0" smtClean="0">
                <a:latin typeface="Arial" pitchFamily="34" charset="0"/>
                <a:ea typeface="ＭＳ Ｐゴシック" pitchFamily="34" charset="-128"/>
                <a:cs typeface="Arial" pitchFamily="34" charset="0"/>
              </a:rPr>
              <a:t>The SSP then stands and stays in touch with him (her left hand) while the DB man explores the merchandise on his own.</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3" descr="20110118175712 lite interp_Capture_7.jpg"/>
          <p:cNvPicPr>
            <a:picLocks noChangeAspect="1"/>
          </p:cNvPicPr>
          <p:nvPr/>
        </p:nvPicPr>
        <p:blipFill>
          <a:blip r:embed="rId2" cstate="print"/>
          <a:srcRect r="20000"/>
          <a:stretch>
            <a:fillRect/>
          </a:stretch>
        </p:blipFill>
        <p:spPr bwMode="auto">
          <a:xfrm>
            <a:off x="457200" y="914400"/>
            <a:ext cx="7694613" cy="5410200"/>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Up Arrow 4"/>
          <p:cNvSpPr/>
          <p:nvPr/>
        </p:nvSpPr>
        <p:spPr>
          <a:xfrm>
            <a:off x="5791200" y="4572000"/>
            <a:ext cx="484188" cy="9779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 descr="20110118175712 lite interp_Capture_8.jpg"/>
          <p:cNvPicPr>
            <a:picLocks noChangeAspect="1"/>
          </p:cNvPicPr>
          <p:nvPr/>
        </p:nvPicPr>
        <p:blipFill>
          <a:blip r:embed="rId2" cstate="print">
            <a:lum bright="10000" contrast="20000"/>
          </a:blip>
          <a:srcRect l="16158" t="5016" r="25406" b="7611"/>
          <a:stretch>
            <a:fillRect/>
          </a:stretch>
        </p:blipFill>
        <p:spPr bwMode="auto">
          <a:xfrm>
            <a:off x="457200" y="609600"/>
            <a:ext cx="7542213" cy="5791200"/>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algn="l" eaLnBrk="1" hangingPunct="1"/>
            <a:r>
              <a:rPr lang="en-US" b="1" dirty="0" smtClean="0">
                <a:ea typeface="ＭＳ Ｐゴシック" pitchFamily="34" charset="-128"/>
              </a:rPr>
              <a:t>Be Realistic About Time</a:t>
            </a:r>
          </a:p>
        </p:txBody>
      </p:sp>
      <p:sp>
        <p:nvSpPr>
          <p:cNvPr id="53251" name="Content Placeholder 2"/>
          <p:cNvSpPr>
            <a:spLocks noGrp="1"/>
          </p:cNvSpPr>
          <p:nvPr>
            <p:ph idx="1"/>
          </p:nvPr>
        </p:nvSpPr>
        <p:spPr>
          <a:xfrm>
            <a:off x="457200" y="1371600"/>
            <a:ext cx="8229600" cy="4525963"/>
          </a:xfrm>
        </p:spPr>
        <p:txBody>
          <a:bodyPr/>
          <a:lstStyle/>
          <a:p>
            <a:pPr eaLnBrk="1" hangingPunct="1"/>
            <a:r>
              <a:rPr lang="en-US" b="1" dirty="0" smtClean="0">
                <a:latin typeface="Arial" pitchFamily="34" charset="0"/>
                <a:ea typeface="ＭＳ Ｐゴシック" pitchFamily="34" charset="-128"/>
                <a:cs typeface="Arial" pitchFamily="34" charset="0"/>
              </a:rPr>
              <a:t>Being an SSP is being on DB time.</a:t>
            </a:r>
          </a:p>
          <a:p>
            <a:pPr eaLnBrk="1" hangingPunct="1">
              <a:buNone/>
            </a:pPr>
            <a:endParaRPr lang="en-US" sz="800" b="1" dirty="0" smtClean="0">
              <a:latin typeface="Arial" pitchFamily="34" charset="0"/>
              <a:ea typeface="ＭＳ Ｐゴシック" pitchFamily="34" charset="-128"/>
              <a:cs typeface="Arial" pitchFamily="34" charset="0"/>
            </a:endParaRPr>
          </a:p>
          <a:p>
            <a:pPr eaLnBrk="1" hangingPunct="1"/>
            <a:r>
              <a:rPr lang="en-US" b="1" dirty="0" smtClean="0">
                <a:latin typeface="Arial" pitchFamily="34" charset="0"/>
                <a:ea typeface="ＭＳ Ｐゴシック" pitchFamily="34" charset="-128"/>
                <a:cs typeface="Arial" pitchFamily="34" charset="0"/>
              </a:rPr>
              <a:t>The goal is not to </a:t>
            </a:r>
            <a:r>
              <a:rPr lang="ja-JP" altLang="en-US" b="1" smtClean="0">
                <a:latin typeface="Arial" pitchFamily="34" charset="0"/>
                <a:ea typeface="ＭＳ Ｐゴシック" pitchFamily="34" charset="-128"/>
                <a:cs typeface="Arial" pitchFamily="34" charset="0"/>
              </a:rPr>
              <a:t>‘</a:t>
            </a:r>
            <a:r>
              <a:rPr lang="en-US" altLang="ja-JP" b="1" dirty="0" smtClean="0">
                <a:latin typeface="Arial" pitchFamily="34" charset="0"/>
                <a:ea typeface="ＭＳ Ｐゴシック" pitchFamily="34" charset="-128"/>
                <a:cs typeface="Arial" pitchFamily="34" charset="0"/>
              </a:rPr>
              <a:t>get the task done’; the goal is for the DB person to do it.</a:t>
            </a:r>
          </a:p>
          <a:p>
            <a:pPr eaLnBrk="1" hangingPunct="1">
              <a:buNone/>
            </a:pPr>
            <a:endParaRPr lang="en-US" altLang="ja-JP" sz="800" b="1" dirty="0" smtClean="0">
              <a:latin typeface="Arial" pitchFamily="34" charset="0"/>
              <a:ea typeface="ＭＳ Ｐゴシック" pitchFamily="34" charset="-128"/>
              <a:cs typeface="Arial" pitchFamily="34" charset="0"/>
            </a:endParaRPr>
          </a:p>
          <a:p>
            <a:pPr eaLnBrk="1" hangingPunct="1"/>
            <a:r>
              <a:rPr lang="en-US" b="1" dirty="0" smtClean="0">
                <a:latin typeface="Arial" pitchFamily="34" charset="0"/>
                <a:ea typeface="ＭＳ Ｐゴシック" pitchFamily="34" charset="-128"/>
                <a:cs typeface="Arial" pitchFamily="34" charset="0"/>
              </a:rPr>
              <a:t>The more you work together as a team, the more efficient you will become.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algn="l" eaLnBrk="1" hangingPunct="1"/>
            <a:r>
              <a:rPr lang="en-US" b="1" dirty="0" smtClean="0">
                <a:ea typeface="ＭＳ Ｐゴシック" pitchFamily="34" charset="-128"/>
              </a:rPr>
              <a:t>Seek Out a Match</a:t>
            </a:r>
          </a:p>
        </p:txBody>
      </p:sp>
      <p:sp>
        <p:nvSpPr>
          <p:cNvPr id="54275" name="Content Placeholder 2"/>
          <p:cNvSpPr>
            <a:spLocks noGrp="1"/>
          </p:cNvSpPr>
          <p:nvPr>
            <p:ph idx="1"/>
          </p:nvPr>
        </p:nvSpPr>
        <p:spPr>
          <a:xfrm>
            <a:off x="457200" y="1371600"/>
            <a:ext cx="8229600" cy="4525963"/>
          </a:xfrm>
        </p:spPr>
        <p:txBody>
          <a:bodyPr/>
          <a:lstStyle/>
          <a:p>
            <a:pPr eaLnBrk="1" hangingPunct="1"/>
            <a:r>
              <a:rPr lang="en-US" b="1" dirty="0" smtClean="0">
                <a:latin typeface="Arial" pitchFamily="34" charset="0"/>
                <a:ea typeface="ＭＳ Ｐゴシック" pitchFamily="34" charset="-128"/>
                <a:cs typeface="Arial" pitchFamily="34" charset="0"/>
              </a:rPr>
              <a:t>When both the DB person and the SSP enjoy the same errands or types of participation in the community, the work will be more pleasant. </a:t>
            </a:r>
          </a:p>
          <a:p>
            <a:pPr eaLnBrk="1" hangingPunct="1">
              <a:buNone/>
            </a:pPr>
            <a:endParaRPr lang="en-US" sz="800" b="1" dirty="0" smtClean="0">
              <a:latin typeface="Arial" pitchFamily="34" charset="0"/>
              <a:ea typeface="ＭＳ Ｐゴシック" pitchFamily="34" charset="-128"/>
              <a:cs typeface="Arial" pitchFamily="34" charset="0"/>
            </a:endParaRPr>
          </a:p>
          <a:p>
            <a:pPr eaLnBrk="1" hangingPunct="1"/>
            <a:r>
              <a:rPr lang="en-US" b="1" dirty="0" smtClean="0">
                <a:latin typeface="Arial" pitchFamily="34" charset="0"/>
                <a:ea typeface="ＭＳ Ｐゴシック" pitchFamily="34" charset="-128"/>
                <a:cs typeface="Arial" pitchFamily="34" charset="0"/>
              </a:rPr>
              <a:t>Just as interpreters tend to specialize in medical, classroom or other fields, SSPs will find they enjoy certain types of assignments more than others.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algn="l" eaLnBrk="1" hangingPunct="1"/>
            <a:r>
              <a:rPr lang="en-US" b="1" dirty="0" smtClean="0">
                <a:ea typeface="ＭＳ Ｐゴシック" pitchFamily="34" charset="-128"/>
              </a:rPr>
              <a:t>Burn Out</a:t>
            </a:r>
          </a:p>
        </p:txBody>
      </p:sp>
      <p:sp>
        <p:nvSpPr>
          <p:cNvPr id="55299" name="Content Placeholder 2"/>
          <p:cNvSpPr>
            <a:spLocks noGrp="1"/>
          </p:cNvSpPr>
          <p:nvPr>
            <p:ph idx="1"/>
          </p:nvPr>
        </p:nvSpPr>
        <p:spPr>
          <a:xfrm>
            <a:off x="457200" y="1371600"/>
            <a:ext cx="8229600" cy="4525963"/>
          </a:xfrm>
        </p:spPr>
        <p:txBody>
          <a:bodyPr/>
          <a:lstStyle/>
          <a:p>
            <a:pPr eaLnBrk="1" hangingPunct="1"/>
            <a:r>
              <a:rPr lang="en-US" b="1" dirty="0" smtClean="0">
                <a:latin typeface="Arial" pitchFamily="34" charset="0"/>
                <a:ea typeface="ＭＳ Ｐゴシック" pitchFamily="34" charset="-128"/>
                <a:cs typeface="Arial" pitchFamily="34" charset="0"/>
              </a:rPr>
              <a:t>There are very few services in place for DB people and even when there are regular, paid SSP services, these are often not enough.</a:t>
            </a:r>
          </a:p>
          <a:p>
            <a:pPr eaLnBrk="1" hangingPunct="1">
              <a:buNone/>
            </a:pPr>
            <a:endParaRPr lang="en-US" sz="800" b="1" dirty="0" smtClean="0">
              <a:latin typeface="Arial" pitchFamily="34" charset="0"/>
              <a:ea typeface="ＭＳ Ｐゴシック" pitchFamily="34" charset="-128"/>
              <a:cs typeface="Arial" pitchFamily="34" charset="0"/>
            </a:endParaRPr>
          </a:p>
          <a:p>
            <a:pPr eaLnBrk="1" hangingPunct="1"/>
            <a:r>
              <a:rPr lang="en-US" b="1" dirty="0" smtClean="0">
                <a:latin typeface="Arial" pitchFamily="34" charset="0"/>
                <a:ea typeface="ＭＳ Ｐゴシック" pitchFamily="34" charset="-128"/>
                <a:cs typeface="Arial" pitchFamily="34" charset="0"/>
              </a:rPr>
              <a:t>The most valuable way to contribute to a DB person or to the DB Community is to be in it for the long haul.</a:t>
            </a:r>
          </a:p>
          <a:p>
            <a:pPr eaLnBrk="1" hangingPunct="1">
              <a:buNone/>
            </a:pPr>
            <a:endParaRPr lang="en-US" sz="800" b="1" dirty="0" smtClean="0">
              <a:latin typeface="Arial" pitchFamily="34" charset="0"/>
              <a:ea typeface="ＭＳ Ｐゴシック" pitchFamily="34" charset="-128"/>
              <a:cs typeface="Arial" pitchFamily="34" charset="0"/>
            </a:endParaRPr>
          </a:p>
          <a:p>
            <a:pPr eaLnBrk="1" hangingPunct="1"/>
            <a:r>
              <a:rPr lang="en-US" b="1" dirty="0" smtClean="0">
                <a:latin typeface="Arial" pitchFamily="34" charset="0"/>
                <a:ea typeface="ＭＳ Ｐゴシック" pitchFamily="34" charset="-128"/>
                <a:cs typeface="Arial" pitchFamily="34" charset="0"/>
              </a:rPr>
              <a:t>This means taking care of yourself, too.</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algn="l" eaLnBrk="1" hangingPunct="1"/>
            <a:r>
              <a:rPr lang="en-US" b="1" dirty="0" smtClean="0">
                <a:ea typeface="ＭＳ Ｐゴシック" pitchFamily="34" charset="-128"/>
              </a:rPr>
              <a:t>Maintaining Boundaries and Review</a:t>
            </a:r>
          </a:p>
        </p:txBody>
      </p:sp>
      <p:sp>
        <p:nvSpPr>
          <p:cNvPr id="56323" name="Content Placeholder 2"/>
          <p:cNvSpPr>
            <a:spLocks noGrp="1"/>
          </p:cNvSpPr>
          <p:nvPr>
            <p:ph idx="1"/>
          </p:nvPr>
        </p:nvSpPr>
        <p:spPr>
          <a:xfrm>
            <a:off x="457200" y="1600200"/>
            <a:ext cx="8534400" cy="4525963"/>
          </a:xfrm>
        </p:spPr>
        <p:txBody>
          <a:bodyPr/>
          <a:lstStyle/>
          <a:p>
            <a:pPr eaLnBrk="1" hangingPunct="1"/>
            <a:r>
              <a:rPr lang="en-US" b="1" dirty="0" smtClean="0">
                <a:latin typeface="Arial" pitchFamily="34" charset="0"/>
                <a:ea typeface="ＭＳ Ｐゴシック" pitchFamily="34" charset="-128"/>
                <a:cs typeface="Arial" pitchFamily="34" charset="0"/>
              </a:rPr>
              <a:t>It is good to be conscious about boundaries and to periodically review to make sure there has not been unintentional </a:t>
            </a:r>
            <a:r>
              <a:rPr lang="ja-JP" altLang="en-US" b="1" smtClean="0">
                <a:latin typeface="Arial" pitchFamily="34" charset="0"/>
                <a:ea typeface="ＭＳ Ｐゴシック" pitchFamily="34" charset="-128"/>
                <a:cs typeface="Arial" pitchFamily="34" charset="0"/>
              </a:rPr>
              <a:t>‘</a:t>
            </a:r>
            <a:r>
              <a:rPr lang="en-US" altLang="ja-JP" b="1" dirty="0" smtClean="0">
                <a:latin typeface="Arial" pitchFamily="34" charset="0"/>
                <a:ea typeface="ＭＳ Ｐゴシック" pitchFamily="34" charset="-128"/>
                <a:cs typeface="Arial" pitchFamily="34" charset="0"/>
              </a:rPr>
              <a:t>drift</a:t>
            </a:r>
            <a:r>
              <a:rPr lang="ja-JP" altLang="en-US" b="1" smtClean="0">
                <a:latin typeface="Arial" pitchFamily="34" charset="0"/>
                <a:ea typeface="ＭＳ Ｐゴシック" pitchFamily="34" charset="-128"/>
                <a:cs typeface="Arial" pitchFamily="34" charset="0"/>
              </a:rPr>
              <a:t>’</a:t>
            </a:r>
            <a:r>
              <a:rPr lang="en-US" altLang="ja-JP" b="1" dirty="0" smtClean="0">
                <a:latin typeface="Arial" pitchFamily="34" charset="0"/>
                <a:ea typeface="ＭＳ Ｐゴシック" pitchFamily="34" charset="-128"/>
                <a:cs typeface="Arial" pitchFamily="34" charset="0"/>
              </a:rPr>
              <a:t>. </a:t>
            </a:r>
          </a:p>
          <a:p>
            <a:pPr eaLnBrk="1" hangingPunct="1">
              <a:buNone/>
            </a:pPr>
            <a:r>
              <a:rPr lang="en-US" altLang="ja-JP" sz="800" b="1" dirty="0" smtClean="0">
                <a:latin typeface="Arial" pitchFamily="34" charset="0"/>
                <a:ea typeface="ＭＳ Ｐゴシック" pitchFamily="34" charset="-128"/>
                <a:cs typeface="Arial" pitchFamily="34" charset="0"/>
              </a:rPr>
              <a:t> </a:t>
            </a:r>
          </a:p>
          <a:p>
            <a:pPr eaLnBrk="1" hangingPunct="1"/>
            <a:r>
              <a:rPr lang="en-US" b="1" dirty="0" smtClean="0">
                <a:latin typeface="Arial" pitchFamily="34" charset="0"/>
                <a:ea typeface="ＭＳ Ｐゴシック" pitchFamily="34" charset="-128"/>
                <a:cs typeface="Arial" pitchFamily="34" charset="0"/>
              </a:rPr>
              <a:t>If you are feeling annoyed or angry, perhaps you have been </a:t>
            </a:r>
            <a:r>
              <a:rPr lang="ja-JP" altLang="en-US" b="1" smtClean="0">
                <a:latin typeface="Arial" pitchFamily="34" charset="0"/>
                <a:ea typeface="ＭＳ Ｐゴシック" pitchFamily="34" charset="-128"/>
                <a:cs typeface="Arial" pitchFamily="34" charset="0"/>
              </a:rPr>
              <a:t>‘</a:t>
            </a:r>
            <a:r>
              <a:rPr lang="en-US" altLang="ja-JP" b="1" dirty="0" smtClean="0">
                <a:latin typeface="Arial" pitchFamily="34" charset="0"/>
                <a:ea typeface="ＭＳ Ｐゴシック" pitchFamily="34" charset="-128"/>
                <a:cs typeface="Arial" pitchFamily="34" charset="0"/>
              </a:rPr>
              <a:t>rescuing</a:t>
            </a:r>
            <a:r>
              <a:rPr lang="ja-JP" altLang="en-US" b="1" smtClean="0">
                <a:latin typeface="Arial" pitchFamily="34" charset="0"/>
                <a:ea typeface="ＭＳ Ｐゴシック" pitchFamily="34" charset="-128"/>
                <a:cs typeface="Arial" pitchFamily="34" charset="0"/>
              </a:rPr>
              <a:t>’</a:t>
            </a:r>
            <a:r>
              <a:rPr lang="en-US" altLang="ja-JP" b="1" dirty="0" smtClean="0">
                <a:latin typeface="Arial" pitchFamily="34" charset="0"/>
                <a:ea typeface="ＭＳ Ｐゴシック" pitchFamily="34" charset="-128"/>
                <a:cs typeface="Arial" pitchFamily="34" charset="0"/>
              </a:rPr>
              <a:t> the DB person.</a:t>
            </a:r>
          </a:p>
          <a:p>
            <a:pPr eaLnBrk="1" hangingPunct="1">
              <a:buNone/>
            </a:pPr>
            <a:endParaRPr lang="en-US" altLang="ja-JP" b="1" dirty="0" smtClean="0">
              <a:latin typeface="Arial" pitchFamily="34" charset="0"/>
              <a:ea typeface="ＭＳ Ｐゴシック" pitchFamily="34" charset="-128"/>
              <a:cs typeface="Arial"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algn="l" eaLnBrk="1" hangingPunct="1"/>
            <a:r>
              <a:rPr lang="en-US" b="1" dirty="0" smtClean="0">
                <a:ea typeface="ＭＳ Ｐゴシック" pitchFamily="34" charset="-128"/>
              </a:rPr>
              <a:t>Maintaining Boundaries and Review, cont.</a:t>
            </a:r>
          </a:p>
        </p:txBody>
      </p:sp>
      <p:sp>
        <p:nvSpPr>
          <p:cNvPr id="56323" name="Content Placeholder 2"/>
          <p:cNvSpPr>
            <a:spLocks noGrp="1"/>
          </p:cNvSpPr>
          <p:nvPr>
            <p:ph idx="1"/>
          </p:nvPr>
        </p:nvSpPr>
        <p:spPr>
          <a:xfrm>
            <a:off x="457200" y="1600200"/>
            <a:ext cx="8534400" cy="4525963"/>
          </a:xfrm>
        </p:spPr>
        <p:txBody>
          <a:bodyPr/>
          <a:lstStyle/>
          <a:p>
            <a:pPr eaLnBrk="1" hangingPunct="1"/>
            <a:r>
              <a:rPr lang="en-US" b="1" dirty="0" smtClean="0">
                <a:latin typeface="Arial" pitchFamily="34" charset="0"/>
                <a:ea typeface="ＭＳ Ｐゴシック" pitchFamily="34" charset="-128"/>
                <a:cs typeface="Arial" pitchFamily="34" charset="0"/>
              </a:rPr>
              <a:t>Perhaps you have become friends and would prefer this to be a more personal relationship rather than a professional relationship.</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algn="l" eaLnBrk="1" hangingPunct="1"/>
            <a:r>
              <a:rPr lang="en-US" b="1" dirty="0" smtClean="0">
                <a:ea typeface="ＭＳ Ｐゴシック" pitchFamily="34" charset="-128"/>
              </a:rPr>
              <a:t>Complexity</a:t>
            </a:r>
          </a:p>
        </p:txBody>
      </p:sp>
      <p:sp>
        <p:nvSpPr>
          <p:cNvPr id="57347" name="Content Placeholder 2"/>
          <p:cNvSpPr>
            <a:spLocks noGrp="1"/>
          </p:cNvSpPr>
          <p:nvPr>
            <p:ph idx="1"/>
          </p:nvPr>
        </p:nvSpPr>
        <p:spPr>
          <a:xfrm>
            <a:off x="457200" y="1371600"/>
            <a:ext cx="8229600" cy="4525963"/>
          </a:xfrm>
        </p:spPr>
        <p:txBody>
          <a:bodyPr/>
          <a:lstStyle/>
          <a:p>
            <a:pPr eaLnBrk="1" hangingPunct="1"/>
            <a:r>
              <a:rPr lang="en-US" b="1" dirty="0" smtClean="0">
                <a:latin typeface="Arial" pitchFamily="34" charset="0"/>
                <a:ea typeface="ＭＳ Ｐゴシック" pitchFamily="34" charset="-128"/>
                <a:cs typeface="Arial" pitchFamily="34" charset="0"/>
              </a:rPr>
              <a:t>Roles change over time within society.</a:t>
            </a:r>
          </a:p>
          <a:p>
            <a:pPr eaLnBrk="1" hangingPunct="1">
              <a:buNone/>
            </a:pPr>
            <a:endParaRPr lang="en-US" sz="800" b="1" dirty="0" smtClean="0">
              <a:latin typeface="Arial" pitchFamily="34" charset="0"/>
              <a:ea typeface="ＭＳ Ｐゴシック" pitchFamily="34" charset="-128"/>
              <a:cs typeface="Arial" pitchFamily="34" charset="0"/>
            </a:endParaRPr>
          </a:p>
          <a:p>
            <a:pPr eaLnBrk="1" hangingPunct="1"/>
            <a:r>
              <a:rPr lang="en-US" b="1" dirty="0" smtClean="0">
                <a:latin typeface="Arial" pitchFamily="34" charset="0"/>
                <a:ea typeface="ＭＳ Ｐゴシック" pitchFamily="34" charset="-128"/>
                <a:cs typeface="Arial" pitchFamily="34" charset="0"/>
              </a:rPr>
              <a:t>Relationships change over time between people.</a:t>
            </a:r>
          </a:p>
          <a:p>
            <a:pPr eaLnBrk="1" hangingPunct="1">
              <a:buNone/>
            </a:pPr>
            <a:r>
              <a:rPr lang="en-US" sz="800" b="1" dirty="0" smtClean="0">
                <a:latin typeface="Arial" pitchFamily="34" charset="0"/>
                <a:ea typeface="ＭＳ Ｐゴシック" pitchFamily="34" charset="-128"/>
                <a:cs typeface="Arial" pitchFamily="34" charset="0"/>
              </a:rPr>
              <a:t>  </a:t>
            </a:r>
          </a:p>
          <a:p>
            <a:pPr eaLnBrk="1" hangingPunct="1"/>
            <a:r>
              <a:rPr lang="en-US" b="1" dirty="0" smtClean="0">
                <a:latin typeface="Arial" pitchFamily="34" charset="0"/>
                <a:ea typeface="ＭＳ Ｐゴシック" pitchFamily="34" charset="-128"/>
                <a:cs typeface="Arial" pitchFamily="34" charset="0"/>
              </a:rPr>
              <a:t>The idea of boundaries to a role is related to ethics and power.</a:t>
            </a:r>
          </a:p>
          <a:p>
            <a:pPr eaLnBrk="1" hangingPunct="1">
              <a:buNone/>
            </a:pPr>
            <a:endParaRPr lang="en-US" sz="800" b="1" dirty="0" smtClean="0">
              <a:latin typeface="Arial" pitchFamily="34" charset="0"/>
              <a:ea typeface="ＭＳ Ｐゴシック" pitchFamily="34" charset="-128"/>
              <a:cs typeface="Arial" pitchFamily="34" charset="0"/>
            </a:endParaRPr>
          </a:p>
          <a:p>
            <a:pPr eaLnBrk="1" hangingPunct="1"/>
            <a:r>
              <a:rPr lang="en-US" b="1" dirty="0" smtClean="0">
                <a:latin typeface="Arial" pitchFamily="34" charset="0"/>
                <a:ea typeface="ＭＳ Ｐゴシック" pitchFamily="34" charset="-128"/>
                <a:cs typeface="Arial" pitchFamily="34" charset="0"/>
              </a:rPr>
              <a:t>The idea of boundaries between people is related to respect.</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algn="l" eaLnBrk="1" hangingPunct="1"/>
            <a:r>
              <a:rPr lang="en-US" b="1" dirty="0" smtClean="0">
                <a:ea typeface="ＭＳ Ｐゴシック" pitchFamily="34" charset="-128"/>
              </a:rPr>
              <a:t>Conclusion</a:t>
            </a:r>
          </a:p>
        </p:txBody>
      </p:sp>
      <p:sp>
        <p:nvSpPr>
          <p:cNvPr id="58371" name="Content Placeholder 2"/>
          <p:cNvSpPr>
            <a:spLocks noGrp="1"/>
          </p:cNvSpPr>
          <p:nvPr>
            <p:ph idx="1"/>
          </p:nvPr>
        </p:nvSpPr>
        <p:spPr>
          <a:xfrm>
            <a:off x="457200" y="1371600"/>
            <a:ext cx="8229600" cy="4525963"/>
          </a:xfrm>
        </p:spPr>
        <p:txBody>
          <a:bodyPr/>
          <a:lstStyle/>
          <a:p>
            <a:pPr eaLnBrk="1" hangingPunct="1"/>
            <a:r>
              <a:rPr lang="en-US" b="1" dirty="0" smtClean="0">
                <a:latin typeface="Arial" pitchFamily="34" charset="0"/>
                <a:ea typeface="ＭＳ Ｐゴシック" pitchFamily="34" charset="-128"/>
                <a:cs typeface="Arial" pitchFamily="34" charset="0"/>
              </a:rPr>
              <a:t>The work of SSPs are essential to a quality life for a DB person.  </a:t>
            </a:r>
          </a:p>
          <a:p>
            <a:pPr eaLnBrk="1" hangingPunct="1">
              <a:buNone/>
            </a:pPr>
            <a:endParaRPr lang="en-US" sz="800" b="1" dirty="0" smtClean="0">
              <a:latin typeface="Arial" pitchFamily="34" charset="0"/>
              <a:ea typeface="ＭＳ Ｐゴシック" pitchFamily="34" charset="-128"/>
              <a:cs typeface="Arial" pitchFamily="34" charset="0"/>
            </a:endParaRPr>
          </a:p>
          <a:p>
            <a:pPr eaLnBrk="1" hangingPunct="1"/>
            <a:r>
              <a:rPr lang="en-US" b="1" dirty="0" smtClean="0">
                <a:latin typeface="Arial" pitchFamily="34" charset="0"/>
                <a:ea typeface="ＭＳ Ｐゴシック" pitchFamily="34" charset="-128"/>
                <a:cs typeface="Arial" pitchFamily="34" charset="0"/>
              </a:rPr>
              <a:t>The role is defined within the agency, the community, and sometimes the event or situation.</a:t>
            </a:r>
          </a:p>
          <a:p>
            <a:pPr eaLnBrk="1" hangingPunct="1">
              <a:buNone/>
            </a:pPr>
            <a:endParaRPr lang="en-US" sz="800" b="1" dirty="0" smtClean="0">
              <a:latin typeface="Arial" pitchFamily="34" charset="0"/>
              <a:ea typeface="ＭＳ Ｐゴシック" pitchFamily="34" charset="-128"/>
              <a:cs typeface="Arial" pitchFamily="34" charset="0"/>
            </a:endParaRPr>
          </a:p>
          <a:p>
            <a:pPr eaLnBrk="1" hangingPunct="1"/>
            <a:r>
              <a:rPr lang="en-US" b="1" dirty="0" smtClean="0">
                <a:latin typeface="Arial" pitchFamily="34" charset="0"/>
                <a:ea typeface="ＭＳ Ｐゴシック" pitchFamily="34" charset="-128"/>
                <a:cs typeface="Arial" pitchFamily="34" charset="0"/>
              </a:rPr>
              <a:t>Touch is an essential part of being deaf-blind.</a:t>
            </a:r>
          </a:p>
          <a:p>
            <a:pPr eaLnBrk="1" hangingPunct="1">
              <a:buNone/>
            </a:pPr>
            <a:endParaRPr lang="en-US" sz="800" b="1" dirty="0" smtClean="0">
              <a:latin typeface="Arial" pitchFamily="34" charset="0"/>
              <a:ea typeface="ＭＳ Ｐゴシック" pitchFamily="34" charset="-128"/>
              <a:cs typeface="Arial" pitchFamily="34" charset="0"/>
            </a:endParaRPr>
          </a:p>
          <a:p>
            <a:pPr eaLnBrk="1" hangingPunct="1"/>
            <a:r>
              <a:rPr lang="en-US" b="1" dirty="0" smtClean="0">
                <a:latin typeface="Arial" pitchFamily="34" charset="0"/>
                <a:ea typeface="ＭＳ Ｐゴシック" pitchFamily="34" charset="-128"/>
                <a:cs typeface="Arial" pitchFamily="34" charset="0"/>
              </a:rPr>
              <a:t>Avoid feeling overly responsible for the decisions and actions of others.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l" eaLnBrk="1" hangingPunct="1"/>
            <a:r>
              <a:rPr lang="en-US" b="1" dirty="0" smtClean="0">
                <a:ea typeface="ＭＳ Ｐゴシック" pitchFamily="34" charset="-128"/>
              </a:rPr>
              <a:t>Multiple Roles</a:t>
            </a:r>
          </a:p>
        </p:txBody>
      </p:sp>
      <p:sp>
        <p:nvSpPr>
          <p:cNvPr id="7171" name="Content Placeholder 2"/>
          <p:cNvSpPr>
            <a:spLocks noGrp="1"/>
          </p:cNvSpPr>
          <p:nvPr>
            <p:ph idx="1"/>
          </p:nvPr>
        </p:nvSpPr>
        <p:spPr>
          <a:xfrm>
            <a:off x="91440" y="1371600"/>
            <a:ext cx="8900160" cy="4525963"/>
          </a:xfrm>
        </p:spPr>
        <p:txBody>
          <a:bodyPr/>
          <a:lstStyle/>
          <a:p>
            <a:pPr eaLnBrk="1" hangingPunct="1">
              <a:buNone/>
            </a:pPr>
            <a:r>
              <a:rPr lang="en-US" b="1" dirty="0" smtClean="0">
                <a:latin typeface="Arial" pitchFamily="34" charset="0"/>
                <a:ea typeface="ＭＳ Ｐゴシック" pitchFamily="34" charset="-128"/>
                <a:cs typeface="Arial" pitchFamily="34" charset="0"/>
              </a:rPr>
              <a:t>	The configuration of professional roles and of the boundaries of the role(s) will vary somewhat by custom and by negotiation. </a:t>
            </a:r>
          </a:p>
          <a:p>
            <a:pPr eaLnBrk="1" hangingPunct="1">
              <a:buNone/>
            </a:pPr>
            <a:endParaRPr lang="en-US" sz="800" b="1" dirty="0" smtClean="0">
              <a:latin typeface="Arial" pitchFamily="34" charset="0"/>
              <a:ea typeface="ＭＳ Ｐゴシック" pitchFamily="34" charset="-128"/>
              <a:cs typeface="Arial" pitchFamily="34" charset="0"/>
            </a:endParaRPr>
          </a:p>
          <a:p>
            <a:pPr lvl="1" eaLnBrk="1" hangingPunct="1">
              <a:buFont typeface="Arial" pitchFamily="34" charset="0"/>
              <a:buChar char="•"/>
            </a:pPr>
            <a:r>
              <a:rPr lang="en-US" sz="3200" b="1" dirty="0" smtClean="0">
                <a:latin typeface="Arial" pitchFamily="34" charset="0"/>
                <a:ea typeface="ＭＳ Ｐゴシック" pitchFamily="34" charset="-128"/>
                <a:cs typeface="Arial" pitchFamily="34" charset="0"/>
              </a:rPr>
              <a:t>Interpreter-SSP</a:t>
            </a:r>
          </a:p>
          <a:p>
            <a:pPr lvl="1" eaLnBrk="1" hangingPunct="1">
              <a:buNone/>
            </a:pPr>
            <a:endParaRPr lang="en-US" sz="800" b="1" dirty="0" smtClean="0">
              <a:latin typeface="Arial" pitchFamily="34" charset="0"/>
              <a:ea typeface="ＭＳ Ｐゴシック" pitchFamily="34" charset="-128"/>
              <a:cs typeface="Arial" pitchFamily="34" charset="0"/>
            </a:endParaRPr>
          </a:p>
          <a:p>
            <a:pPr lvl="1" eaLnBrk="1" hangingPunct="1">
              <a:buFont typeface="Arial" pitchFamily="34" charset="0"/>
              <a:buChar char="•"/>
            </a:pPr>
            <a:r>
              <a:rPr lang="en-US" sz="3200" b="1" dirty="0" smtClean="0">
                <a:latin typeface="Arial" pitchFamily="34" charset="0"/>
                <a:ea typeface="ＭＳ Ｐゴシック" pitchFamily="34" charset="-128"/>
                <a:cs typeface="Arial" pitchFamily="34" charset="0"/>
              </a:rPr>
              <a:t>SSP-Interpreter, or</a:t>
            </a:r>
          </a:p>
          <a:p>
            <a:pPr lvl="1" eaLnBrk="1" hangingPunct="1">
              <a:buNone/>
            </a:pPr>
            <a:endParaRPr lang="en-US" sz="800" b="1" dirty="0" smtClean="0">
              <a:latin typeface="Arial" pitchFamily="34" charset="0"/>
              <a:ea typeface="ＭＳ Ｐゴシック" pitchFamily="34" charset="-128"/>
              <a:cs typeface="Arial" pitchFamily="34" charset="0"/>
            </a:endParaRPr>
          </a:p>
          <a:p>
            <a:pPr lvl="1" eaLnBrk="1" hangingPunct="1">
              <a:buFont typeface="Arial" pitchFamily="34" charset="0"/>
              <a:buChar char="•"/>
            </a:pPr>
            <a:r>
              <a:rPr lang="en-US" sz="3200" b="1" dirty="0" smtClean="0">
                <a:latin typeface="Arial" pitchFamily="34" charset="0"/>
                <a:ea typeface="ＭＳ Ｐゴシック" pitchFamily="34" charset="-128"/>
                <a:cs typeface="Arial" pitchFamily="34" charset="0"/>
              </a:rPr>
              <a:t>2 distinct jobs/roles</a:t>
            </a:r>
          </a:p>
          <a:p>
            <a:pPr eaLnBrk="1" hangingPunct="1">
              <a:buFont typeface="Arial" pitchFamily="34" charset="0"/>
              <a:buNone/>
            </a:pPr>
            <a:endParaRPr lang="en-US" b="1" dirty="0" smtClean="0">
              <a:latin typeface="Arial" pitchFamily="34" charset="0"/>
              <a:ea typeface="ＭＳ Ｐゴシック" pitchFamily="34" charset="-128"/>
              <a:cs typeface="Arial" pitchFamily="34" charset="0"/>
            </a:endParaRPr>
          </a:p>
          <a:p>
            <a:pPr eaLnBrk="1" hangingPunct="1">
              <a:buFont typeface="Arial" pitchFamily="34" charset="0"/>
              <a:buNone/>
            </a:pPr>
            <a:endParaRPr lang="en-US" b="1" dirty="0" smtClean="0">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title"/>
          </p:nvPr>
        </p:nvSpPr>
        <p:spPr/>
        <p:txBody>
          <a:bodyPr/>
          <a:lstStyle/>
          <a:p>
            <a:pPr algn="l" eaLnBrk="1" hangingPunct="1"/>
            <a:r>
              <a:rPr lang="en-US" b="1" dirty="0" smtClean="0">
                <a:ea typeface="ＭＳ Ｐゴシック" pitchFamily="34" charset="-128"/>
              </a:rPr>
              <a:t>Boundaries &amp; Role Definitions</a:t>
            </a:r>
          </a:p>
        </p:txBody>
      </p:sp>
      <p:sp>
        <p:nvSpPr>
          <p:cNvPr id="8195" name="Content Placeholder 2"/>
          <p:cNvSpPr>
            <a:spLocks noGrp="1"/>
          </p:cNvSpPr>
          <p:nvPr>
            <p:ph idx="1"/>
          </p:nvPr>
        </p:nvSpPr>
        <p:spPr>
          <a:xfrm>
            <a:off x="457200" y="1371600"/>
            <a:ext cx="8534400" cy="4525963"/>
          </a:xfrm>
        </p:spPr>
        <p:txBody>
          <a:bodyPr/>
          <a:lstStyle/>
          <a:p>
            <a:pPr eaLnBrk="1" hangingPunct="1"/>
            <a:r>
              <a:rPr lang="en-US" b="1" dirty="0" smtClean="0">
                <a:latin typeface="Arial" pitchFamily="34" charset="0"/>
                <a:ea typeface="ＭＳ Ｐゴシック" pitchFamily="34" charset="-128"/>
                <a:cs typeface="Arial" pitchFamily="34" charset="0"/>
              </a:rPr>
              <a:t>The AADB and some jobs have interpreter-SSPs, (interpreters who also provide sighted guide and visual –spatial-social information).</a:t>
            </a:r>
          </a:p>
          <a:p>
            <a:pPr eaLnBrk="1" hangingPunct="1">
              <a:buNone/>
            </a:pPr>
            <a:endParaRPr lang="en-US" sz="800" b="1" dirty="0" smtClean="0">
              <a:latin typeface="Arial" pitchFamily="34" charset="0"/>
              <a:ea typeface="ＭＳ Ｐゴシック" pitchFamily="34" charset="-128"/>
              <a:cs typeface="Arial" pitchFamily="34" charset="0"/>
            </a:endParaRPr>
          </a:p>
          <a:p>
            <a:pPr eaLnBrk="1" hangingPunct="1"/>
            <a:r>
              <a:rPr lang="en-US" b="1" dirty="0" smtClean="0">
                <a:latin typeface="Arial" pitchFamily="34" charset="0"/>
                <a:ea typeface="ＭＳ Ｐゴシック" pitchFamily="34" charset="-128"/>
                <a:cs typeface="Arial" pitchFamily="34" charset="0"/>
              </a:rPr>
              <a:t>Camps for DB people and some jobs have SSP-interpreters (SSPs who also provide light interpreting).</a:t>
            </a:r>
          </a:p>
          <a:p>
            <a:pPr eaLnBrk="1" hangingPunct="1">
              <a:buNone/>
            </a:pPr>
            <a:endParaRPr lang="en-US" sz="800" b="1" dirty="0" smtClean="0">
              <a:latin typeface="Arial" pitchFamily="34" charset="0"/>
              <a:ea typeface="ＭＳ Ｐゴシック" pitchFamily="34" charset="-128"/>
              <a:cs typeface="Arial" pitchFamily="34" charset="0"/>
            </a:endParaRPr>
          </a:p>
          <a:p>
            <a:pPr eaLnBrk="1" hangingPunct="1"/>
            <a:r>
              <a:rPr lang="en-US" b="1" dirty="0" smtClean="0">
                <a:latin typeface="Arial" pitchFamily="34" charset="0"/>
                <a:ea typeface="ＭＳ Ｐゴシック" pitchFamily="34" charset="-128"/>
                <a:cs typeface="Arial" pitchFamily="34" charset="0"/>
              </a:rPr>
              <a:t>Professional DB people sometimes hire a person to serve in both roles.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gn="l" eaLnBrk="1" hangingPunct="1"/>
            <a:r>
              <a:rPr lang="en-US" b="1" dirty="0" smtClean="0">
                <a:ea typeface="ＭＳ Ｐゴシック" pitchFamily="34" charset="-128"/>
              </a:rPr>
              <a:t>AADB</a:t>
            </a:r>
          </a:p>
        </p:txBody>
      </p:sp>
      <p:sp>
        <p:nvSpPr>
          <p:cNvPr id="9219" name="Content Placeholder 2"/>
          <p:cNvSpPr>
            <a:spLocks noGrp="1"/>
          </p:cNvSpPr>
          <p:nvPr>
            <p:ph idx="1"/>
          </p:nvPr>
        </p:nvSpPr>
        <p:spPr>
          <a:xfrm>
            <a:off x="91440" y="1371600"/>
            <a:ext cx="8900160" cy="4525963"/>
          </a:xfrm>
        </p:spPr>
        <p:txBody>
          <a:bodyPr/>
          <a:lstStyle/>
          <a:p>
            <a:pPr eaLnBrk="1" hangingPunct="1">
              <a:buNone/>
            </a:pPr>
            <a:r>
              <a:rPr lang="en-US" b="1" dirty="0" smtClean="0">
                <a:latin typeface="Arial" pitchFamily="34" charset="0"/>
                <a:ea typeface="ＭＳ Ｐゴシック" pitchFamily="34" charset="-128"/>
                <a:cs typeface="Arial" pitchFamily="34" charset="0"/>
              </a:rPr>
              <a:t>	The American Association of the Deaf-Blind (AADB) was originally a way for DB people to be in touch with one another through Braille newsletters and other communications.  In 1975 DB people began meeting regularly at national gatherings, first under the name the National Association of the Deaf-Blind of America (NADBA), but after a few years this was changed to the AADB.</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lgn="l" eaLnBrk="1" hangingPunct="1"/>
            <a:r>
              <a:rPr lang="en-US" b="1" dirty="0" smtClean="0">
                <a:ea typeface="ＭＳ Ｐゴシック" pitchFamily="34" charset="-128"/>
              </a:rPr>
              <a:t>NADBA to AADB</a:t>
            </a:r>
          </a:p>
        </p:txBody>
      </p:sp>
      <p:sp>
        <p:nvSpPr>
          <p:cNvPr id="10243" name="Content Placeholder 2"/>
          <p:cNvSpPr>
            <a:spLocks noGrp="1"/>
          </p:cNvSpPr>
          <p:nvPr>
            <p:ph idx="1"/>
          </p:nvPr>
        </p:nvSpPr>
        <p:spPr>
          <a:xfrm>
            <a:off x="457200" y="1371600"/>
            <a:ext cx="8458200" cy="4525963"/>
          </a:xfrm>
        </p:spPr>
        <p:txBody>
          <a:bodyPr/>
          <a:lstStyle/>
          <a:p>
            <a:pPr eaLnBrk="1" hangingPunct="1"/>
            <a:r>
              <a:rPr lang="en-US" b="1" dirty="0" smtClean="0">
                <a:latin typeface="Arial" pitchFamily="34" charset="0"/>
                <a:ea typeface="ＭＳ Ｐゴシック" pitchFamily="34" charset="-128"/>
                <a:cs typeface="Arial" pitchFamily="34" charset="0"/>
              </a:rPr>
              <a:t>In the 1970</a:t>
            </a:r>
            <a:r>
              <a:rPr lang="en-US" altLang="en-US" b="1" dirty="0" smtClean="0">
                <a:latin typeface="Arial" pitchFamily="34" charset="0"/>
                <a:ea typeface="ＭＳ Ｐゴシック" pitchFamily="34" charset="-128"/>
                <a:cs typeface="Arial" pitchFamily="34" charset="0"/>
              </a:rPr>
              <a:t>’</a:t>
            </a:r>
            <a:r>
              <a:rPr lang="en-US" b="1" dirty="0" smtClean="0">
                <a:latin typeface="Arial" pitchFamily="34" charset="0"/>
                <a:ea typeface="ＭＳ Ｐゴシック" pitchFamily="34" charset="-128"/>
                <a:cs typeface="Arial" pitchFamily="34" charset="0"/>
              </a:rPr>
              <a:t>s members first gathered in camps and then college campuses that were large enough to hold all the deaf-blind attendees and their support people.  </a:t>
            </a:r>
          </a:p>
          <a:p>
            <a:pPr eaLnBrk="1" hangingPunct="1">
              <a:buNone/>
            </a:pPr>
            <a:endParaRPr lang="en-US" sz="800" b="1" dirty="0" smtClean="0">
              <a:latin typeface="Arial" pitchFamily="34" charset="0"/>
              <a:ea typeface="ＭＳ Ｐゴシック" pitchFamily="34" charset="-128"/>
              <a:cs typeface="Arial" pitchFamily="34" charset="0"/>
            </a:endParaRPr>
          </a:p>
          <a:p>
            <a:pPr eaLnBrk="1" hangingPunct="1"/>
            <a:r>
              <a:rPr lang="en-US" b="1" dirty="0" smtClean="0">
                <a:latin typeface="Arial" pitchFamily="34" charset="0"/>
                <a:ea typeface="ＭＳ Ｐゴシック" pitchFamily="34" charset="-128"/>
                <a:cs typeface="Arial" pitchFamily="34" charset="0"/>
              </a:rPr>
              <a:t>Supporters included spouses, friends, counselors, a few interpreters, and a few ministers.  They were called </a:t>
            </a:r>
            <a:r>
              <a:rPr lang="ja-JP" altLang="en-US" b="1" smtClean="0">
                <a:latin typeface="Arial" pitchFamily="34" charset="0"/>
                <a:ea typeface="ＭＳ Ｐゴシック" pitchFamily="34" charset="-128"/>
                <a:cs typeface="Arial" pitchFamily="34" charset="0"/>
              </a:rPr>
              <a:t>‘</a:t>
            </a:r>
            <a:r>
              <a:rPr lang="en-US" altLang="ja-JP" b="1" dirty="0" smtClean="0">
                <a:latin typeface="Arial" pitchFamily="34" charset="0"/>
                <a:ea typeface="ＭＳ Ｐゴシック" pitchFamily="34" charset="-128"/>
                <a:cs typeface="Arial" pitchFamily="34" charset="0"/>
              </a:rPr>
              <a:t>volunteers</a:t>
            </a:r>
            <a:r>
              <a:rPr lang="ja-JP" altLang="en-US" b="1" smtClean="0">
                <a:latin typeface="Arial" pitchFamily="34" charset="0"/>
                <a:ea typeface="ＭＳ Ｐゴシック" pitchFamily="34" charset="-128"/>
                <a:cs typeface="Arial" pitchFamily="34" charset="0"/>
              </a:rPr>
              <a:t>’</a:t>
            </a:r>
            <a:r>
              <a:rPr lang="en-US" altLang="ja-JP" b="1" dirty="0" smtClean="0">
                <a:latin typeface="Arial" pitchFamily="34" charset="0"/>
                <a:ea typeface="ＭＳ Ｐゴシック" pitchFamily="34" charset="-128"/>
                <a:cs typeface="Arial" pitchFamily="34" charset="0"/>
              </a:rPr>
              <a:t>.</a:t>
            </a:r>
            <a:endParaRPr lang="en-US" b="1" dirty="0" smtClean="0">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NSSPPP">
      <a:dk1>
        <a:srgbClr val="002060"/>
      </a:dk1>
      <a:lt1>
        <a:srgbClr val="FFFF00"/>
      </a:lt1>
      <a:dk2>
        <a:srgbClr val="002060"/>
      </a:dk2>
      <a:lt2>
        <a:srgbClr val="FFFF00"/>
      </a:lt2>
      <a:accent1>
        <a:srgbClr val="D8CF1A"/>
      </a:accent1>
      <a:accent2>
        <a:srgbClr val="D8CF1A"/>
      </a:accent2>
      <a:accent3>
        <a:srgbClr val="D8CF1A"/>
      </a:accent3>
      <a:accent4>
        <a:srgbClr val="D8CF1A"/>
      </a:accent4>
      <a:accent5>
        <a:srgbClr val="D8CF1A"/>
      </a:accent5>
      <a:accent6>
        <a:srgbClr val="D8CF1A"/>
      </a:accent6>
      <a:hlink>
        <a:srgbClr val="D8CF1A"/>
      </a:hlink>
      <a:folHlink>
        <a:srgbClr val="D8CF1A"/>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2072</TotalTime>
  <Words>2000</Words>
  <Application>Microsoft Office PowerPoint</Application>
  <PresentationFormat>On-screen Show (4:3)</PresentationFormat>
  <Paragraphs>244</Paragraphs>
  <Slides>59</Slides>
  <Notes>0</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Theme1</vt:lpstr>
      <vt:lpstr>Boundaries:  Yours, Mine and Ours</vt:lpstr>
      <vt:lpstr>Boundaries Overview</vt:lpstr>
      <vt:lpstr>BOUNDARIES AND  THE ROLE OF SSP</vt:lpstr>
      <vt:lpstr>SSP Role</vt:lpstr>
      <vt:lpstr>Interpreter Role</vt:lpstr>
      <vt:lpstr>Multiple Roles</vt:lpstr>
      <vt:lpstr>Boundaries &amp; Role Definitions</vt:lpstr>
      <vt:lpstr>AADB</vt:lpstr>
      <vt:lpstr>NADBA to AADB</vt:lpstr>
      <vt:lpstr>AADB Evolves &amp; SSP Role Emerges</vt:lpstr>
      <vt:lpstr>Camp Retreats</vt:lpstr>
      <vt:lpstr>SSP Role Evolves</vt:lpstr>
      <vt:lpstr>SSP Role Evolves, cont.</vt:lpstr>
      <vt:lpstr>AADB 2011</vt:lpstr>
      <vt:lpstr>Meanwhile... Retreats &amp; Local Organizations</vt:lpstr>
      <vt:lpstr>Camp-Retreats</vt:lpstr>
      <vt:lpstr>Here too, the SSP does not ‘participate’ as such!</vt:lpstr>
      <vt:lpstr>Seabeck Retreat 2011</vt:lpstr>
      <vt:lpstr>Day to Day Access</vt:lpstr>
      <vt:lpstr>Day to Day Access, cont.</vt:lpstr>
      <vt:lpstr>Slide 21</vt:lpstr>
      <vt:lpstr>Information about Upcoming Events at the Park</vt:lpstr>
      <vt:lpstr>The SSP is Working</vt:lpstr>
      <vt:lpstr>A Break from Errands</vt:lpstr>
      <vt:lpstr>Interpreters &amp; SSPs as Part of a Team</vt:lpstr>
      <vt:lpstr>Sometimes the Roles are Separated</vt:lpstr>
      <vt:lpstr>Emerging Profession</vt:lpstr>
      <vt:lpstr>RELATIONSHIPS AND PERSONAL BOUNDARIES</vt:lpstr>
      <vt:lpstr>A Personal Relationship</vt:lpstr>
      <vt:lpstr>The SSP is not a Buddy</vt:lpstr>
      <vt:lpstr>Community?</vt:lpstr>
      <vt:lpstr>NEGOTIATING BOUNDARIES,  SOLVING PROBLEMS</vt:lpstr>
      <vt:lpstr>Who Owns the Problem?</vt:lpstr>
      <vt:lpstr>Common Issues</vt:lpstr>
      <vt:lpstr>What is the Problem?</vt:lpstr>
      <vt:lpstr>Who Owns the Problem</vt:lpstr>
      <vt:lpstr>My Problem</vt:lpstr>
      <vt:lpstr>Personal Boundaries</vt:lpstr>
      <vt:lpstr>THE DEAF-BLIND WAY &amp; PERSONAL (PHYSICAL) BOUNDARIES </vt:lpstr>
      <vt:lpstr>Boundaries &amp; Culture</vt:lpstr>
      <vt:lpstr>Touch &amp; The DB Way</vt:lpstr>
      <vt:lpstr>A Friendly Game</vt:lpstr>
      <vt:lpstr>Two Men Discussing Technology</vt:lpstr>
      <vt:lpstr>A Community Picnic</vt:lpstr>
      <vt:lpstr>Touch &amp; the DB Way</vt:lpstr>
      <vt:lpstr>Touch, Culture &amp; Personal Boundaries</vt:lpstr>
      <vt:lpstr>SSP-DB RELATIONSHIPS</vt:lpstr>
      <vt:lpstr>Relationship</vt:lpstr>
      <vt:lpstr>Do Not Take Over</vt:lpstr>
      <vt:lpstr>Showing, not Telling</vt:lpstr>
      <vt:lpstr>Slide 51</vt:lpstr>
      <vt:lpstr>Slide 52</vt:lpstr>
      <vt:lpstr>Be Realistic About Time</vt:lpstr>
      <vt:lpstr>Seek Out a Match</vt:lpstr>
      <vt:lpstr>Burn Out</vt:lpstr>
      <vt:lpstr>Maintaining Boundaries and Review</vt:lpstr>
      <vt:lpstr>Maintaining Boundaries and Review, cont.</vt:lpstr>
      <vt:lpstr>Complexity</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Boundaries</dc:title>
  <dc:creator>Theresa Smith</dc:creator>
  <cp:lastModifiedBy>DBSC</cp:lastModifiedBy>
  <cp:revision>131</cp:revision>
  <dcterms:created xsi:type="dcterms:W3CDTF">2011-08-03T08:07:44Z</dcterms:created>
  <dcterms:modified xsi:type="dcterms:W3CDTF">2011-12-17T22:56:12Z</dcterms:modified>
</cp:coreProperties>
</file>