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60" r:id="rId6"/>
    <p:sldId id="262" r:id="rId7"/>
    <p:sldId id="265" r:id="rId8"/>
    <p:sldId id="266" r:id="rId9"/>
    <p:sldId id="274" r:id="rId10"/>
    <p:sldId id="279" r:id="rId11"/>
    <p:sldId id="278" r:id="rId12"/>
    <p:sldId id="283" r:id="rId13"/>
    <p:sldId id="285" r:id="rId14"/>
    <p:sldId id="284" r:id="rId15"/>
    <p:sldId id="286" r:id="rId16"/>
    <p:sldId id="287" r:id="rId17"/>
    <p:sldId id="267" r:id="rId18"/>
    <p:sldId id="294" r:id="rId19"/>
    <p:sldId id="295" r:id="rId20"/>
    <p:sldId id="292" r:id="rId21"/>
    <p:sldId id="291" r:id="rId22"/>
    <p:sldId id="296" r:id="rId23"/>
    <p:sldId id="297" r:id="rId24"/>
    <p:sldId id="298" r:id="rId25"/>
    <p:sldId id="290" r:id="rId26"/>
    <p:sldId id="289" r:id="rId27"/>
    <p:sldId id="270" r:id="rId28"/>
    <p:sldId id="299" r:id="rId29"/>
    <p:sldId id="276" r:id="rId30"/>
    <p:sldId id="271" r:id="rId31"/>
    <p:sldId id="272" r:id="rId32"/>
    <p:sldId id="277" r:id="rId33"/>
    <p:sldId id="275" r:id="rId34"/>
    <p:sldId id="30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0A8A56-5A6F-41BC-B98D-59E7955CBCEC}" type="datetimeFigureOut">
              <a:rPr lang="en-US"/>
              <a:pPr>
                <a:defRPr/>
              </a:pPr>
              <a:t>12/17/2011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9631D4-1F30-4CA2-A946-C10F732DEA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E28BD9-F71B-46AF-850E-538435B6FAD7}" type="datetimeFigureOut">
              <a:rPr lang="en-US"/>
              <a:pPr>
                <a:defRPr/>
              </a:pPr>
              <a:t>12/17/2011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8B8C38-116A-4250-9E40-E9EFEB6FB1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3C9D83-D321-447B-81E5-3C8C4768FD9F}" type="datetimeFigureOut">
              <a:rPr lang="en-US"/>
              <a:pPr>
                <a:defRPr/>
              </a:pPr>
              <a:t>12/17/2011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05637F-81DD-4B22-B076-0A044171F2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431960-9324-4770-B0D0-6AAAD549CCFE}" type="datetimeFigureOut">
              <a:rPr lang="en-US"/>
              <a:pPr>
                <a:defRPr/>
              </a:pPr>
              <a:t>12/17/2011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9F7955-7D7E-4BA4-AA7D-8C9651507F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DEFFB7-1BE9-40DA-A41D-BD49E4361D99}" type="datetimeFigureOut">
              <a:rPr lang="en-US"/>
              <a:pPr>
                <a:defRPr/>
              </a:pPr>
              <a:t>12/17/2011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22ED50-D63B-4E55-9EF4-718E549A07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62B84EB-1D2F-4DB7-97CC-7A7F47AB011D}" type="datetimeFigureOut">
              <a:rPr lang="en-US"/>
              <a:pPr>
                <a:defRPr/>
              </a:pPr>
              <a:t>12/17/2011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2BC554-AD5A-45A9-8BCC-66E7918CD2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11BC46-82B6-4DDC-B43C-11A446818788}" type="datetimeFigureOut">
              <a:rPr lang="en-US"/>
              <a:pPr>
                <a:defRPr/>
              </a:pPr>
              <a:t>12/17/2011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FA7B28E-C8CA-4F2F-85BD-FF61295312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683A6B-26D6-433C-8C99-84411629DC99}" type="datetimeFigureOut">
              <a:rPr lang="en-US"/>
              <a:pPr>
                <a:defRPr/>
              </a:pPr>
              <a:t>12/17/2011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F35A4C-38DA-4F19-B3F7-3C9EDBCAEB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9430C9-D648-43B0-B288-A508D2D41C67}" type="datetimeFigureOut">
              <a:rPr lang="en-US"/>
              <a:pPr>
                <a:defRPr/>
              </a:pPr>
              <a:t>12/17/2011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1E55EF-E3BE-413B-A614-A2417843E7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EA083-B0E6-481E-B2B5-A1557872D2EE}" type="datetimeFigureOut">
              <a:rPr lang="en-US"/>
              <a:pPr>
                <a:defRPr/>
              </a:pPr>
              <a:t>12/17/2011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FDDFAE-9E0D-47CB-BEEB-AE7F03E27E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8EE4A5-E708-46D3-B545-1592355E0F78}" type="datetimeFigureOut">
              <a:rPr lang="en-US"/>
              <a:pPr>
                <a:defRPr/>
              </a:pPr>
              <a:t>12/17/2011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40C301-B135-492B-8186-315B8F7ECE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ea typeface="ＭＳ Ｐゴシック" charset="-128"/>
              </a:defRPr>
            </a:lvl1pPr>
          </a:lstStyle>
          <a:p>
            <a:pPr>
              <a:defRPr/>
            </a:pPr>
            <a:fld id="{9D4093A5-598E-41E7-8678-A6F25BFF9156}" type="datetimeFigureOut">
              <a:rPr lang="en-US"/>
              <a:pPr>
                <a:defRPr/>
              </a:pPr>
              <a:t>12/17/2011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ea typeface="ＭＳ Ｐゴシック" charset="-128"/>
              </a:defRPr>
            </a:lvl1pPr>
          </a:lstStyle>
          <a:p>
            <a:pPr>
              <a:defRPr/>
            </a:pPr>
            <a:fld id="{8F8CFBCF-CA0E-4EC9-ADBB-EC941C682E0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Arial" charset="0"/>
          <a:ea typeface="ＭＳ Ｐゴシック" charset="0"/>
        </a:defRPr>
      </a:lvl2pPr>
      <a:lvl3pPr algn="ctr" rtl="0" eaLnBrk="0" fontAlgn="base" hangingPunct="0">
        <a:spcBef>
          <a:spcPct val="0"/>
        </a:spcBef>
        <a:spcAft>
          <a:spcPct val="0"/>
        </a:spcAft>
        <a:defRPr sz="4400">
          <a:solidFill>
            <a:schemeClr val="tx1"/>
          </a:solidFill>
          <a:latin typeface="Arial" charset="0"/>
          <a:ea typeface="ＭＳ Ｐゴシック" charset="0"/>
        </a:defRPr>
      </a:lvl3pPr>
      <a:lvl4pPr algn="ctr" rtl="0" eaLnBrk="0" fontAlgn="base" hangingPunct="0">
        <a:spcBef>
          <a:spcPct val="0"/>
        </a:spcBef>
        <a:spcAft>
          <a:spcPct val="0"/>
        </a:spcAft>
        <a:defRPr sz="4400">
          <a:solidFill>
            <a:schemeClr val="tx1"/>
          </a:solidFill>
          <a:latin typeface="Arial" charset="0"/>
          <a:ea typeface="ＭＳ Ｐゴシック" charset="0"/>
        </a:defRPr>
      </a:lvl4pPr>
      <a:lvl5pPr algn="ctr" rtl="0" eaLnBrk="0" fontAlgn="base" hangingPunct="0">
        <a:spcBef>
          <a:spcPct val="0"/>
        </a:spcBef>
        <a:spcAft>
          <a:spcPct val="0"/>
        </a:spcAft>
        <a:defRPr sz="4400">
          <a:solidFill>
            <a:schemeClr val="tx1"/>
          </a:solidFill>
          <a:latin typeface="Arial"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57200" y="914400"/>
            <a:ext cx="7772400" cy="1470025"/>
          </a:xfrm>
        </p:spPr>
        <p:txBody>
          <a:bodyPr/>
          <a:lstStyle/>
          <a:p>
            <a:pPr algn="l" eaLnBrk="1" hangingPunct="1"/>
            <a:r>
              <a:rPr lang="en-US" b="1" dirty="0" smtClean="0">
                <a:latin typeface="Arial" pitchFamily="34" charset="0"/>
                <a:ea typeface="ＭＳ Ｐゴシック" pitchFamily="34" charset="-128"/>
                <a:cs typeface="Arial" pitchFamily="34" charset="0"/>
              </a:rPr>
              <a:t>Assertiveness II: Healthy Interactions</a:t>
            </a:r>
          </a:p>
        </p:txBody>
      </p:sp>
      <p:sp>
        <p:nvSpPr>
          <p:cNvPr id="3" name="Subtitle 2"/>
          <p:cNvSpPr>
            <a:spLocks noGrp="1"/>
          </p:cNvSpPr>
          <p:nvPr>
            <p:ph type="subTitle" idx="1"/>
          </p:nvPr>
        </p:nvSpPr>
        <p:spPr>
          <a:xfrm>
            <a:off x="457200" y="2468880"/>
            <a:ext cx="6400800" cy="1752600"/>
          </a:xfrm>
        </p:spPr>
        <p:txBody>
          <a:bodyPr/>
          <a:lstStyle/>
          <a:p>
            <a:pPr algn="l" eaLnBrk="1" hangingPunct="1">
              <a:buFont typeface="Arial" charset="0"/>
              <a:buNone/>
              <a:defRPr/>
            </a:pPr>
            <a:r>
              <a:rPr lang="en-US" b="1" dirty="0" smtClean="0">
                <a:solidFill>
                  <a:schemeClr val="tx1"/>
                </a:solidFill>
                <a:latin typeface="Arial" pitchFamily="34" charset="0"/>
                <a:ea typeface="+mn-ea"/>
                <a:cs typeface="Arial" pitchFamily="34" charset="0"/>
              </a:rPr>
              <a:t>Chapter 4.3.7</a:t>
            </a:r>
            <a:endParaRPr lang="en-US" b="1" dirty="0">
              <a:solidFill>
                <a:schemeClr val="tx1"/>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en-US" b="1" dirty="0" smtClean="0">
                <a:ea typeface="ＭＳ Ｐゴシック" pitchFamily="34" charset="-128"/>
              </a:rPr>
              <a:t>Analyzing Our Patterns</a:t>
            </a:r>
          </a:p>
        </p:txBody>
      </p:sp>
      <p:sp>
        <p:nvSpPr>
          <p:cNvPr id="11267" name="Content Placeholder 2"/>
          <p:cNvSpPr>
            <a:spLocks noGrp="1"/>
          </p:cNvSpPr>
          <p:nvPr>
            <p:ph idx="1"/>
          </p:nvPr>
        </p:nvSpPr>
        <p:spPr>
          <a:xfrm>
            <a:off x="91440" y="1371600"/>
            <a:ext cx="8900160" cy="6096000"/>
          </a:xfrm>
        </p:spPr>
        <p:txBody>
          <a:bodyPr/>
          <a:lstStyle/>
          <a:p>
            <a:pPr eaLnBrk="1" hangingPunct="1">
              <a:buNone/>
            </a:pPr>
            <a:r>
              <a:rPr lang="en-US" b="1" dirty="0" smtClean="0">
                <a:latin typeface="Arial" pitchFamily="34" charset="0"/>
                <a:ea typeface="ＭＳ Ｐゴシック" pitchFamily="34" charset="-128"/>
                <a:cs typeface="Arial" pitchFamily="34" charset="0"/>
              </a:rPr>
              <a:t>	It will take time and practice to become more aware of all the feelings.</a:t>
            </a:r>
          </a:p>
          <a:p>
            <a:pPr eaLnBrk="1" hangingPunct="1">
              <a:buNone/>
            </a:pPr>
            <a:r>
              <a:rPr lang="en-US" b="1" dirty="0" smtClean="0">
                <a:latin typeface="Arial" pitchFamily="34" charset="0"/>
                <a:ea typeface="ＭＳ Ｐゴシック" pitchFamily="34" charset="-128"/>
                <a:cs typeface="Arial" pitchFamily="34" charset="0"/>
              </a:rPr>
              <a:t>	Some dysfunctional beliefs keep us stuck:</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I must do it (no one else can do it)</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I must do it alone (it</a:t>
            </a:r>
            <a:r>
              <a:rPr lang="en-US" altLang="en-US" sz="3200" b="1" dirty="0" smtClean="0">
                <a:latin typeface="Arial" pitchFamily="34" charset="0"/>
                <a:ea typeface="ＭＳ Ｐゴシック" pitchFamily="34" charset="-128"/>
                <a:cs typeface="Arial" pitchFamily="34" charset="0"/>
              </a:rPr>
              <a:t>’</a:t>
            </a:r>
            <a:r>
              <a:rPr lang="en-US" sz="3200" b="1" dirty="0" smtClean="0">
                <a:latin typeface="Arial" pitchFamily="34" charset="0"/>
                <a:ea typeface="ＭＳ Ｐゴシック" pitchFamily="34" charset="-128"/>
                <a:cs typeface="Arial" pitchFamily="34" charset="0"/>
              </a:rPr>
              <a:t>s not ok to ask for help)</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I must do it perfectly (perfectionism)</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I must do it immediately (anxiety).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US" b="1" dirty="0" smtClean="0">
                <a:ea typeface="ＭＳ Ｐゴシック" pitchFamily="34" charset="-128"/>
              </a:rPr>
              <a:t>Being Articulate</a:t>
            </a:r>
          </a:p>
        </p:txBody>
      </p:sp>
      <p:sp>
        <p:nvSpPr>
          <p:cNvPr id="12291"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Sometimes we don</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t have good words for our feelings.</a:t>
            </a:r>
          </a:p>
          <a:p>
            <a:pPr eaLnBrk="1" hangingPunct="1">
              <a:buNone/>
            </a:pPr>
            <a:endParaRPr lang="en-US" altLang="ja-JP"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It may be scary to </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put it out there</a:t>
            </a:r>
            <a:r>
              <a:rPr lang="en-US" altLang="en-US" b="1" dirty="0"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a:t>
            </a:r>
          </a:p>
          <a:p>
            <a:pPr eaLnBrk="1" hangingPunct="1">
              <a:buNone/>
            </a:pPr>
            <a:endParaRPr lang="en-US" altLang="ja-JP"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We often do get push-back from others who do not want us to change, or to be assertive.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b="1" dirty="0" smtClean="0">
                <a:ea typeface="ＭＳ Ｐゴシック" pitchFamily="34" charset="-128"/>
              </a:rPr>
              <a:t>Negotiating</a:t>
            </a:r>
          </a:p>
        </p:txBody>
      </p:sp>
      <p:sp>
        <p:nvSpPr>
          <p:cNvPr id="13315" name="Content Placeholder 2"/>
          <p:cNvSpPr>
            <a:spLocks noGrp="1"/>
          </p:cNvSpPr>
          <p:nvPr>
            <p:ph idx="1"/>
          </p:nvPr>
        </p:nvSpPr>
        <p:spPr>
          <a:xfrm>
            <a:off x="91440" y="1371600"/>
            <a:ext cx="8900160" cy="4754563"/>
          </a:xfrm>
        </p:spPr>
        <p:txBody>
          <a:bodyPr/>
          <a:lstStyle/>
          <a:p>
            <a:pPr eaLnBrk="1" hangingPunct="1">
              <a:buNone/>
            </a:pPr>
            <a:r>
              <a:rPr lang="en-US" b="1" dirty="0" smtClean="0">
                <a:latin typeface="Arial" pitchFamily="34" charset="0"/>
                <a:ea typeface="ＭＳ Ｐゴシック" pitchFamily="34" charset="-128"/>
                <a:cs typeface="Arial" pitchFamily="34" charset="0"/>
              </a:rPr>
              <a:t>	Negotiating involves being aware of what you want or need in some detail, and what part of it </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is negotiable</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 and what is not.</a:t>
            </a:r>
          </a:p>
          <a:p>
            <a:pPr eaLnBrk="1" hangingPunct="1">
              <a:buNone/>
            </a:pPr>
            <a:endParaRPr lang="en-US" altLang="ja-JP" sz="800" b="1" dirty="0" smtClean="0">
              <a:latin typeface="Arial" pitchFamily="34" charset="0"/>
              <a:ea typeface="ＭＳ Ｐゴシック" pitchFamily="34" charset="-128"/>
              <a:cs typeface="Arial" pitchFamily="34" charset="0"/>
            </a:endParaRPr>
          </a:p>
          <a:p>
            <a:pPr eaLnBrk="1" hangingPunct="1">
              <a:buNone/>
            </a:pPr>
            <a:r>
              <a:rPr lang="en-US" b="1" dirty="0" smtClean="0">
                <a:latin typeface="Arial" pitchFamily="34" charset="0"/>
                <a:ea typeface="ＭＳ Ｐゴシック" pitchFamily="34" charset="-128"/>
                <a:cs typeface="Arial" pitchFamily="34" charset="0"/>
              </a:rPr>
              <a:t>	Elements may include</a:t>
            </a:r>
            <a:r>
              <a:rPr lang="en-US" b="1" dirty="0" smtClean="0">
                <a:latin typeface="Arial" pitchFamily="34" charset="0"/>
                <a:ea typeface="ＭＳ Ｐゴシック" pitchFamily="34" charset="-128"/>
                <a:cs typeface="Arial" pitchFamily="34" charset="0"/>
              </a:rPr>
              <a:t>:</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When or where</a:t>
            </a: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The amount of time</a:t>
            </a: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Who will be involved, and how</a:t>
            </a:r>
          </a:p>
          <a:p>
            <a:pPr lvl="1" eaLnBrk="1" hangingPunct="1">
              <a:buNone/>
            </a:pPr>
            <a:endParaRPr lang="en-US" sz="800" b="1" dirty="0" smtClean="0">
              <a:latin typeface="Arial" pitchFamily="34" charset="0"/>
              <a:ea typeface="ＭＳ Ｐゴシック" pitchFamily="34" charset="-128"/>
              <a:cs typeface="Arial" pitchFamily="34" charset="0"/>
            </a:endParaRPr>
          </a:p>
          <a:p>
            <a:pPr eaLnBrk="1" hangingPunct="1">
              <a:buNone/>
            </a:pPr>
            <a:r>
              <a:rPr lang="en-US" b="1" dirty="0" smtClean="0">
                <a:latin typeface="Arial" pitchFamily="34" charset="0"/>
                <a:ea typeface="ＭＳ Ｐゴシック" pitchFamily="34" charset="-128"/>
                <a:cs typeface="Arial" pitchFamily="34" charset="0"/>
              </a:rPr>
              <a:t>	This all involves figuring out what the issues 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2286000"/>
            <a:ext cx="8534400" cy="1143000"/>
          </a:xfrm>
        </p:spPr>
        <p:txBody>
          <a:bodyPr/>
          <a:lstStyle/>
          <a:p>
            <a:pPr algn="l" eaLnBrk="1" hangingPunct="1"/>
            <a:r>
              <a:rPr lang="en-US" sz="5400" b="1" dirty="0" smtClean="0">
                <a:ea typeface="ＭＳ Ｐゴシック" pitchFamily="34" charset="-128"/>
              </a:rPr>
              <a:t>DEFINING</a:t>
            </a:r>
            <a:r>
              <a:rPr lang="en-US" sz="3600" b="1" dirty="0" smtClean="0">
                <a:ea typeface="ＭＳ Ｐゴシック" pitchFamily="34" charset="-128"/>
              </a:rPr>
              <a:t> </a:t>
            </a:r>
            <a:r>
              <a:rPr lang="en-US" sz="5400" b="1" dirty="0" smtClean="0">
                <a:ea typeface="ＭＳ Ｐゴシック" pitchFamily="34" charset="-128"/>
              </a:rPr>
              <a:t>THE</a:t>
            </a:r>
            <a:r>
              <a:rPr lang="en-US" sz="3600" b="1" dirty="0" smtClean="0">
                <a:ea typeface="ＭＳ Ｐゴシック" pitchFamily="34" charset="-128"/>
              </a:rPr>
              <a:t> </a:t>
            </a:r>
            <a:r>
              <a:rPr lang="en-US" sz="5400" b="1" dirty="0" smtClean="0">
                <a:ea typeface="ＭＳ Ｐゴシック" pitchFamily="34" charset="-128"/>
              </a:rPr>
              <a:t>PROBLEM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eaLnBrk="1" hangingPunct="1"/>
            <a:r>
              <a:rPr lang="en-US" b="1" dirty="0" smtClean="0">
                <a:ea typeface="ＭＳ Ｐゴシック" pitchFamily="34" charset="-128"/>
              </a:rPr>
              <a:t>For Example</a:t>
            </a:r>
          </a:p>
        </p:txBody>
      </p:sp>
      <p:sp>
        <p:nvSpPr>
          <p:cNvPr id="15363" name="Content Placeholder 2"/>
          <p:cNvSpPr>
            <a:spLocks noGrp="1"/>
          </p:cNvSpPr>
          <p:nvPr>
            <p:ph idx="1"/>
          </p:nvPr>
        </p:nvSpPr>
        <p:spPr>
          <a:xfrm>
            <a:off x="457200" y="1371600"/>
            <a:ext cx="8534400" cy="4525963"/>
          </a:xfrm>
        </p:spPr>
        <p:txBody>
          <a:bodyPr/>
          <a:lstStyle/>
          <a:p>
            <a:pPr eaLnBrk="1" hangingPunct="1"/>
            <a:r>
              <a:rPr lang="en-US" b="1" dirty="0" smtClean="0">
                <a:latin typeface="Arial" pitchFamily="34" charset="0"/>
                <a:ea typeface="ＭＳ Ｐゴシック" pitchFamily="34" charset="-128"/>
                <a:cs typeface="Arial" pitchFamily="34" charset="0"/>
              </a:rPr>
              <a:t>A DB man asks for extra help in his apartment because he has broken his ankle and is now having to use crutches.  His regular SSP agrees to volunteer more time, but when she comes he wants to spend time chatting.  The SSP just wants to help.  </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What is the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eaLnBrk="1" hangingPunct="1"/>
            <a:r>
              <a:rPr lang="en-US" b="1" dirty="0" smtClean="0">
                <a:ea typeface="ＭＳ Ｐゴシック" pitchFamily="34" charset="-128"/>
              </a:rPr>
              <a:t>Analysis</a:t>
            </a:r>
          </a:p>
        </p:txBody>
      </p:sp>
      <p:sp>
        <p:nvSpPr>
          <p:cNvPr id="16387" name="Content Placeholder 2"/>
          <p:cNvSpPr>
            <a:spLocks noGrp="1"/>
          </p:cNvSpPr>
          <p:nvPr>
            <p:ph idx="1"/>
          </p:nvPr>
        </p:nvSpPr>
        <p:spPr>
          <a:xfrm>
            <a:off x="91440" y="1371600"/>
            <a:ext cx="882396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The DB man has two pressing needs:</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Practical help due to his broken ankle</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Wanting company and time to be with other people </a:t>
            </a:r>
          </a:p>
          <a:p>
            <a:pPr lvl="1" eaLnBrk="1" hangingPunct="1">
              <a:buNone/>
            </a:pPr>
            <a:endParaRPr lang="en-US" sz="800" b="1" dirty="0" smtClean="0">
              <a:latin typeface="Arial" pitchFamily="34" charset="0"/>
              <a:ea typeface="ＭＳ Ｐゴシック" pitchFamily="34" charset="-128"/>
              <a:cs typeface="Arial" pitchFamily="34" charset="0"/>
            </a:endParaRPr>
          </a:p>
          <a:p>
            <a:pPr eaLnBrk="1" hangingPunct="1">
              <a:buNone/>
            </a:pPr>
            <a:r>
              <a:rPr lang="en-US" b="1" dirty="0" smtClean="0">
                <a:latin typeface="Arial" pitchFamily="34" charset="0"/>
                <a:ea typeface="ＭＳ Ｐゴシック" pitchFamily="34" charset="-128"/>
                <a:cs typeface="Arial" pitchFamily="34" charset="0"/>
              </a:rPr>
              <a:t>	The SSP understands the extra practical needs due to the broken leg, but does not want to just be company.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eaLnBrk="1" hangingPunct="1"/>
            <a:r>
              <a:rPr lang="en-US" b="1" dirty="0" smtClean="0">
                <a:ea typeface="ＭＳ Ｐゴシック" pitchFamily="34" charset="-128"/>
              </a:rPr>
              <a:t>Solution</a:t>
            </a:r>
          </a:p>
        </p:txBody>
      </p:sp>
      <p:sp>
        <p:nvSpPr>
          <p:cNvPr id="17411"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The SSP decides to let the DB man prioritize his needs. </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She agrees to volunteer 2 hours of extra help each week until he is mobile again, two hours which he can spend talking or having her do chores or some combination of the two.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eaLnBrk="1" hangingPunct="1"/>
            <a:r>
              <a:rPr lang="en-US" b="1" dirty="0" smtClean="0">
                <a:ea typeface="ＭＳ Ｐゴシック" pitchFamily="34" charset="-128"/>
              </a:rPr>
              <a:t>Defining the Problem</a:t>
            </a:r>
          </a:p>
        </p:txBody>
      </p:sp>
      <p:sp>
        <p:nvSpPr>
          <p:cNvPr id="18435"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Defining the problem is not as easy as it sounds.  Most real life problems are complex.  </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Also, once you define the problem, you have to do something about it (and it may feel overwhelming).</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So, part of defining a problem is being able to break it down into its parts.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eaLnBrk="1" hangingPunct="1"/>
            <a:r>
              <a:rPr lang="en-US" b="1" dirty="0" smtClean="0">
                <a:ea typeface="ＭＳ Ｐゴシック" pitchFamily="34" charset="-128"/>
              </a:rPr>
              <a:t>Previous Scenario</a:t>
            </a:r>
          </a:p>
        </p:txBody>
      </p:sp>
      <p:sp>
        <p:nvSpPr>
          <p:cNvPr id="19459" name="Content Placeholder 2"/>
          <p:cNvSpPr>
            <a:spLocks noGrp="1"/>
          </p:cNvSpPr>
          <p:nvPr>
            <p:ph idx="1"/>
          </p:nvPr>
        </p:nvSpPr>
        <p:spPr>
          <a:xfrm>
            <a:off x="91440" y="1371600"/>
            <a:ext cx="822960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In the earlier scenario with the man who had broken his ankle, each person involved had a perspective.  For the DB man the problem appeared to be a need for practical help but was actually two needs, one for practical help and the other for company.  The SSP did not have </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a problem</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 per se but rather had a goal (practical help) and time limits.</a:t>
            </a:r>
            <a:endParaRPr lang="en-US" b="1" dirty="0" smtClean="0">
              <a:latin typeface="Arial" pitchFamily="34" charset="0"/>
              <a:ea typeface="ＭＳ Ｐゴシック" pitchFamily="34" charset="-128"/>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eaLnBrk="1" hangingPunct="1"/>
            <a:r>
              <a:rPr lang="en-US" b="1" dirty="0" smtClean="0">
                <a:ea typeface="ＭＳ Ｐゴシック" pitchFamily="34" charset="-128"/>
              </a:rPr>
              <a:t>Previous </a:t>
            </a:r>
            <a:r>
              <a:rPr lang="en-US" b="1" dirty="0" smtClean="0">
                <a:ea typeface="ＭＳ Ｐゴシック" pitchFamily="34" charset="-128"/>
              </a:rPr>
              <a:t>Scenario, </a:t>
            </a:r>
            <a:r>
              <a:rPr lang="en-US" b="1" dirty="0" smtClean="0">
                <a:ea typeface="ＭＳ Ｐゴシック" pitchFamily="34" charset="-128"/>
              </a:rPr>
              <a:t>cont</a:t>
            </a:r>
            <a:r>
              <a:rPr lang="en-US" b="1" dirty="0" smtClean="0">
                <a:ea typeface="ＭＳ Ｐゴシック" pitchFamily="34" charset="-128"/>
              </a:rPr>
              <a:t>.</a:t>
            </a:r>
          </a:p>
        </p:txBody>
      </p:sp>
      <p:sp>
        <p:nvSpPr>
          <p:cNvPr id="20483" name="Content Placeholder 2"/>
          <p:cNvSpPr>
            <a:spLocks noGrp="1"/>
          </p:cNvSpPr>
          <p:nvPr>
            <p:ph idx="1"/>
          </p:nvPr>
        </p:nvSpPr>
        <p:spPr>
          <a:xfrm>
            <a:off x="91440" y="1371600"/>
            <a:ext cx="822960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The SSP respected the DB man</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s authority to define his own priorities (company or practical help) and at the same time respected her own time limits.</a:t>
            </a:r>
            <a:endParaRPr lang="en-US" b="1" dirty="0" smtClean="0">
              <a:latin typeface="Arial" pitchFamily="34" charset="0"/>
              <a:ea typeface="ＭＳ Ｐゴシック" pitchFamily="34" charset="-128"/>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l" eaLnBrk="1" hangingPunct="1"/>
            <a:r>
              <a:rPr lang="en-US" b="1" dirty="0" smtClean="0">
                <a:ea typeface="ＭＳ Ｐゴシック" pitchFamily="34" charset="-128"/>
              </a:rPr>
              <a:t>Overview</a:t>
            </a:r>
          </a:p>
        </p:txBody>
      </p:sp>
      <p:sp>
        <p:nvSpPr>
          <p:cNvPr id="3075"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In this presentation we will define assertiveness and discuss the skills needed for healthy, assertive communication.</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Participants should review the information in Assertiveness I: The Drama Triangle.</a:t>
            </a:r>
          </a:p>
          <a:p>
            <a:pPr eaLnBrk="1" hangingPunct="1"/>
            <a:endParaRPr lang="en-US" b="1" dirty="0" smtClean="0">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457200" y="2286000"/>
            <a:ext cx="8305800" cy="1600200"/>
          </a:xfrm>
        </p:spPr>
        <p:txBody>
          <a:bodyPr/>
          <a:lstStyle/>
          <a:p>
            <a:pPr algn="l" eaLnBrk="1" hangingPunct="1"/>
            <a:r>
              <a:rPr lang="en-US" sz="5400" b="1" dirty="0" smtClean="0">
                <a:ea typeface="ＭＳ Ｐゴシック" pitchFamily="34" charset="-128"/>
              </a:rPr>
              <a:t>EXERCISES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eaLnBrk="1" hangingPunct="1"/>
            <a:r>
              <a:rPr lang="en-US" b="1" dirty="0" smtClean="0">
                <a:ea typeface="ＭＳ Ｐゴシック" pitchFamily="34" charset="-128"/>
              </a:rPr>
              <a:t>Analyze this Situation</a:t>
            </a:r>
          </a:p>
        </p:txBody>
      </p:sp>
      <p:sp>
        <p:nvSpPr>
          <p:cNvPr id="22531" name="Content Placeholder 2"/>
          <p:cNvSpPr>
            <a:spLocks noGrp="1"/>
          </p:cNvSpPr>
          <p:nvPr>
            <p:ph idx="1"/>
          </p:nvPr>
        </p:nvSpPr>
        <p:spPr>
          <a:xfrm>
            <a:off x="457200" y="1371600"/>
            <a:ext cx="8686800" cy="4678363"/>
          </a:xfrm>
        </p:spPr>
        <p:txBody>
          <a:bodyPr/>
          <a:lstStyle/>
          <a:p>
            <a:pPr eaLnBrk="1" hangingPunct="1"/>
            <a:r>
              <a:rPr lang="en-US" b="1" dirty="0" smtClean="0">
                <a:latin typeface="Arial" pitchFamily="34" charset="0"/>
                <a:ea typeface="ＭＳ Ｐゴシック" pitchFamily="34" charset="-128"/>
                <a:cs typeface="Arial" pitchFamily="34" charset="0"/>
              </a:rPr>
              <a:t>A rather heavy-set DB man had a habit of leaving his keys inside his apartment when he and the SSP left to go shopping.  On</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return</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he</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would</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ask</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the</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SSP</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to</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climb</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in</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the</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bathroom</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window</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and</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open</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the</a:t>
            </a:r>
            <a:r>
              <a:rPr lang="en-US" sz="24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door.</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The SSP thought once was understandable, twice was annoying and the third time was the limit.</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Discuss.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eaLnBrk="1" hangingPunct="1"/>
            <a:r>
              <a:rPr lang="en-US" b="1" dirty="0" smtClean="0">
                <a:ea typeface="ＭＳ Ｐゴシック" pitchFamily="34" charset="-128"/>
              </a:rPr>
              <a:t>Another Situation</a:t>
            </a:r>
          </a:p>
        </p:txBody>
      </p:sp>
      <p:sp>
        <p:nvSpPr>
          <p:cNvPr id="23555" name="Content Placeholder 2"/>
          <p:cNvSpPr>
            <a:spLocks noGrp="1"/>
          </p:cNvSpPr>
          <p:nvPr>
            <p:ph idx="1"/>
          </p:nvPr>
        </p:nvSpPr>
        <p:spPr>
          <a:xfrm>
            <a:off x="91440" y="1371600"/>
            <a:ext cx="905256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A woman volunteering as an SSP working with a DB man finds that he seems to misunderstand</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her</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motivation,</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thinks</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of</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them</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as</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friends,</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and</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he</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would</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like</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to</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date</a:t>
            </a:r>
            <a:r>
              <a:rPr lang="en-US" sz="2000" b="1" dirty="0" smtClean="0">
                <a:latin typeface="Arial" pitchFamily="34" charset="0"/>
                <a:ea typeface="ＭＳ Ｐゴシック" pitchFamily="34" charset="-128"/>
                <a:cs typeface="Arial" pitchFamily="34" charset="0"/>
              </a:rPr>
              <a:t> </a:t>
            </a:r>
            <a:r>
              <a:rPr lang="en-US" b="1" dirty="0" smtClean="0">
                <a:latin typeface="Arial" pitchFamily="34" charset="0"/>
                <a:ea typeface="ＭＳ Ｐゴシック" pitchFamily="34" charset="-128"/>
                <a:cs typeface="Arial" pitchFamily="34" charset="0"/>
              </a:rPr>
              <a:t>her.</a:t>
            </a:r>
          </a:p>
          <a:p>
            <a:pPr eaLnBrk="1" hangingPunct="1">
              <a:buNone/>
            </a:pPr>
            <a:r>
              <a:rPr lang="en-US" sz="800" b="1" dirty="0" smtClean="0">
                <a:latin typeface="Arial" pitchFamily="34" charset="0"/>
                <a:ea typeface="ＭＳ Ｐゴシック" pitchFamily="34" charset="-128"/>
                <a:cs typeface="Arial" pitchFamily="34" charset="0"/>
              </a:rPr>
              <a:t> </a:t>
            </a: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What is the problem?</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Who owns the problem?</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What are the solutions?</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How does this relate to assertiveness?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eaLnBrk="1" hangingPunct="1"/>
            <a:r>
              <a:rPr lang="en-US" b="1" dirty="0" smtClean="0">
                <a:ea typeface="ＭＳ Ｐゴシック" pitchFamily="34" charset="-128"/>
              </a:rPr>
              <a:t>One More Situation</a:t>
            </a:r>
          </a:p>
        </p:txBody>
      </p:sp>
      <p:sp>
        <p:nvSpPr>
          <p:cNvPr id="24579" name="Content Placeholder 2"/>
          <p:cNvSpPr>
            <a:spLocks noGrp="1"/>
          </p:cNvSpPr>
          <p:nvPr>
            <p:ph idx="1"/>
          </p:nvPr>
        </p:nvSpPr>
        <p:spPr>
          <a:xfrm>
            <a:off x="457200" y="1371600"/>
            <a:ext cx="8534400" cy="4525963"/>
          </a:xfrm>
        </p:spPr>
        <p:txBody>
          <a:bodyPr/>
          <a:lstStyle/>
          <a:p>
            <a:pPr eaLnBrk="1" hangingPunct="1"/>
            <a:r>
              <a:rPr lang="en-US" b="1" dirty="0" smtClean="0">
                <a:latin typeface="Arial" pitchFamily="34" charset="0"/>
                <a:ea typeface="ＭＳ Ｐゴシック" pitchFamily="34" charset="-128"/>
                <a:cs typeface="Arial" pitchFamily="34" charset="0"/>
              </a:rPr>
              <a:t>A male SSP works with a DB person.  The SSP feels sorry for the DB man and often checks on him on weekends. Now, the SSP’s girlfriend is starting to complain that he is spending too much time with the DB man.</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The SSP talks with his friend about the situation and complains that his girlfriend does not</a:t>
            </a:r>
            <a:r>
              <a:rPr lang="en-US" altLang="ja-JP" b="1" dirty="0" smtClean="0">
                <a:latin typeface="Arial" pitchFamily="34" charset="0"/>
                <a:ea typeface="ＭＳ Ｐゴシック" pitchFamily="34" charset="-128"/>
                <a:cs typeface="Arial" pitchFamily="34" charset="0"/>
              </a:rPr>
              <a:t> understand his work as an SSP.</a:t>
            </a:r>
            <a:endParaRPr lang="en-US" b="1" dirty="0" smtClean="0">
              <a:latin typeface="Arial" pitchFamily="34" charset="0"/>
              <a:ea typeface="ＭＳ Ｐゴシック" pitchFamily="34" charset="-128"/>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pPr algn="l" eaLnBrk="1" hangingPunct="1"/>
            <a:r>
              <a:rPr lang="en-US" b="1" dirty="0" smtClean="0">
                <a:ea typeface="ＭＳ Ｐゴシック" pitchFamily="34" charset="-128"/>
              </a:rPr>
              <a:t>Analysis</a:t>
            </a:r>
          </a:p>
        </p:txBody>
      </p:sp>
      <p:sp>
        <p:nvSpPr>
          <p:cNvPr id="25603" name="Content Placeholder 5"/>
          <p:cNvSpPr>
            <a:spLocks noGrp="1"/>
          </p:cNvSpPr>
          <p:nvPr>
            <p:ph idx="1"/>
          </p:nvPr>
        </p:nvSpPr>
        <p:spPr>
          <a:xfrm>
            <a:off x="457200" y="1371600"/>
            <a:ext cx="822960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Discussion:</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What is the SSP</a:t>
            </a:r>
            <a:r>
              <a:rPr lang="ja-JP" altLang="en-US" sz="3200" b="1" smtClean="0">
                <a:latin typeface="Arial" pitchFamily="34" charset="0"/>
                <a:ea typeface="ＭＳ Ｐゴシック" pitchFamily="34" charset="-128"/>
                <a:cs typeface="Arial" pitchFamily="34" charset="0"/>
              </a:rPr>
              <a:t>’</a:t>
            </a:r>
            <a:r>
              <a:rPr lang="en-US" altLang="ja-JP" sz="3200" b="1" dirty="0" smtClean="0">
                <a:latin typeface="Arial" pitchFamily="34" charset="0"/>
                <a:ea typeface="ＭＳ Ｐゴシック" pitchFamily="34" charset="-128"/>
                <a:cs typeface="Arial" pitchFamily="34" charset="0"/>
              </a:rPr>
              <a:t>s problem?</a:t>
            </a:r>
          </a:p>
          <a:p>
            <a:pPr lvl="1" eaLnBrk="1" hangingPunct="1">
              <a:buNone/>
            </a:pPr>
            <a:endParaRPr lang="en-US" altLang="ja-JP"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Solutions?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57200" y="2286000"/>
            <a:ext cx="8534400" cy="1143000"/>
          </a:xfrm>
        </p:spPr>
        <p:txBody>
          <a:bodyPr/>
          <a:lstStyle/>
          <a:p>
            <a:pPr algn="l" eaLnBrk="1" hangingPunct="1"/>
            <a:r>
              <a:rPr lang="en-US" sz="5400" b="1" dirty="0" smtClean="0">
                <a:ea typeface="ＭＳ Ｐゴシック" pitchFamily="34" charset="-128"/>
              </a:rPr>
              <a:t>DEFINING</a:t>
            </a:r>
            <a:r>
              <a:rPr lang="en-US" sz="3600" b="1" dirty="0" smtClean="0">
                <a:ea typeface="ＭＳ Ｐゴシック" pitchFamily="34" charset="-128"/>
              </a:rPr>
              <a:t> </a:t>
            </a:r>
            <a:r>
              <a:rPr lang="en-US" sz="5400" b="1" dirty="0" smtClean="0">
                <a:ea typeface="ＭＳ Ｐゴシック" pitchFamily="34" charset="-128"/>
              </a:rPr>
              <a:t>THE</a:t>
            </a:r>
            <a:r>
              <a:rPr lang="en-US" sz="3600" b="1" dirty="0" smtClean="0">
                <a:ea typeface="ＭＳ Ｐゴシック" pitchFamily="34" charset="-128"/>
              </a:rPr>
              <a:t> </a:t>
            </a:r>
            <a:r>
              <a:rPr lang="en-US" sz="5400" b="1" dirty="0" smtClean="0">
                <a:ea typeface="ＭＳ Ｐゴシック" pitchFamily="34" charset="-128"/>
              </a:rPr>
              <a:t>PROBLEM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l" eaLnBrk="1" hangingPunct="1"/>
            <a:r>
              <a:rPr lang="en-US" b="1" dirty="0" smtClean="0">
                <a:ea typeface="ＭＳ Ｐゴシック" pitchFamily="34" charset="-128"/>
              </a:rPr>
              <a:t>Pay-Offs</a:t>
            </a:r>
          </a:p>
        </p:txBody>
      </p:sp>
      <p:sp>
        <p:nvSpPr>
          <p:cNvPr id="27651" name="Content Placeholder 2"/>
          <p:cNvSpPr>
            <a:spLocks noGrp="1"/>
          </p:cNvSpPr>
          <p:nvPr>
            <p:ph idx="1"/>
          </p:nvPr>
        </p:nvSpPr>
        <p:spPr>
          <a:xfrm>
            <a:off x="91440" y="1371600"/>
            <a:ext cx="8991600" cy="5105400"/>
          </a:xfrm>
        </p:spPr>
        <p:txBody>
          <a:bodyPr/>
          <a:lstStyle/>
          <a:p>
            <a:pPr eaLnBrk="1" hangingPunct="1">
              <a:buNone/>
            </a:pPr>
            <a:r>
              <a:rPr lang="en-US" b="1" dirty="0" smtClean="0">
                <a:latin typeface="Arial" pitchFamily="34" charset="0"/>
                <a:ea typeface="ＭＳ Ｐゴシック" pitchFamily="34" charset="-128"/>
                <a:cs typeface="Arial" pitchFamily="34" charset="0"/>
              </a:rPr>
              <a:t>	We may also benefit from some of our dysfunctional behavior which makes it harder to give up</a:t>
            </a:r>
            <a:r>
              <a:rPr lang="en-US" b="1" dirty="0" smtClean="0">
                <a:latin typeface="Arial" pitchFamily="34" charset="0"/>
                <a:ea typeface="ＭＳ Ｐゴシック" pitchFamily="34" charset="-128"/>
                <a:cs typeface="Arial" pitchFamily="34" charset="0"/>
              </a:rPr>
              <a:t>:</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Praise for being self-sacrificing</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A sense of superiority</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Attention from others</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A sense of security from abandonment</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Permission to dump our anger on others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eaLnBrk="1" hangingPunct="1"/>
            <a:r>
              <a:rPr lang="en-US" b="1" dirty="0" smtClean="0">
                <a:ea typeface="ＭＳ Ｐゴシック" pitchFamily="34" charset="-128"/>
              </a:rPr>
              <a:t>Problem Solving </a:t>
            </a:r>
          </a:p>
        </p:txBody>
      </p:sp>
      <p:sp>
        <p:nvSpPr>
          <p:cNvPr id="28675" name="Content Placeholder 2"/>
          <p:cNvSpPr>
            <a:spLocks noGrp="1"/>
          </p:cNvSpPr>
          <p:nvPr>
            <p:ph idx="1"/>
          </p:nvPr>
        </p:nvSpPr>
        <p:spPr>
          <a:xfrm>
            <a:off x="381000" y="1371600"/>
            <a:ext cx="8458200" cy="4754563"/>
          </a:xfrm>
        </p:spPr>
        <p:txBody>
          <a:bodyPr/>
          <a:lstStyle/>
          <a:p>
            <a:pPr eaLnBrk="1" hangingPunct="1"/>
            <a:r>
              <a:rPr lang="en-US" b="1" dirty="0" smtClean="0">
                <a:latin typeface="Arial" pitchFamily="34" charset="0"/>
                <a:ea typeface="ＭＳ Ｐゴシック" pitchFamily="34" charset="-128"/>
                <a:cs typeface="Arial" pitchFamily="34" charset="0"/>
              </a:rPr>
              <a:t>Which of the problems you have identified in your discussions are personal or inter-personal and which are the systemic problems?</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Thinking of the systemic problems, who are the stakeholders; how should they be involved?</a:t>
            </a:r>
          </a:p>
          <a:p>
            <a:pPr eaLnBrk="1" hangingPunct="1">
              <a:buNone/>
            </a:pPr>
            <a:endParaRPr lang="en-US" b="1" dirty="0" smtClean="0">
              <a:latin typeface="Arial" pitchFamily="34" charset="0"/>
              <a:ea typeface="ＭＳ Ｐゴシック" pitchFamily="34" charset="-128"/>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eaLnBrk="1" hangingPunct="1"/>
            <a:r>
              <a:rPr lang="en-US" b="1" dirty="0" smtClean="0">
                <a:ea typeface="ＭＳ Ｐゴシック" pitchFamily="34" charset="-128"/>
              </a:rPr>
              <a:t>Problem Solving, cont. </a:t>
            </a:r>
          </a:p>
        </p:txBody>
      </p:sp>
      <p:sp>
        <p:nvSpPr>
          <p:cNvPr id="28675" name="Content Placeholder 2"/>
          <p:cNvSpPr>
            <a:spLocks noGrp="1"/>
          </p:cNvSpPr>
          <p:nvPr>
            <p:ph idx="1"/>
          </p:nvPr>
        </p:nvSpPr>
        <p:spPr>
          <a:xfrm>
            <a:off x="381000" y="1371600"/>
            <a:ext cx="8458200" cy="4754563"/>
          </a:xfrm>
        </p:spPr>
        <p:txBody>
          <a:bodyPr/>
          <a:lstStyle/>
          <a:p>
            <a:pPr eaLnBrk="1" hangingPunct="1"/>
            <a:r>
              <a:rPr lang="en-US" b="1" dirty="0" smtClean="0">
                <a:latin typeface="Arial" pitchFamily="34" charset="0"/>
                <a:ea typeface="ＭＳ Ｐゴシック" pitchFamily="34" charset="-128"/>
                <a:cs typeface="Arial" pitchFamily="34" charset="0"/>
              </a:rPr>
              <a:t>Do any of these situations make you think of issues in your own life? Take some time to reflect how doing these exercises might help improve your SSP work.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457200" y="2286000"/>
            <a:ext cx="8229600" cy="1143000"/>
          </a:xfrm>
        </p:spPr>
        <p:txBody>
          <a:bodyPr/>
          <a:lstStyle/>
          <a:p>
            <a:pPr algn="l" eaLnBrk="1" hangingPunct="1"/>
            <a:r>
              <a:rPr lang="en-US" sz="5400" b="1" dirty="0" smtClean="0">
                <a:ea typeface="ＭＳ Ｐゴシック" pitchFamily="34" charset="-128"/>
              </a:rPr>
              <a:t>GOING FORWARD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b="1" dirty="0" smtClean="0">
                <a:ea typeface="ＭＳ Ｐゴシック" pitchFamily="34" charset="-128"/>
              </a:rPr>
              <a:t>Assertiveness</a:t>
            </a:r>
          </a:p>
        </p:txBody>
      </p:sp>
      <p:sp>
        <p:nvSpPr>
          <p:cNvPr id="4099" name="Content Placeholder 2"/>
          <p:cNvSpPr>
            <a:spLocks noGrp="1"/>
          </p:cNvSpPr>
          <p:nvPr>
            <p:ph idx="1"/>
          </p:nvPr>
        </p:nvSpPr>
        <p:spPr>
          <a:xfrm>
            <a:off x="457200" y="1371600"/>
            <a:ext cx="8534400" cy="4525963"/>
          </a:xfrm>
        </p:spPr>
        <p:txBody>
          <a:bodyPr/>
          <a:lstStyle/>
          <a:p>
            <a:pPr eaLnBrk="1" hangingPunct="1">
              <a:lnSpc>
                <a:spcPct val="90000"/>
              </a:lnSpc>
            </a:pPr>
            <a:r>
              <a:rPr lang="en-US" b="1" dirty="0" smtClean="0">
                <a:latin typeface="Arial" pitchFamily="34" charset="0"/>
                <a:ea typeface="ＭＳ Ｐゴシック" pitchFamily="34" charset="-128"/>
                <a:cs typeface="Arial" pitchFamily="34" charset="0"/>
              </a:rPr>
              <a:t>Assertiveness is self-assured and clear communication that respects one</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s self and others. </a:t>
            </a:r>
          </a:p>
          <a:p>
            <a:pPr eaLnBrk="1" hangingPunct="1">
              <a:lnSpc>
                <a:spcPct val="90000"/>
              </a:lnSpc>
              <a:buNone/>
            </a:pPr>
            <a:endParaRPr lang="en-US" altLang="ja-JP" sz="800" b="1" dirty="0" smtClean="0">
              <a:latin typeface="Arial" pitchFamily="34" charset="0"/>
              <a:ea typeface="ＭＳ Ｐゴシック" pitchFamily="34" charset="-128"/>
              <a:cs typeface="Arial" pitchFamily="34" charset="0"/>
            </a:endParaRPr>
          </a:p>
          <a:p>
            <a:pPr eaLnBrk="1" hangingPunct="1">
              <a:lnSpc>
                <a:spcPct val="90000"/>
              </a:lnSpc>
            </a:pPr>
            <a:r>
              <a:rPr lang="en-US" b="1" dirty="0" smtClean="0">
                <a:latin typeface="Arial" pitchFamily="34" charset="0"/>
                <a:ea typeface="ＭＳ Ｐゴシック" pitchFamily="34" charset="-128"/>
                <a:cs typeface="Arial" pitchFamily="34" charset="0"/>
              </a:rPr>
              <a:t>It is problem-oriented, not whiny, hurtful or punishing. </a:t>
            </a:r>
          </a:p>
          <a:p>
            <a:pPr eaLnBrk="1" hangingPunct="1">
              <a:lnSpc>
                <a:spcPct val="90000"/>
              </a:lnSpc>
              <a:buNone/>
            </a:pPr>
            <a:endParaRPr lang="en-US" sz="800" b="1" dirty="0" smtClean="0">
              <a:latin typeface="Arial" pitchFamily="34" charset="0"/>
              <a:ea typeface="ＭＳ Ｐゴシック" pitchFamily="34" charset="-128"/>
              <a:cs typeface="Arial" pitchFamily="34" charset="0"/>
            </a:endParaRPr>
          </a:p>
          <a:p>
            <a:pPr eaLnBrk="1" hangingPunct="1">
              <a:lnSpc>
                <a:spcPct val="90000"/>
              </a:lnSpc>
            </a:pPr>
            <a:r>
              <a:rPr lang="en-US" b="1" dirty="0" smtClean="0">
                <a:latin typeface="Arial" pitchFamily="34" charset="0"/>
                <a:ea typeface="ＭＳ Ｐゴシック" pitchFamily="34" charset="-128"/>
                <a:cs typeface="Arial" pitchFamily="34" charset="0"/>
              </a:rPr>
              <a:t>It is confident and not defensive.</a:t>
            </a:r>
          </a:p>
          <a:p>
            <a:pPr eaLnBrk="1" hangingPunct="1">
              <a:lnSpc>
                <a:spcPct val="90000"/>
              </a:lnSpc>
              <a:buNone/>
            </a:pPr>
            <a:r>
              <a:rPr lang="en-US" sz="800" b="1" dirty="0" smtClean="0">
                <a:latin typeface="Arial" pitchFamily="34" charset="0"/>
                <a:ea typeface="ＭＳ Ｐゴシック" pitchFamily="34" charset="-128"/>
                <a:cs typeface="Arial" pitchFamily="34" charset="0"/>
              </a:rPr>
              <a:t> </a:t>
            </a:r>
          </a:p>
          <a:p>
            <a:pPr eaLnBrk="1" hangingPunct="1">
              <a:lnSpc>
                <a:spcPct val="90000"/>
              </a:lnSpc>
            </a:pPr>
            <a:r>
              <a:rPr lang="en-US" b="1" dirty="0" smtClean="0">
                <a:latin typeface="Arial" pitchFamily="34" charset="0"/>
                <a:ea typeface="ＭＳ Ｐゴシック" pitchFamily="34" charset="-128"/>
                <a:cs typeface="Arial" pitchFamily="34" charset="0"/>
              </a:rPr>
              <a:t>It is present and open; clear and attentive to responses. </a:t>
            </a:r>
          </a:p>
          <a:p>
            <a:pPr eaLnBrk="1" hangingPunct="1">
              <a:lnSpc>
                <a:spcPct val="90000"/>
              </a:lnSpc>
              <a:buNone/>
            </a:pPr>
            <a:endParaRPr lang="en-US" sz="800" b="1" dirty="0" smtClean="0">
              <a:latin typeface="Arial" pitchFamily="34" charset="0"/>
              <a:ea typeface="ＭＳ Ｐゴシック" pitchFamily="34" charset="-128"/>
              <a:cs typeface="Arial" pitchFamily="34" charset="0"/>
            </a:endParaRPr>
          </a:p>
          <a:p>
            <a:pPr eaLnBrk="1" hangingPunct="1">
              <a:lnSpc>
                <a:spcPct val="90000"/>
              </a:lnSpc>
            </a:pPr>
            <a:r>
              <a:rPr lang="en-US" b="1" dirty="0" smtClean="0">
                <a:latin typeface="Arial" pitchFamily="34" charset="0"/>
                <a:ea typeface="ＭＳ Ｐゴシック" pitchFamily="34" charset="-128"/>
                <a:cs typeface="Arial" pitchFamily="34" charset="0"/>
              </a:rPr>
              <a:t>It is honest.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eaLnBrk="1" hangingPunct="1"/>
            <a:r>
              <a:rPr lang="en-US" b="1" dirty="0" smtClean="0">
                <a:ea typeface="ＭＳ Ｐゴシック" pitchFamily="34" charset="-128"/>
              </a:rPr>
              <a:t>Systems</a:t>
            </a:r>
          </a:p>
        </p:txBody>
      </p:sp>
      <p:sp>
        <p:nvSpPr>
          <p:cNvPr id="30723"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There are huge barriers facing DB people.  The solutions to knocking down these barriers will take collective action but not a </a:t>
            </a:r>
            <a:r>
              <a:rPr lang="en-US" altLang="en-US" b="1" dirty="0" smtClean="0">
                <a:latin typeface="Arial" pitchFamily="34" charset="0"/>
                <a:ea typeface="ＭＳ Ｐゴシック" pitchFamily="34" charset="-128"/>
                <a:cs typeface="Arial" pitchFamily="34" charset="0"/>
              </a:rPr>
              <a:t>“</a:t>
            </a:r>
            <a:r>
              <a:rPr lang="en-US" b="1" dirty="0" smtClean="0">
                <a:latin typeface="Arial" pitchFamily="34" charset="0"/>
                <a:ea typeface="ＭＳ Ｐゴシック" pitchFamily="34" charset="-128"/>
                <a:cs typeface="Arial" pitchFamily="34" charset="0"/>
              </a:rPr>
              <a:t>rescue.</a:t>
            </a:r>
            <a:r>
              <a:rPr lang="en-US" altLang="en-US" b="1" dirty="0" smtClean="0">
                <a:latin typeface="Arial" pitchFamily="34" charset="0"/>
                <a:ea typeface="ＭＳ Ｐゴシック" pitchFamily="34" charset="-128"/>
                <a:cs typeface="Arial" pitchFamily="34" charset="0"/>
              </a:rPr>
              <a:t>”</a:t>
            </a:r>
            <a:r>
              <a:rPr lang="en-US" b="1" dirty="0" smtClean="0">
                <a:latin typeface="Arial" pitchFamily="34" charset="0"/>
                <a:ea typeface="ＭＳ Ｐゴシック" pitchFamily="34" charset="-128"/>
                <a:cs typeface="Arial" pitchFamily="34" charset="0"/>
              </a:rPr>
              <a:t>  </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In other words, it is not for hearing/sighted people to solve the problems but to support DB people as they solve their own problems.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686800" cy="1143000"/>
          </a:xfrm>
        </p:spPr>
        <p:txBody>
          <a:bodyPr/>
          <a:lstStyle/>
          <a:p>
            <a:pPr algn="l" eaLnBrk="1" hangingPunct="1"/>
            <a:r>
              <a:rPr lang="en-US" b="1" dirty="0" smtClean="0">
                <a:ea typeface="ＭＳ Ｐゴシック" pitchFamily="34" charset="-128"/>
              </a:rPr>
              <a:t>Empowerment vs. Empowerment</a:t>
            </a:r>
          </a:p>
        </p:txBody>
      </p:sp>
      <p:sp>
        <p:nvSpPr>
          <p:cNvPr id="31747" name="Content Placeholder 2"/>
          <p:cNvSpPr>
            <a:spLocks noGrp="1"/>
          </p:cNvSpPr>
          <p:nvPr>
            <p:ph idx="1"/>
          </p:nvPr>
        </p:nvSpPr>
        <p:spPr/>
        <p:txBody>
          <a:bodyPr/>
          <a:lstStyle/>
          <a:p>
            <a:pPr eaLnBrk="1" hangingPunct="1"/>
            <a:r>
              <a:rPr lang="en-US" b="1" dirty="0" smtClean="0">
                <a:latin typeface="Arial" pitchFamily="34" charset="0"/>
                <a:ea typeface="ＭＳ Ｐゴシック" pitchFamily="34" charset="-128"/>
                <a:cs typeface="Arial" pitchFamily="34" charset="0"/>
              </a:rPr>
              <a:t>All of us involved in this work want to empower DB people, but our ideas about what that means may vary.</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One form of empowerment is to give DB people fish.</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The other kind of empowerment is to teach DB people how to fish.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l" eaLnBrk="1" hangingPunct="1"/>
            <a:r>
              <a:rPr lang="en-US" b="1" dirty="0" smtClean="0">
                <a:ea typeface="ＭＳ Ｐゴシック" pitchFamily="34" charset="-128"/>
              </a:rPr>
              <a:t>Giving DB People Space</a:t>
            </a:r>
          </a:p>
        </p:txBody>
      </p:sp>
      <p:sp>
        <p:nvSpPr>
          <p:cNvPr id="32771" name="Content Placeholder 2"/>
          <p:cNvSpPr>
            <a:spLocks noGrp="1"/>
          </p:cNvSpPr>
          <p:nvPr>
            <p:ph idx="1"/>
          </p:nvPr>
        </p:nvSpPr>
        <p:spPr>
          <a:xfrm>
            <a:off x="457200" y="1371600"/>
            <a:ext cx="8534400" cy="4525963"/>
          </a:xfrm>
        </p:spPr>
        <p:txBody>
          <a:bodyPr/>
          <a:lstStyle/>
          <a:p>
            <a:pPr eaLnBrk="1" hangingPunct="1"/>
            <a:r>
              <a:rPr lang="en-US" b="1" dirty="0" smtClean="0">
                <a:latin typeface="Arial" pitchFamily="34" charset="0"/>
                <a:ea typeface="ＭＳ Ｐゴシック" pitchFamily="34" charset="-128"/>
                <a:cs typeface="Arial" pitchFamily="34" charset="0"/>
              </a:rPr>
              <a:t>Just listening without judgment can be empowering.</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Working as an SSP is empowering.</a:t>
            </a:r>
          </a:p>
          <a:p>
            <a:pPr eaLnBrk="1" hangingPunct="1"/>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Working as an interpreter is empowering.</a:t>
            </a:r>
          </a:p>
          <a:p>
            <a:pPr eaLnBrk="1" hangingPunct="1"/>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Providing information </a:t>
            </a:r>
            <a:r>
              <a:rPr lang="en-US" altLang="ja-JP" b="1" dirty="0" smtClean="0">
                <a:latin typeface="Arial" pitchFamily="34" charset="0"/>
                <a:ea typeface="ＭＳ Ｐゴシック" pitchFamily="34" charset="-128"/>
                <a:cs typeface="Arial" pitchFamily="34" charset="0"/>
              </a:rPr>
              <a:t>is empowering as long as it comes without judgments or implied “should’ messages.</a:t>
            </a:r>
            <a:endParaRPr lang="en-US" b="1" dirty="0" smtClean="0">
              <a:latin typeface="Arial" pitchFamily="34" charset="0"/>
              <a:ea typeface="ＭＳ Ｐゴシック" pitchFamily="34" charset="-128"/>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eaLnBrk="1" hangingPunct="1"/>
            <a:r>
              <a:rPr lang="en-US" b="1" dirty="0" smtClean="0">
                <a:ea typeface="ＭＳ Ｐゴシック" pitchFamily="34" charset="-128"/>
              </a:rPr>
              <a:t>Conclusion</a:t>
            </a:r>
          </a:p>
        </p:txBody>
      </p:sp>
      <p:sp>
        <p:nvSpPr>
          <p:cNvPr id="33795" name="Content Placeholder 2"/>
          <p:cNvSpPr>
            <a:spLocks noGrp="1"/>
          </p:cNvSpPr>
          <p:nvPr>
            <p:ph idx="1"/>
          </p:nvPr>
        </p:nvSpPr>
        <p:spPr>
          <a:xfrm>
            <a:off x="457200" y="1371600"/>
            <a:ext cx="8229600" cy="4876800"/>
          </a:xfrm>
        </p:spPr>
        <p:txBody>
          <a:bodyPr/>
          <a:lstStyle/>
          <a:p>
            <a:pPr eaLnBrk="1" hangingPunct="1"/>
            <a:r>
              <a:rPr lang="en-US" b="1" dirty="0" smtClean="0">
                <a:latin typeface="Arial" pitchFamily="34" charset="0"/>
                <a:ea typeface="ＭＳ Ｐゴシック" pitchFamily="34" charset="-128"/>
                <a:cs typeface="Arial" pitchFamily="34" charset="0"/>
              </a:rPr>
              <a:t>Being assertive assumes an underlying sense of respect for ourselves and for others.</a:t>
            </a:r>
          </a:p>
          <a:p>
            <a:pPr eaLnBrk="1" hangingPunct="1"/>
            <a:r>
              <a:rPr lang="en-US" b="1" dirty="0" smtClean="0">
                <a:latin typeface="Arial" pitchFamily="34" charset="0"/>
                <a:ea typeface="ＭＳ Ｐゴシック" pitchFamily="34" charset="-128"/>
                <a:cs typeface="Arial" pitchFamily="34" charset="0"/>
              </a:rPr>
              <a:t>It assumes that we have both a right and a responsibility to take care of ourselves.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eaLnBrk="1" hangingPunct="1"/>
            <a:r>
              <a:rPr lang="en-US" b="1" smtClean="0">
                <a:ea typeface="ＭＳ Ｐゴシック" pitchFamily="34" charset="-128"/>
              </a:rPr>
              <a:t>Conclusion, cont.</a:t>
            </a:r>
            <a:endParaRPr lang="en-US" b="1" dirty="0" smtClean="0">
              <a:ea typeface="ＭＳ Ｐゴシック" pitchFamily="34" charset="-128"/>
            </a:endParaRPr>
          </a:p>
        </p:txBody>
      </p:sp>
      <p:sp>
        <p:nvSpPr>
          <p:cNvPr id="33795" name="Content Placeholder 2"/>
          <p:cNvSpPr>
            <a:spLocks noGrp="1"/>
          </p:cNvSpPr>
          <p:nvPr>
            <p:ph idx="1"/>
          </p:nvPr>
        </p:nvSpPr>
        <p:spPr>
          <a:xfrm>
            <a:off x="457200" y="1371600"/>
            <a:ext cx="8229600" cy="4876800"/>
          </a:xfrm>
        </p:spPr>
        <p:txBody>
          <a:bodyPr/>
          <a:lstStyle/>
          <a:p>
            <a:pPr eaLnBrk="1" hangingPunct="1"/>
            <a:r>
              <a:rPr lang="en-US" b="1" dirty="0" smtClean="0">
                <a:latin typeface="Arial" pitchFamily="34" charset="0"/>
                <a:ea typeface="ＭＳ Ｐゴシック" pitchFamily="34" charset="-128"/>
                <a:cs typeface="Arial" pitchFamily="34" charset="0"/>
              </a:rPr>
              <a:t>It also assumes we have the ability to take care of ourselves, identify our own problems and the knowledge to come up with solutions.</a:t>
            </a:r>
          </a:p>
          <a:p>
            <a:pPr eaLnBrk="1" hangingPunct="1"/>
            <a:r>
              <a:rPr lang="en-US" b="1" dirty="0" smtClean="0">
                <a:latin typeface="Arial" pitchFamily="34" charset="0"/>
                <a:ea typeface="ＭＳ Ｐゴシック" pitchFamily="34" charset="-128"/>
                <a:cs typeface="Arial" pitchFamily="34" charset="0"/>
              </a:rPr>
              <a:t>Assertiveness is mutually respectful.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b="1" dirty="0" smtClean="0">
                <a:ea typeface="ＭＳ Ｐゴシック" pitchFamily="34" charset="-128"/>
              </a:rPr>
              <a:t>Ultimately</a:t>
            </a:r>
          </a:p>
        </p:txBody>
      </p:sp>
      <p:sp>
        <p:nvSpPr>
          <p:cNvPr id="5123" name="Content Placeholder 2"/>
          <p:cNvSpPr>
            <a:spLocks noGrp="1"/>
          </p:cNvSpPr>
          <p:nvPr>
            <p:ph idx="1"/>
          </p:nvPr>
        </p:nvSpPr>
        <p:spPr>
          <a:xfrm>
            <a:off x="91440" y="1371600"/>
            <a:ext cx="822960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Assertiveness is ultimately about living our lives responsibly:</a:t>
            </a:r>
          </a:p>
          <a:p>
            <a:pPr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Solving our own problems,</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Participating in community problem solving, and</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Doing so respectfully.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b="1" dirty="0" smtClean="0">
                <a:ea typeface="ＭＳ Ｐゴシック" pitchFamily="34" charset="-128"/>
              </a:rPr>
              <a:t>Differences</a:t>
            </a:r>
          </a:p>
        </p:txBody>
      </p:sp>
      <p:sp>
        <p:nvSpPr>
          <p:cNvPr id="6147"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Each of us is very different from one another, even though we are all human beings.  In order to understand each other, we must communicate and this communication must be on-going.</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Being assertive simply means knowing who you are as a person and how to articulate that in a respectful way.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b="1" dirty="0" smtClean="0">
                <a:ea typeface="ＭＳ Ｐゴシック" pitchFamily="34" charset="-128"/>
              </a:rPr>
              <a:t>Too Responsible</a:t>
            </a:r>
          </a:p>
        </p:txBody>
      </p:sp>
      <p:sp>
        <p:nvSpPr>
          <p:cNvPr id="7171" name="Content Placeholder 2"/>
          <p:cNvSpPr>
            <a:spLocks noGrp="1"/>
          </p:cNvSpPr>
          <p:nvPr>
            <p:ph idx="1"/>
          </p:nvPr>
        </p:nvSpPr>
        <p:spPr>
          <a:xfrm>
            <a:off x="457200" y="1371600"/>
            <a:ext cx="8534400" cy="4525963"/>
          </a:xfrm>
        </p:spPr>
        <p:txBody>
          <a:bodyPr/>
          <a:lstStyle/>
          <a:p>
            <a:pPr eaLnBrk="1" hangingPunct="1"/>
            <a:r>
              <a:rPr lang="en-US" b="1" dirty="0" smtClean="0">
                <a:latin typeface="Arial" pitchFamily="34" charset="0"/>
                <a:ea typeface="ＭＳ Ｐゴシック" pitchFamily="34" charset="-128"/>
                <a:cs typeface="Arial" pitchFamily="34" charset="0"/>
              </a:rPr>
              <a:t>Many of us were also taught to be responsible, to do our share.  We heard, </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Don’t  just sit there, do something</a:t>
            </a:r>
            <a:r>
              <a:rPr lang="ja-JP" altLang="en-US" b="1" smtClean="0">
                <a:latin typeface="Arial" pitchFamily="34" charset="0"/>
                <a:ea typeface="ＭＳ Ｐゴシック" pitchFamily="34" charset="-128"/>
                <a:cs typeface="Arial" pitchFamily="34" charset="0"/>
              </a:rPr>
              <a:t>”</a:t>
            </a:r>
            <a:r>
              <a:rPr lang="en-US" altLang="ja-JP" b="1" dirty="0" smtClean="0">
                <a:latin typeface="Arial" pitchFamily="34" charset="0"/>
                <a:ea typeface="ＭＳ Ｐゴシック" pitchFamily="34" charset="-128"/>
                <a:cs typeface="Arial" pitchFamily="34" charset="0"/>
              </a:rPr>
              <a:t>.</a:t>
            </a:r>
          </a:p>
          <a:p>
            <a:pPr eaLnBrk="1" hangingPunct="1">
              <a:buNone/>
            </a:pPr>
            <a:endParaRPr lang="en-US" altLang="ja-JP"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This too can be over-done.  We are not responsible for the life of a DB person.</a:t>
            </a:r>
          </a:p>
          <a:p>
            <a:pPr eaLnBrk="1" hangingPunct="1">
              <a:buNone/>
            </a:pPr>
            <a:r>
              <a:rPr lang="en-US" sz="800" b="1" dirty="0" smtClean="0">
                <a:latin typeface="Arial" pitchFamily="34" charset="0"/>
                <a:ea typeface="ＭＳ Ｐゴシック" pitchFamily="34" charset="-128"/>
                <a:cs typeface="Arial" pitchFamily="34" charset="0"/>
              </a:rPr>
              <a:t>  </a:t>
            </a:r>
          </a:p>
          <a:p>
            <a:pPr eaLnBrk="1" hangingPunct="1"/>
            <a:r>
              <a:rPr lang="en-US" b="1" dirty="0" smtClean="0">
                <a:latin typeface="Arial" pitchFamily="34" charset="0"/>
                <a:ea typeface="ＭＳ Ｐゴシック" pitchFamily="34" charset="-128"/>
                <a:cs typeface="Arial" pitchFamily="34" charset="0"/>
              </a:rPr>
              <a:t>As a community member, we can work together with others to solve the problems of DB people as articulated by DB people.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457200" y="2286000"/>
            <a:ext cx="8686800" cy="1143000"/>
          </a:xfrm>
        </p:spPr>
        <p:txBody>
          <a:bodyPr/>
          <a:lstStyle/>
          <a:p>
            <a:pPr algn="l" eaLnBrk="1" hangingPunct="1"/>
            <a:r>
              <a:rPr lang="en-US" sz="5400" b="1" dirty="0" smtClean="0">
                <a:ea typeface="ＭＳ Ｐゴシック" pitchFamily="34" charset="-128"/>
              </a:rPr>
              <a:t>ASSERTIVENESS SKILLS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eaLnBrk="1" hangingPunct="1"/>
            <a:r>
              <a:rPr lang="en-US" b="1" dirty="0" smtClean="0">
                <a:ea typeface="ＭＳ Ｐゴシック" pitchFamily="34" charset="-128"/>
              </a:rPr>
              <a:t>Skills</a:t>
            </a:r>
          </a:p>
        </p:txBody>
      </p:sp>
      <p:sp>
        <p:nvSpPr>
          <p:cNvPr id="9219" name="Content Placeholder 2"/>
          <p:cNvSpPr>
            <a:spLocks noGrp="1"/>
          </p:cNvSpPr>
          <p:nvPr>
            <p:ph idx="1"/>
          </p:nvPr>
        </p:nvSpPr>
        <p:spPr>
          <a:xfrm>
            <a:off x="91440" y="1371600"/>
            <a:ext cx="8900160" cy="4525963"/>
          </a:xfrm>
        </p:spPr>
        <p:txBody>
          <a:bodyPr/>
          <a:lstStyle/>
          <a:p>
            <a:pPr eaLnBrk="1" hangingPunct="1">
              <a:buNone/>
            </a:pPr>
            <a:r>
              <a:rPr lang="en-US" b="1" dirty="0" smtClean="0">
                <a:latin typeface="Arial" pitchFamily="34" charset="0"/>
                <a:ea typeface="ＭＳ Ｐゴシック" pitchFamily="34" charset="-128"/>
                <a:cs typeface="Arial" pitchFamily="34" charset="0"/>
              </a:rPr>
              <a:t>	Being assertive is not simple.  It takes: </a:t>
            </a: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Self-awareness: the practice of noticing your feelings and emotions </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Analytical thinking skills: figuring out where the feelings and emotions are coming from</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Communication skills: communicating to others what you want changed, how etc.</a:t>
            </a:r>
          </a:p>
          <a:p>
            <a:pPr lvl="1" eaLnBrk="1" hangingPunct="1">
              <a:buNone/>
            </a:pPr>
            <a:endParaRPr lang="en-US" sz="800" b="1" dirty="0" smtClean="0">
              <a:latin typeface="Arial" pitchFamily="34" charset="0"/>
              <a:ea typeface="ＭＳ Ｐゴシック" pitchFamily="34" charset="-128"/>
              <a:cs typeface="Arial" pitchFamily="34" charset="0"/>
            </a:endParaRPr>
          </a:p>
          <a:p>
            <a:pPr lvl="1" eaLnBrk="1" hangingPunct="1">
              <a:buFont typeface="Arial" pitchFamily="34" charset="0"/>
              <a:buChar char="•"/>
            </a:pPr>
            <a:r>
              <a:rPr lang="en-US" sz="3200" b="1" dirty="0" smtClean="0">
                <a:latin typeface="Arial" pitchFamily="34" charset="0"/>
                <a:ea typeface="ＭＳ Ｐゴシック" pitchFamily="34" charset="-128"/>
                <a:cs typeface="Arial" pitchFamily="34" charset="0"/>
              </a:rPr>
              <a:t>Negotiating skills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eaLnBrk="1" hangingPunct="1"/>
            <a:r>
              <a:rPr lang="en-US" b="1" dirty="0" smtClean="0">
                <a:ea typeface="ＭＳ Ｐゴシック" pitchFamily="34" charset="-128"/>
              </a:rPr>
              <a:t>Self-Awareness</a:t>
            </a:r>
          </a:p>
        </p:txBody>
      </p:sp>
      <p:sp>
        <p:nvSpPr>
          <p:cNvPr id="10243" name="Content Placeholder 2"/>
          <p:cNvSpPr>
            <a:spLocks noGrp="1"/>
          </p:cNvSpPr>
          <p:nvPr>
            <p:ph idx="1"/>
          </p:nvPr>
        </p:nvSpPr>
        <p:spPr>
          <a:xfrm>
            <a:off x="457200" y="1371600"/>
            <a:ext cx="8229600" cy="4525963"/>
          </a:xfrm>
        </p:spPr>
        <p:txBody>
          <a:bodyPr/>
          <a:lstStyle/>
          <a:p>
            <a:pPr eaLnBrk="1" hangingPunct="1"/>
            <a:r>
              <a:rPr lang="en-US" b="1" dirty="0" smtClean="0">
                <a:latin typeface="Arial" pitchFamily="34" charset="0"/>
                <a:ea typeface="ＭＳ Ｐゴシック" pitchFamily="34" charset="-128"/>
                <a:cs typeface="Arial" pitchFamily="34" charset="0"/>
              </a:rPr>
              <a:t>Family patterns have influenced our interpretation of feelings.</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We might even find it hard to give ourselves permission to think about how we feel.</a:t>
            </a:r>
          </a:p>
          <a:p>
            <a:pPr eaLnBrk="1" hangingPunct="1">
              <a:buNone/>
            </a:pPr>
            <a:endParaRPr lang="en-US" sz="800" b="1" dirty="0" smtClean="0">
              <a:latin typeface="Arial" pitchFamily="34" charset="0"/>
              <a:ea typeface="ＭＳ Ｐゴシック" pitchFamily="34" charset="-128"/>
              <a:cs typeface="Arial" pitchFamily="34" charset="0"/>
            </a:endParaRPr>
          </a:p>
          <a:p>
            <a:pPr eaLnBrk="1" hangingPunct="1"/>
            <a:r>
              <a:rPr lang="en-US" b="1" dirty="0" smtClean="0">
                <a:latin typeface="Arial" pitchFamily="34" charset="0"/>
                <a:ea typeface="ＭＳ Ｐゴシック" pitchFamily="34" charset="-128"/>
                <a:cs typeface="Arial" pitchFamily="34" charset="0"/>
              </a:rPr>
              <a:t>The feeling of anger often masks other feelings such as fear.  </a:t>
            </a:r>
          </a:p>
        </p:txBody>
      </p:sp>
    </p:spTree>
  </p:cSld>
  <p:clrMapOvr>
    <a:masterClrMapping/>
  </p:clrMapOvr>
</p:sld>
</file>

<file path=ppt/theme/theme1.xml><?xml version="1.0" encoding="utf-8"?>
<a:theme xmlns:a="http://schemas.openxmlformats.org/drawingml/2006/main" name="Theme1">
  <a:themeElements>
    <a:clrScheme name="NSSPPP">
      <a:dk1>
        <a:srgbClr val="002060"/>
      </a:dk1>
      <a:lt1>
        <a:srgbClr val="FFFF00"/>
      </a:lt1>
      <a:dk2>
        <a:srgbClr val="002060"/>
      </a:dk2>
      <a:lt2>
        <a:srgbClr val="FFFF00"/>
      </a:lt2>
      <a:accent1>
        <a:srgbClr val="D8CF1A"/>
      </a:accent1>
      <a:accent2>
        <a:srgbClr val="D8CF1A"/>
      </a:accent2>
      <a:accent3>
        <a:srgbClr val="D8CF1A"/>
      </a:accent3>
      <a:accent4>
        <a:srgbClr val="D8CF1A"/>
      </a:accent4>
      <a:accent5>
        <a:srgbClr val="D8CF1A"/>
      </a:accent5>
      <a:accent6>
        <a:srgbClr val="D8CF1A"/>
      </a:accent6>
      <a:hlink>
        <a:srgbClr val="D8CF1A"/>
      </a:hlink>
      <a:folHlink>
        <a:srgbClr val="D8CF1A"/>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TotalTime>
  <Words>942</Words>
  <Application>Microsoft Office PowerPoint</Application>
  <PresentationFormat>On-screen Show (4:3)</PresentationFormat>
  <Paragraphs>175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Theme1</vt:lpstr>
      <vt:lpstr>Assertiveness II: Healthy Interactions</vt:lpstr>
      <vt:lpstr>Overview</vt:lpstr>
      <vt:lpstr>Assertiveness</vt:lpstr>
      <vt:lpstr>Ultimately</vt:lpstr>
      <vt:lpstr>Differences</vt:lpstr>
      <vt:lpstr>Too Responsible</vt:lpstr>
      <vt:lpstr>ASSERTIVENESS SKILLS</vt:lpstr>
      <vt:lpstr>Skills</vt:lpstr>
      <vt:lpstr>Self-Awareness</vt:lpstr>
      <vt:lpstr>Analyzing Our Patterns</vt:lpstr>
      <vt:lpstr>Being Articulate</vt:lpstr>
      <vt:lpstr>Negotiating</vt:lpstr>
      <vt:lpstr>DEFINING THE PROBLEM</vt:lpstr>
      <vt:lpstr>For Example</vt:lpstr>
      <vt:lpstr>Analysis</vt:lpstr>
      <vt:lpstr>Solution</vt:lpstr>
      <vt:lpstr>Defining the Problem</vt:lpstr>
      <vt:lpstr>Previous Scenario</vt:lpstr>
      <vt:lpstr>Previous Scenario, cont.</vt:lpstr>
      <vt:lpstr>EXERCISES</vt:lpstr>
      <vt:lpstr>Analyze this Situation</vt:lpstr>
      <vt:lpstr>Another Situation</vt:lpstr>
      <vt:lpstr>One More Situation</vt:lpstr>
      <vt:lpstr>Analysis</vt:lpstr>
      <vt:lpstr>DEFINING THE PROBLEM</vt:lpstr>
      <vt:lpstr>Pay-Offs</vt:lpstr>
      <vt:lpstr>Problem Solving </vt:lpstr>
      <vt:lpstr>Problem Solving, cont. </vt:lpstr>
      <vt:lpstr>GOING FORWARD</vt:lpstr>
      <vt:lpstr>Systems</vt:lpstr>
      <vt:lpstr>Empowerment vs. Empowerment</vt:lpstr>
      <vt:lpstr>Giving DB People Space</vt:lpstr>
      <vt:lpstr>Conclusion</vt:lpstr>
      <vt:lpstr>Conclusion,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Assertiveness II: Healthy Interactions</dc:title>
  <dc:creator>theresa bernadette smith</dc:creator>
  <cp:lastModifiedBy>DBSC</cp:lastModifiedBy>
  <cp:revision>15</cp:revision>
  <dcterms:created xsi:type="dcterms:W3CDTF">2011-11-28T23:13:47Z</dcterms:created>
  <dcterms:modified xsi:type="dcterms:W3CDTF">2011-12-17T18:46:47Z</dcterms:modified>
</cp:coreProperties>
</file>