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61" r:id="rId3"/>
    <p:sldId id="274" r:id="rId4"/>
    <p:sldId id="271" r:id="rId5"/>
    <p:sldId id="316" r:id="rId6"/>
    <p:sldId id="354" r:id="rId7"/>
    <p:sldId id="275" r:id="rId8"/>
    <p:sldId id="313" r:id="rId9"/>
    <p:sldId id="315" r:id="rId10"/>
    <p:sldId id="355" r:id="rId11"/>
    <p:sldId id="276" r:id="rId12"/>
    <p:sldId id="356" r:id="rId13"/>
    <p:sldId id="314" r:id="rId14"/>
    <p:sldId id="321" r:id="rId15"/>
    <p:sldId id="295" r:id="rId16"/>
    <p:sldId id="278" r:id="rId17"/>
    <p:sldId id="285" r:id="rId18"/>
    <p:sldId id="323" r:id="rId19"/>
    <p:sldId id="286" r:id="rId20"/>
    <p:sldId id="357" r:id="rId21"/>
    <p:sldId id="324" r:id="rId22"/>
    <p:sldId id="284" r:id="rId23"/>
    <p:sldId id="325" r:id="rId24"/>
    <p:sldId id="344" r:id="rId25"/>
    <p:sldId id="345" r:id="rId26"/>
    <p:sldId id="346" r:id="rId27"/>
    <p:sldId id="296" r:id="rId28"/>
    <p:sldId id="330" r:id="rId29"/>
    <p:sldId id="329" r:id="rId30"/>
    <p:sldId id="269" r:id="rId31"/>
    <p:sldId id="277" r:id="rId32"/>
    <p:sldId id="272" r:id="rId33"/>
    <p:sldId id="327" r:id="rId34"/>
    <p:sldId id="328" r:id="rId35"/>
    <p:sldId id="304" r:id="rId36"/>
    <p:sldId id="308" r:id="rId37"/>
    <p:sldId id="337" r:id="rId38"/>
    <p:sldId id="338" r:id="rId39"/>
    <p:sldId id="339" r:id="rId40"/>
    <p:sldId id="303" r:id="rId41"/>
    <p:sldId id="320" r:id="rId42"/>
    <p:sldId id="340" r:id="rId43"/>
    <p:sldId id="319" r:id="rId44"/>
    <p:sldId id="341" r:id="rId45"/>
    <p:sldId id="336" r:id="rId46"/>
    <p:sldId id="342" r:id="rId47"/>
    <p:sldId id="343" r:id="rId48"/>
    <p:sldId id="290" r:id="rId49"/>
    <p:sldId id="289" r:id="rId50"/>
    <p:sldId id="347" r:id="rId51"/>
    <p:sldId id="281" r:id="rId52"/>
    <p:sldId id="362" r:id="rId53"/>
    <p:sldId id="348" r:id="rId54"/>
    <p:sldId id="350" r:id="rId55"/>
    <p:sldId id="358" r:id="rId56"/>
    <p:sldId id="293" r:id="rId57"/>
    <p:sldId id="349" r:id="rId58"/>
    <p:sldId id="331" r:id="rId59"/>
    <p:sldId id="332" r:id="rId60"/>
    <p:sldId id="333" r:id="rId61"/>
    <p:sldId id="359" r:id="rId62"/>
    <p:sldId id="334" r:id="rId63"/>
    <p:sldId id="335" r:id="rId64"/>
    <p:sldId id="351" r:id="rId65"/>
    <p:sldId id="352" r:id="rId66"/>
    <p:sldId id="360" r:id="rId67"/>
    <p:sldId id="35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5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B264F60-104E-4644-9A28-3483D0B13ADB}" type="datetimeFigureOut">
              <a:rPr lang="en-US"/>
              <a:pPr>
                <a:defRPr/>
              </a:pPr>
              <a:t>11/27/2011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08D69EB-26E2-491C-BF75-E5FB2DAD0DB5}" type="slidenum">
              <a:rPr lang="en-US"/>
              <a:pPr>
                <a:defRPr/>
              </a:pPr>
              <a:t>‹#›</a:t>
            </a:fld>
            <a:endParaRPr lang="en-US"/>
          </a:p>
        </p:txBody>
      </p:sp>
    </p:spTree>
    <p:extLst>
      <p:ext uri="{BB962C8B-B14F-4D97-AF65-F5344CB8AC3E}">
        <p14:creationId xmlns:p14="http://schemas.microsoft.com/office/powerpoint/2010/main" val="2528033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0F9D65-1A19-40AF-A73F-A1C487781C15}" type="slidenum">
              <a:rPr lang="en-US"/>
              <a:pPr eaLnBrk="1" hangingPunct="1"/>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Heading: Conclusion Cont.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119315-32BE-4C8D-9282-9BBE806B1391}" type="slidenum">
              <a:rPr lang="en-US"/>
              <a:pPr eaLnBrk="1" hangingPunct="1"/>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Change title to: ‘Location, cont.’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B08D69EB-26E2-491C-BF75-E5FB2DAD0DB5}" type="slidenum">
              <a:rPr lang="en-US" smtClean="0"/>
              <a:pPr>
                <a:defRPr/>
              </a:pPr>
              <a:t>5</a:t>
            </a:fld>
            <a:endParaRPr lang="en-US"/>
          </a:p>
        </p:txBody>
      </p:sp>
    </p:spTree>
    <p:extLst>
      <p:ext uri="{BB962C8B-B14F-4D97-AF65-F5344CB8AC3E}">
        <p14:creationId xmlns:p14="http://schemas.microsoft.com/office/powerpoint/2010/main" val="383451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title to: ‘Location, cont.’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08D69EB-26E2-491C-BF75-E5FB2DAD0DB5}" type="slidenum">
              <a:rPr lang="en-US" smtClean="0"/>
              <a:pPr>
                <a:defRPr/>
              </a:pPr>
              <a:t>6</a:t>
            </a:fld>
            <a:endParaRPr lang="en-US"/>
          </a:p>
        </p:txBody>
      </p:sp>
    </p:spTree>
    <p:extLst>
      <p:ext uri="{BB962C8B-B14F-4D97-AF65-F5344CB8AC3E}">
        <p14:creationId xmlns:p14="http://schemas.microsoft.com/office/powerpoint/2010/main" val="386353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Note: the first bullet looks messy.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123ADC-3E41-4994-9F37-4BAD1604E012}" type="slidenum">
              <a:rPr lang="en-US"/>
              <a:pPr eaLnBrk="1" hangingPunct="1"/>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Note: add period at end of first bullet?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E60683-65A0-4D20-AB48-AC8E7151B98B}" type="slidenum">
              <a:rPr lang="en-US"/>
              <a:pPr eaLnBrk="1" hangingPunct="1"/>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Note: add period points at end of three bullets?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B2AAB4-423E-49F5-9045-6691D7F94190}" type="slidenum">
              <a:rPr lang="en-US"/>
              <a:pPr eaLnBrk="1" hangingPunct="1"/>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209761-8CDD-40D4-9B7A-F22DDA3D5C09}" type="slidenum">
              <a:rPr lang="en-US"/>
              <a:pPr eaLnBrk="1" hangingPunct="1"/>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Note: add period on the last bullet?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5C5C0A-7844-4449-8EF8-C9A2D3C1150A}" type="slidenum">
              <a:rPr lang="en-US"/>
              <a:pPr eaLnBrk="1" hangingPunct="1"/>
              <a:t>49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Note: period points on both bullets?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E630B7-A59D-4847-B2C2-2D4AC0BC1B2F}" type="slidenum">
              <a:rPr lang="en-US"/>
              <a:pPr eaLnBrk="1" hangingPunct="1"/>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EEA869-AD64-4835-A723-06652153700F}"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EA7F1D-EBDF-4CED-833D-0ABAAFF0732E}" type="slidenum">
              <a:rPr lang="en-US"/>
              <a:pPr>
                <a:defRPr/>
              </a:pPr>
              <a:t>‹#›</a:t>
            </a:fld>
            <a:endParaRPr lang="en-US"/>
          </a:p>
        </p:txBody>
      </p:sp>
    </p:spTree>
    <p:extLst>
      <p:ext uri="{BB962C8B-B14F-4D97-AF65-F5344CB8AC3E}">
        <p14:creationId xmlns:p14="http://schemas.microsoft.com/office/powerpoint/2010/main" val="42076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6717DF-9C44-41E5-A727-452A4227849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916EB-7923-40D3-8BFD-5ECD501C7D73}" type="slidenum">
              <a:rPr lang="en-US"/>
              <a:pPr>
                <a:defRPr/>
              </a:pPr>
              <a:t>‹#›</a:t>
            </a:fld>
            <a:endParaRPr lang="en-US"/>
          </a:p>
        </p:txBody>
      </p:sp>
    </p:spTree>
    <p:extLst>
      <p:ext uri="{BB962C8B-B14F-4D97-AF65-F5344CB8AC3E}">
        <p14:creationId xmlns:p14="http://schemas.microsoft.com/office/powerpoint/2010/main" val="100668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83158-9977-4FFC-91EC-8833C669C735}"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EC8B8-F741-4799-8EB5-8AAB7C8E15D1}" type="slidenum">
              <a:rPr lang="en-US"/>
              <a:pPr>
                <a:defRPr/>
              </a:pPr>
              <a:t>‹#›</a:t>
            </a:fld>
            <a:endParaRPr lang="en-US"/>
          </a:p>
        </p:txBody>
      </p:sp>
    </p:spTree>
    <p:extLst>
      <p:ext uri="{BB962C8B-B14F-4D97-AF65-F5344CB8AC3E}">
        <p14:creationId xmlns:p14="http://schemas.microsoft.com/office/powerpoint/2010/main" val="16645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E9C62-67C9-41DE-9D91-832ECEB3A579}"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C3591B-FC8D-4ABE-98C7-A5AC1320D338}" type="slidenum">
              <a:rPr lang="en-US"/>
              <a:pPr>
                <a:defRPr/>
              </a:pPr>
              <a:t>‹#›</a:t>
            </a:fld>
            <a:endParaRPr lang="en-US"/>
          </a:p>
        </p:txBody>
      </p:sp>
    </p:spTree>
    <p:extLst>
      <p:ext uri="{BB962C8B-B14F-4D97-AF65-F5344CB8AC3E}">
        <p14:creationId xmlns:p14="http://schemas.microsoft.com/office/powerpoint/2010/main" val="297268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CDE25-46D3-4454-A025-EF8BC6AD7F70}"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AF4A-50C4-43DE-A533-941056126F57}" type="slidenum">
              <a:rPr lang="en-US"/>
              <a:pPr>
                <a:defRPr/>
              </a:pPr>
              <a:t>‹#›</a:t>
            </a:fld>
            <a:endParaRPr lang="en-US"/>
          </a:p>
        </p:txBody>
      </p:sp>
    </p:spTree>
    <p:extLst>
      <p:ext uri="{BB962C8B-B14F-4D97-AF65-F5344CB8AC3E}">
        <p14:creationId xmlns:p14="http://schemas.microsoft.com/office/powerpoint/2010/main" val="233321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4653FF-054F-49E2-BBBF-2AF75C8D9849}"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C557B0-5143-42AB-A21F-5CC2A805C3CA}" type="slidenum">
              <a:rPr lang="en-US"/>
              <a:pPr>
                <a:defRPr/>
              </a:pPr>
              <a:t>‹#›</a:t>
            </a:fld>
            <a:endParaRPr lang="en-US"/>
          </a:p>
        </p:txBody>
      </p:sp>
    </p:spTree>
    <p:extLst>
      <p:ext uri="{BB962C8B-B14F-4D97-AF65-F5344CB8AC3E}">
        <p14:creationId xmlns:p14="http://schemas.microsoft.com/office/powerpoint/2010/main" val="52732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0D77EE-B114-46D2-9D7C-6284AE1785A6}" type="datetimeFigureOut">
              <a:rPr lang="en-US"/>
              <a:pPr>
                <a:defRPr/>
              </a:pPr>
              <a:t>11/27/2011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660B54-E9B6-43DE-B2F4-E5B6736DD1C5}" type="slidenum">
              <a:rPr lang="en-US"/>
              <a:pPr>
                <a:defRPr/>
              </a:pPr>
              <a:t>‹#›</a:t>
            </a:fld>
            <a:endParaRPr lang="en-US"/>
          </a:p>
        </p:txBody>
      </p:sp>
    </p:spTree>
    <p:extLst>
      <p:ext uri="{BB962C8B-B14F-4D97-AF65-F5344CB8AC3E}">
        <p14:creationId xmlns:p14="http://schemas.microsoft.com/office/powerpoint/2010/main" val="138804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2F81D3-EFE2-4D5B-8272-4510BB9A8632}" type="datetimeFigureOut">
              <a:rPr lang="en-US"/>
              <a:pPr>
                <a:defRPr/>
              </a:pPr>
              <a:t>11/27/2011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3482F6-43D1-4482-90B3-DD27DF7A634B}" type="slidenum">
              <a:rPr lang="en-US"/>
              <a:pPr>
                <a:defRPr/>
              </a:pPr>
              <a:t>‹#›</a:t>
            </a:fld>
            <a:endParaRPr lang="en-US"/>
          </a:p>
        </p:txBody>
      </p:sp>
    </p:spTree>
    <p:extLst>
      <p:ext uri="{BB962C8B-B14F-4D97-AF65-F5344CB8AC3E}">
        <p14:creationId xmlns:p14="http://schemas.microsoft.com/office/powerpoint/2010/main" val="22928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75A78A-F324-4B86-BD55-413ABCFA7546}" type="datetimeFigureOut">
              <a:rPr lang="en-US"/>
              <a:pPr>
                <a:defRPr/>
              </a:pPr>
              <a:t>11/27/2011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546F10-27FE-4EE7-9344-768489429EB6}" type="slidenum">
              <a:rPr lang="en-US"/>
              <a:pPr>
                <a:defRPr/>
              </a:pPr>
              <a:t>‹#›</a:t>
            </a:fld>
            <a:endParaRPr lang="en-US"/>
          </a:p>
        </p:txBody>
      </p:sp>
    </p:spTree>
    <p:extLst>
      <p:ext uri="{BB962C8B-B14F-4D97-AF65-F5344CB8AC3E}">
        <p14:creationId xmlns:p14="http://schemas.microsoft.com/office/powerpoint/2010/main" val="405441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CDF7A7-80C5-4F7B-97CB-FA5F1F333E34}"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44651-E482-40FD-B1CB-A88E0F3F2DA3}" type="slidenum">
              <a:rPr lang="en-US"/>
              <a:pPr>
                <a:defRPr/>
              </a:pPr>
              <a:t>‹#›</a:t>
            </a:fld>
            <a:endParaRPr lang="en-US"/>
          </a:p>
        </p:txBody>
      </p:sp>
    </p:spTree>
    <p:extLst>
      <p:ext uri="{BB962C8B-B14F-4D97-AF65-F5344CB8AC3E}">
        <p14:creationId xmlns:p14="http://schemas.microsoft.com/office/powerpoint/2010/main" val="29609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5D03A1-5E42-48AF-A075-A786554897AD}"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FA19F-2B72-41F0-AEBC-56CBD34F9299}" type="slidenum">
              <a:rPr lang="en-US"/>
              <a:pPr>
                <a:defRPr/>
              </a:pPr>
              <a:t>‹#›</a:t>
            </a:fld>
            <a:endParaRPr lang="en-US"/>
          </a:p>
        </p:txBody>
      </p:sp>
    </p:spTree>
    <p:extLst>
      <p:ext uri="{BB962C8B-B14F-4D97-AF65-F5344CB8AC3E}">
        <p14:creationId xmlns:p14="http://schemas.microsoft.com/office/powerpoint/2010/main" val="227664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C6004A-0DD4-4069-AADC-EE92A3B4C564}" type="datetimeFigureOut">
              <a:rPr lang="en-US"/>
              <a:pPr>
                <a:defRPr/>
              </a:pPr>
              <a:t>11/27/2011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00CEEF-66E4-404A-BDA0-0AA0D83B83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274638"/>
            <a:ext cx="7772400" cy="2133600"/>
          </a:xfrm>
        </p:spPr>
        <p:txBody>
          <a:bodyPr/>
          <a:lstStyle/>
          <a:p>
            <a:pPr algn="l" eaLnBrk="1" hangingPunct="1"/>
            <a:r>
              <a:rPr lang="en-US" b="1" dirty="0" smtClean="0">
                <a:cs typeface="Arial" charset="0"/>
              </a:rPr>
              <a:t>Selecting the Site and Accommodations for your Workshop / Training</a:t>
            </a:r>
          </a:p>
        </p:txBody>
      </p:sp>
      <p:sp>
        <p:nvSpPr>
          <p:cNvPr id="2051" name="Subtitle 2"/>
          <p:cNvSpPr>
            <a:spLocks noGrp="1"/>
          </p:cNvSpPr>
          <p:nvPr>
            <p:ph type="subTitle" idx="1"/>
          </p:nvPr>
        </p:nvSpPr>
        <p:spPr>
          <a:xfrm>
            <a:off x="457200" y="2743200"/>
            <a:ext cx="6400800" cy="1752600"/>
          </a:xfrm>
        </p:spPr>
        <p:txBody>
          <a:bodyPr/>
          <a:lstStyle/>
          <a:p>
            <a:pPr algn="l" eaLnBrk="1" hangingPunct="1"/>
            <a:r>
              <a:rPr lang="en-US" b="1" smtClean="0">
                <a:solidFill>
                  <a:srgbClr val="FFFF00"/>
                </a:solidFill>
                <a:cs typeface="Arial" charset="0"/>
              </a:rPr>
              <a:t>Chapter Two:</a:t>
            </a:r>
          </a:p>
          <a:p>
            <a:pPr algn="l" eaLnBrk="1" hangingPunct="1"/>
            <a:r>
              <a:rPr lang="en-US" b="1" smtClean="0">
                <a:solidFill>
                  <a:srgbClr val="FFFF00"/>
                </a:solidFill>
                <a:cs typeface="Arial" charset="0"/>
              </a:rPr>
              <a:t>Some Illustrations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b="1" smtClean="0"/>
              <a:t>SSPs for HH-DB People </a:t>
            </a:r>
          </a:p>
        </p:txBody>
      </p:sp>
      <p:sp>
        <p:nvSpPr>
          <p:cNvPr id="11267" name="Content Placeholder 2"/>
          <p:cNvSpPr>
            <a:spLocks noGrp="1"/>
          </p:cNvSpPr>
          <p:nvPr>
            <p:ph idx="1"/>
          </p:nvPr>
        </p:nvSpPr>
        <p:spPr>
          <a:xfrm>
            <a:off x="457200" y="1371600"/>
            <a:ext cx="8229600" cy="4525963"/>
          </a:xfrm>
        </p:spPr>
        <p:txBody>
          <a:bodyPr/>
          <a:lstStyle/>
          <a:p>
            <a:pPr marL="0" indent="0" eaLnBrk="1" hangingPunct="1">
              <a:buFont typeface="Arial" charset="0"/>
              <a:buNone/>
            </a:pPr>
            <a:r>
              <a:rPr lang="en-US" b="1" smtClean="0">
                <a:cs typeface="Arial" charset="0"/>
              </a:rPr>
              <a:t>SSPs who are not fluent in Sign Language and who are taking training to work with hard-of-hearing DB people should nevertheless know basic tactual communication (fingerspelling, guiding signals and becoming comfortable with touch).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US" b="1" smtClean="0"/>
              <a:t>Space &amp; Visuals</a:t>
            </a:r>
          </a:p>
        </p:txBody>
      </p:sp>
      <p:sp>
        <p:nvSpPr>
          <p:cNvPr id="12291" name="Content Placeholder 2"/>
          <p:cNvSpPr>
            <a:spLocks noGrp="1"/>
          </p:cNvSpPr>
          <p:nvPr>
            <p:ph sz="half" idx="1"/>
          </p:nvPr>
        </p:nvSpPr>
        <p:spPr>
          <a:xfrm>
            <a:off x="457200" y="1371600"/>
            <a:ext cx="8534400" cy="4754563"/>
          </a:xfrm>
        </p:spPr>
        <p:txBody>
          <a:bodyPr/>
          <a:lstStyle/>
          <a:p>
            <a:pPr eaLnBrk="1" hangingPunct="1">
              <a:defRPr/>
            </a:pPr>
            <a:r>
              <a:rPr lang="en-US" sz="3200" b="1" dirty="0" smtClean="0">
                <a:cs typeface="Arial" pitchFamily="34" charset="0"/>
              </a:rPr>
              <a:t>Classrooms, and board or conference rooms typically offer good lighting</a:t>
            </a:r>
          </a:p>
          <a:p>
            <a:pPr marL="0" indent="0" eaLnBrk="1" hangingPunct="1">
              <a:buFont typeface="Arial" charset="0"/>
              <a:buNone/>
              <a:defRPr/>
            </a:pPr>
            <a:endParaRPr lang="en-US" sz="800" b="1" dirty="0" smtClean="0">
              <a:cs typeface="Arial" pitchFamily="34" charset="0"/>
            </a:endParaRPr>
          </a:p>
          <a:p>
            <a:pPr eaLnBrk="1" hangingPunct="1">
              <a:defRPr/>
            </a:pPr>
            <a:r>
              <a:rPr lang="en-US" sz="3200" b="1" dirty="0" smtClean="0">
                <a:cs typeface="Arial" pitchFamily="34" charset="0"/>
              </a:rPr>
              <a:t>Room to write, move around and do activities is helpful.</a:t>
            </a:r>
          </a:p>
        </p:txBody>
      </p:sp>
      <p:pic>
        <p:nvPicPr>
          <p:cNvPr id="12292" name="Picture 4" descr="Heather Grizzle, Teresa Battisti &amp; Patty Sta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3931920"/>
            <a:ext cx="3275012" cy="2455863"/>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algn="l" eaLnBrk="1" hangingPunct="1"/>
            <a:r>
              <a:rPr lang="en-US" b="1" smtClean="0"/>
              <a:t>Light &amp; Wallpaper</a:t>
            </a:r>
          </a:p>
        </p:txBody>
      </p:sp>
      <p:sp>
        <p:nvSpPr>
          <p:cNvPr id="13315" name="Content Placeholder 5"/>
          <p:cNvSpPr>
            <a:spLocks noGrp="1"/>
          </p:cNvSpPr>
          <p:nvPr>
            <p:ph idx="1"/>
          </p:nvPr>
        </p:nvSpPr>
        <p:spPr>
          <a:xfrm>
            <a:off x="457200" y="1371600"/>
            <a:ext cx="8229600" cy="4525963"/>
          </a:xfrm>
        </p:spPr>
        <p:txBody>
          <a:bodyPr/>
          <a:lstStyle/>
          <a:p>
            <a:pPr marL="0" indent="0" eaLnBrk="1" hangingPunct="1">
              <a:buFont typeface="Arial" charset="0"/>
              <a:buNone/>
            </a:pPr>
            <a:r>
              <a:rPr lang="en-US" b="1" smtClean="0">
                <a:cs typeface="Arial" charset="0"/>
              </a:rPr>
              <a:t>Hotel rooms are often poorly lit and have patterned wallpaper, wall lighting or other decorative elements that distract rather than aid communication.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b="1" smtClean="0"/>
              <a:t>Lighting</a:t>
            </a:r>
          </a:p>
        </p:txBody>
      </p:sp>
      <p:sp>
        <p:nvSpPr>
          <p:cNvPr id="14339" name="Content Placeholder 4"/>
          <p:cNvSpPr>
            <a:spLocks noGrp="1"/>
          </p:cNvSpPr>
          <p:nvPr>
            <p:ph idx="1"/>
          </p:nvPr>
        </p:nvSpPr>
        <p:spPr>
          <a:xfrm>
            <a:off x="457200" y="1371600"/>
            <a:ext cx="8229600" cy="4525963"/>
          </a:xfrm>
        </p:spPr>
        <p:txBody>
          <a:bodyPr/>
          <a:lstStyle/>
          <a:p>
            <a:pPr marL="0" indent="0" eaLnBrk="1" hangingPunct="1">
              <a:buFont typeface="Arial" charset="0"/>
              <a:buNone/>
              <a:defRPr/>
            </a:pPr>
            <a:r>
              <a:rPr lang="en-US" b="1" dirty="0" smtClean="0">
                <a:cs typeface="Arial" pitchFamily="34" charset="0"/>
              </a:rPr>
              <a:t>Vision accommodation for participants with limited vision: </a:t>
            </a:r>
            <a:endParaRPr lang="en-US" b="1" dirty="0">
              <a:cs typeface="Arial" pitchFamily="34" charset="0"/>
            </a:endParaRPr>
          </a:p>
          <a:p>
            <a:pPr marL="0" indent="0" eaLnBrk="1" hangingPunct="1">
              <a:buFont typeface="Arial" charset="0"/>
              <a:buNone/>
              <a:defRPr/>
            </a:pPr>
            <a:endParaRPr lang="en-US" sz="800" b="1" dirty="0" smtClean="0">
              <a:cs typeface="Arial" pitchFamily="34" charset="0"/>
            </a:endParaRPr>
          </a:p>
          <a:p>
            <a:pPr eaLnBrk="1" hangingPunct="1">
              <a:buFont typeface="Arial" pitchFamily="34" charset="0"/>
              <a:buChar char="•"/>
              <a:defRPr/>
            </a:pPr>
            <a:r>
              <a:rPr lang="en-US" b="1" dirty="0" smtClean="0">
                <a:cs typeface="Arial" pitchFamily="34" charset="0"/>
              </a:rPr>
              <a:t>Bright overhead lighting (as in most college classrooms) </a:t>
            </a:r>
          </a:p>
          <a:p>
            <a:pPr marL="0" indent="0" eaLnBrk="1" hangingPunct="1">
              <a:buFont typeface="Arial" charset="0"/>
              <a:buNone/>
              <a:defRPr/>
            </a:pPr>
            <a:endParaRPr lang="en-US" sz="800" b="1" dirty="0" smtClean="0">
              <a:cs typeface="Arial" pitchFamily="34" charset="0"/>
            </a:endParaRPr>
          </a:p>
          <a:p>
            <a:pPr eaLnBrk="1" hangingPunct="1">
              <a:buFont typeface="Arial" pitchFamily="34" charset="0"/>
              <a:buChar char="•"/>
              <a:defRPr/>
            </a:pPr>
            <a:r>
              <a:rPr lang="en-US" b="1" dirty="0" smtClean="0">
                <a:cs typeface="Arial" pitchFamily="34" charset="0"/>
              </a:rPr>
              <a:t>Reduced glare (see slides following)</a:t>
            </a:r>
          </a:p>
          <a:p>
            <a:pPr marL="0" indent="0" eaLnBrk="1" hangingPunct="1">
              <a:buFont typeface="Arial" charset="0"/>
              <a:buNone/>
              <a:defRPr/>
            </a:pPr>
            <a:endParaRPr lang="en-US" sz="800" b="1" dirty="0" smtClean="0">
              <a:cs typeface="Arial" pitchFamily="34" charset="0"/>
            </a:endParaRPr>
          </a:p>
          <a:p>
            <a:pPr eaLnBrk="1" hangingPunct="1">
              <a:buFont typeface="Arial" pitchFamily="34" charset="0"/>
              <a:buChar char="•"/>
              <a:defRPr/>
            </a:pPr>
            <a:r>
              <a:rPr lang="en-US" b="1" dirty="0" smtClean="0">
                <a:cs typeface="Arial" pitchFamily="34" charset="0"/>
              </a:rPr>
              <a:t>Improved contrast (background, and clothing for instructor and interpreters)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b="1" smtClean="0"/>
              <a:t>Acoustics</a:t>
            </a:r>
          </a:p>
        </p:txBody>
      </p:sp>
      <p:sp>
        <p:nvSpPr>
          <p:cNvPr id="15363" name="Content Placeholder 2"/>
          <p:cNvSpPr>
            <a:spLocks noGrp="1"/>
          </p:cNvSpPr>
          <p:nvPr>
            <p:ph idx="1"/>
          </p:nvPr>
        </p:nvSpPr>
        <p:spPr>
          <a:xfrm>
            <a:off x="457200" y="1371600"/>
            <a:ext cx="8686800" cy="4525963"/>
          </a:xfrm>
        </p:spPr>
        <p:txBody>
          <a:bodyPr/>
          <a:lstStyle/>
          <a:p>
            <a:pPr eaLnBrk="1" hangingPunct="1">
              <a:defRPr/>
            </a:pPr>
            <a:r>
              <a:rPr lang="en-US" b="1" dirty="0" smtClean="0">
                <a:cs typeface="Arial" pitchFamily="34" charset="0"/>
              </a:rPr>
              <a:t>Rooms with bare walls and bare floors often reflect sound and create a slight echo.</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Just as with lighting, slight glare which may not bother people with normal vision will strain the eyes of those who have impaired vision, so too, slight echoes which will not bother those with normal hearing will strain the hearing of those with impaired hearing.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b="1" smtClean="0"/>
              <a:t>Windows</a:t>
            </a:r>
          </a:p>
        </p:txBody>
      </p:sp>
      <p:sp>
        <p:nvSpPr>
          <p:cNvPr id="16387" name="Content Placeholder 2"/>
          <p:cNvSpPr>
            <a:spLocks noGrp="1"/>
          </p:cNvSpPr>
          <p:nvPr>
            <p:ph sz="half" idx="1"/>
          </p:nvPr>
        </p:nvSpPr>
        <p:spPr>
          <a:xfrm>
            <a:off x="457200" y="1371600"/>
            <a:ext cx="8534400" cy="2286000"/>
          </a:xfrm>
        </p:spPr>
        <p:txBody>
          <a:bodyPr/>
          <a:lstStyle/>
          <a:p>
            <a:pPr eaLnBrk="1" hangingPunct="1">
              <a:defRPr/>
            </a:pPr>
            <a:r>
              <a:rPr lang="en-US" sz="3200" b="1" dirty="0" smtClean="0">
                <a:cs typeface="Arial" pitchFamily="34" charset="0"/>
              </a:rPr>
              <a:t>Windows should be covered.</a:t>
            </a:r>
          </a:p>
          <a:p>
            <a:pPr marL="0" indent="0" eaLnBrk="1" hangingPunct="1">
              <a:buFont typeface="Arial" charset="0"/>
              <a:buNone/>
              <a:defRPr/>
            </a:pPr>
            <a:endParaRPr lang="en-US" sz="800" b="1" dirty="0" smtClean="0">
              <a:cs typeface="Arial" pitchFamily="34" charset="0"/>
            </a:endParaRPr>
          </a:p>
          <a:p>
            <a:pPr eaLnBrk="1" hangingPunct="1">
              <a:defRPr/>
            </a:pPr>
            <a:r>
              <a:rPr lang="en-US" sz="3200" b="1" dirty="0" smtClean="0">
                <a:cs typeface="Arial" pitchFamily="34" charset="0"/>
              </a:rPr>
              <a:t>Ordinarily</a:t>
            </a:r>
            <a:r>
              <a:rPr lang="en-US" sz="1800" b="1" dirty="0" smtClean="0">
                <a:cs typeface="Arial" pitchFamily="34" charset="0"/>
              </a:rPr>
              <a:t> </a:t>
            </a:r>
            <a:r>
              <a:rPr lang="en-US" sz="3200" b="1" dirty="0" smtClean="0">
                <a:cs typeface="Arial" pitchFamily="34" charset="0"/>
              </a:rPr>
              <a:t>the</a:t>
            </a:r>
            <a:r>
              <a:rPr lang="en-US" sz="1800" b="1" dirty="0" smtClean="0">
                <a:cs typeface="Arial" pitchFamily="34" charset="0"/>
              </a:rPr>
              <a:t> </a:t>
            </a:r>
            <a:r>
              <a:rPr lang="en-US" sz="3200" b="1" dirty="0" smtClean="0">
                <a:cs typeface="Arial" pitchFamily="34" charset="0"/>
              </a:rPr>
              <a:t>natural</a:t>
            </a:r>
            <a:r>
              <a:rPr lang="en-US" sz="1800" b="1" dirty="0" smtClean="0">
                <a:cs typeface="Arial" pitchFamily="34" charset="0"/>
              </a:rPr>
              <a:t> </a:t>
            </a:r>
            <a:r>
              <a:rPr lang="en-US" sz="3200" b="1" dirty="0" smtClean="0">
                <a:cs typeface="Arial" pitchFamily="34" charset="0"/>
              </a:rPr>
              <a:t>light</a:t>
            </a:r>
            <a:r>
              <a:rPr lang="en-US" sz="1800" b="1" dirty="0" smtClean="0">
                <a:cs typeface="Arial" pitchFamily="34" charset="0"/>
              </a:rPr>
              <a:t> </a:t>
            </a:r>
            <a:r>
              <a:rPr lang="en-US" sz="3200" b="1" dirty="0" smtClean="0">
                <a:cs typeface="Arial" pitchFamily="34" charset="0"/>
              </a:rPr>
              <a:t>is</a:t>
            </a:r>
            <a:r>
              <a:rPr lang="en-US" sz="1800" b="1" dirty="0" smtClean="0">
                <a:cs typeface="Arial" pitchFamily="34" charset="0"/>
              </a:rPr>
              <a:t> </a:t>
            </a:r>
            <a:r>
              <a:rPr lang="en-US" sz="3200" b="1" dirty="0" smtClean="0">
                <a:cs typeface="Arial" pitchFamily="34" charset="0"/>
              </a:rPr>
              <a:t>nice,</a:t>
            </a:r>
            <a:r>
              <a:rPr lang="en-US" sz="1800" b="1" dirty="0" smtClean="0">
                <a:cs typeface="Arial" pitchFamily="34" charset="0"/>
              </a:rPr>
              <a:t> </a:t>
            </a:r>
            <a:r>
              <a:rPr lang="en-US" sz="3200" b="1" dirty="0" smtClean="0">
                <a:cs typeface="Arial" pitchFamily="34" charset="0"/>
              </a:rPr>
              <a:t>but hard</a:t>
            </a:r>
            <a:r>
              <a:rPr lang="en-US" sz="1800" b="1" dirty="0" smtClean="0">
                <a:cs typeface="Arial" pitchFamily="34" charset="0"/>
              </a:rPr>
              <a:t> </a:t>
            </a:r>
            <a:r>
              <a:rPr lang="en-US" sz="3200" b="1" dirty="0" smtClean="0">
                <a:cs typeface="Arial" pitchFamily="34" charset="0"/>
              </a:rPr>
              <a:t>to</a:t>
            </a:r>
            <a:r>
              <a:rPr lang="en-US" sz="1800" b="1" dirty="0" smtClean="0">
                <a:cs typeface="Arial" pitchFamily="34" charset="0"/>
              </a:rPr>
              <a:t> </a:t>
            </a:r>
            <a:r>
              <a:rPr lang="en-US" sz="3200" b="1" dirty="0" smtClean="0">
                <a:cs typeface="Arial" pitchFamily="34" charset="0"/>
              </a:rPr>
              <a:t>arrange</a:t>
            </a:r>
            <a:r>
              <a:rPr lang="en-US" sz="1800" b="1" dirty="0" smtClean="0">
                <a:cs typeface="Arial" pitchFamily="34" charset="0"/>
              </a:rPr>
              <a:t> </a:t>
            </a:r>
            <a:r>
              <a:rPr lang="en-US" sz="3200" b="1" dirty="0" smtClean="0">
                <a:cs typeface="Arial" pitchFamily="34" charset="0"/>
              </a:rPr>
              <a:t>so</a:t>
            </a:r>
            <a:r>
              <a:rPr lang="en-US" sz="1800" b="1" dirty="0" smtClean="0">
                <a:cs typeface="Arial" pitchFamily="34" charset="0"/>
              </a:rPr>
              <a:t> </a:t>
            </a:r>
            <a:r>
              <a:rPr lang="en-US" sz="3200" b="1" dirty="0" smtClean="0">
                <a:cs typeface="Arial" pitchFamily="34" charset="0"/>
              </a:rPr>
              <a:t>no</a:t>
            </a:r>
            <a:r>
              <a:rPr lang="en-US" sz="1800" b="1" dirty="0" smtClean="0">
                <a:cs typeface="Arial" pitchFamily="34" charset="0"/>
              </a:rPr>
              <a:t> </a:t>
            </a:r>
            <a:r>
              <a:rPr lang="en-US" sz="3200" b="1" dirty="0" smtClean="0">
                <a:cs typeface="Arial" pitchFamily="34" charset="0"/>
              </a:rPr>
              <a:t>one</a:t>
            </a:r>
            <a:r>
              <a:rPr lang="en-US" sz="1800" b="1" dirty="0" smtClean="0">
                <a:cs typeface="Arial" pitchFamily="34" charset="0"/>
              </a:rPr>
              <a:t> </a:t>
            </a:r>
            <a:r>
              <a:rPr lang="en-US" sz="3200" b="1" dirty="0" smtClean="0">
                <a:cs typeface="Arial" pitchFamily="34" charset="0"/>
              </a:rPr>
              <a:t>has</a:t>
            </a:r>
            <a:r>
              <a:rPr lang="en-US" sz="1800" b="1" dirty="0" smtClean="0">
                <a:cs typeface="Arial" pitchFamily="34" charset="0"/>
              </a:rPr>
              <a:t> </a:t>
            </a:r>
            <a:r>
              <a:rPr lang="en-US" sz="3200" b="1" dirty="0" smtClean="0">
                <a:cs typeface="Arial" pitchFamily="34" charset="0"/>
              </a:rPr>
              <a:t>to</a:t>
            </a:r>
            <a:r>
              <a:rPr lang="en-US" sz="1800" b="1" dirty="0" smtClean="0">
                <a:cs typeface="Arial" pitchFamily="34" charset="0"/>
              </a:rPr>
              <a:t> </a:t>
            </a:r>
            <a:r>
              <a:rPr lang="en-US" sz="3200" b="1" dirty="0" smtClean="0">
                <a:cs typeface="Arial" pitchFamily="34" charset="0"/>
              </a:rPr>
              <a:t>look into</a:t>
            </a:r>
            <a:r>
              <a:rPr lang="en-US" sz="1800" b="1" dirty="0" smtClean="0">
                <a:cs typeface="Arial" pitchFamily="34" charset="0"/>
              </a:rPr>
              <a:t> </a:t>
            </a:r>
            <a:r>
              <a:rPr lang="en-US" sz="3200" b="1" dirty="0" smtClean="0">
                <a:cs typeface="Arial" pitchFamily="34" charset="0"/>
              </a:rPr>
              <a:t>them.</a:t>
            </a:r>
            <a:r>
              <a:rPr lang="en-US" sz="1800" b="1" dirty="0" smtClean="0">
                <a:cs typeface="Arial" pitchFamily="34" charset="0"/>
              </a:rPr>
              <a:t> </a:t>
            </a:r>
            <a:r>
              <a:rPr lang="en-US" sz="3200" b="1" dirty="0" smtClean="0">
                <a:cs typeface="Arial" pitchFamily="34" charset="0"/>
              </a:rPr>
              <a:t>Windows</a:t>
            </a:r>
            <a:r>
              <a:rPr lang="en-US" sz="1800" b="1" dirty="0" smtClean="0">
                <a:cs typeface="Arial" pitchFamily="34" charset="0"/>
              </a:rPr>
              <a:t> </a:t>
            </a:r>
            <a:r>
              <a:rPr lang="en-US" sz="3200" b="1" dirty="0" smtClean="0">
                <a:cs typeface="Arial" pitchFamily="34" charset="0"/>
              </a:rPr>
              <a:t>can</a:t>
            </a:r>
            <a:r>
              <a:rPr lang="en-US" sz="1800" b="1" dirty="0" smtClean="0">
                <a:cs typeface="Arial" pitchFamily="34" charset="0"/>
              </a:rPr>
              <a:t> </a:t>
            </a:r>
            <a:r>
              <a:rPr lang="en-US" sz="3200" b="1" dirty="0" smtClean="0">
                <a:cs typeface="Arial" pitchFamily="34" charset="0"/>
              </a:rPr>
              <a:t>also</a:t>
            </a:r>
            <a:r>
              <a:rPr lang="en-US" sz="1800" b="1" dirty="0" smtClean="0">
                <a:cs typeface="Arial" pitchFamily="34" charset="0"/>
              </a:rPr>
              <a:t> </a:t>
            </a:r>
            <a:r>
              <a:rPr lang="en-US" sz="3200" b="1" dirty="0" smtClean="0">
                <a:cs typeface="Arial" pitchFamily="34" charset="0"/>
              </a:rPr>
              <a:t>be</a:t>
            </a:r>
            <a:r>
              <a:rPr lang="en-US" sz="1800" b="1" dirty="0" smtClean="0">
                <a:cs typeface="Arial" pitchFamily="34" charset="0"/>
              </a:rPr>
              <a:t> </a:t>
            </a:r>
            <a:r>
              <a:rPr lang="en-US" sz="3200" b="1" dirty="0" smtClean="0">
                <a:cs typeface="Arial" pitchFamily="34" charset="0"/>
              </a:rPr>
              <a:t>a</a:t>
            </a:r>
            <a:r>
              <a:rPr lang="en-US" sz="1800" b="1" dirty="0" smtClean="0">
                <a:cs typeface="Arial" pitchFamily="34" charset="0"/>
              </a:rPr>
              <a:t> </a:t>
            </a:r>
            <a:r>
              <a:rPr lang="en-US" sz="3200" b="1" dirty="0" smtClean="0">
                <a:cs typeface="Arial" pitchFamily="34" charset="0"/>
              </a:rPr>
              <a:t>source of glare. </a:t>
            </a:r>
          </a:p>
        </p:txBody>
      </p:sp>
      <p:pic>
        <p:nvPicPr>
          <p:cNvPr id="16388" name="Content Placeholder 4" descr="IMG_5397.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9763" y="3919220"/>
            <a:ext cx="3325812" cy="2493963"/>
          </a:xfrm>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b="1" smtClean="0"/>
              <a:t>Avoiding Glare</a:t>
            </a:r>
          </a:p>
        </p:txBody>
      </p:sp>
      <p:sp>
        <p:nvSpPr>
          <p:cNvPr id="17411"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Glare can come from shiny table tops, light colored walls, eye-level lights, and of course, windows.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Be creative.  Solid, dark colored sheets can provide an inexpensive, temporary solution that is quite effective.</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Don’t worry about the aesthetics; focus on strong lighting while reducing glare.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smtClean="0"/>
              <a:t>Draping or Tacking</a:t>
            </a:r>
          </a:p>
        </p:txBody>
      </p:sp>
      <p:sp>
        <p:nvSpPr>
          <p:cNvPr id="18435" name="Content Placeholder 2"/>
          <p:cNvSpPr>
            <a:spLocks noGrp="1"/>
          </p:cNvSpPr>
          <p:nvPr>
            <p:ph idx="1"/>
          </p:nvPr>
        </p:nvSpPr>
        <p:spPr>
          <a:xfrm>
            <a:off x="457200" y="1371600"/>
            <a:ext cx="8534400" cy="4830763"/>
          </a:xfrm>
        </p:spPr>
        <p:txBody>
          <a:bodyPr/>
          <a:lstStyle/>
          <a:p>
            <a:pPr eaLnBrk="1" hangingPunct="1">
              <a:defRPr/>
            </a:pPr>
            <a:r>
              <a:rPr lang="en-US" b="1" dirty="0" smtClean="0">
                <a:cs typeface="Arial" pitchFamily="34" charset="0"/>
              </a:rPr>
              <a:t>Temporary covers for a backdrop can be pinned into bulletin boards, draped over movable chalk boards or racks.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In</a:t>
            </a:r>
            <a:r>
              <a:rPr lang="en-US" sz="2000" b="1" dirty="0" smtClean="0">
                <a:cs typeface="Arial" pitchFamily="34" charset="0"/>
              </a:rPr>
              <a:t> </a:t>
            </a:r>
            <a:r>
              <a:rPr lang="en-US" b="1" dirty="0" smtClean="0">
                <a:cs typeface="Arial" pitchFamily="34" charset="0"/>
              </a:rPr>
              <a:t>the</a:t>
            </a:r>
            <a:r>
              <a:rPr lang="en-US" sz="2000" b="1" dirty="0" smtClean="0">
                <a:cs typeface="Arial" pitchFamily="34" charset="0"/>
              </a:rPr>
              <a:t> </a:t>
            </a:r>
            <a:r>
              <a:rPr lang="en-US" b="1" dirty="0" smtClean="0">
                <a:cs typeface="Arial" pitchFamily="34" charset="0"/>
              </a:rPr>
              <a:t>next</a:t>
            </a:r>
            <a:r>
              <a:rPr lang="en-US" sz="2000" b="1" dirty="0" smtClean="0">
                <a:cs typeface="Arial" pitchFamily="34" charset="0"/>
              </a:rPr>
              <a:t> </a:t>
            </a:r>
            <a:r>
              <a:rPr lang="en-US" b="1" dirty="0" smtClean="0">
                <a:cs typeface="Arial" pitchFamily="34" charset="0"/>
              </a:rPr>
              <a:t>slide</a:t>
            </a:r>
            <a:r>
              <a:rPr lang="en-US" sz="2000" b="1" dirty="0" smtClean="0">
                <a:cs typeface="Arial" pitchFamily="34" charset="0"/>
              </a:rPr>
              <a:t> </a:t>
            </a:r>
            <a:r>
              <a:rPr lang="en-US" b="1" dirty="0" smtClean="0">
                <a:cs typeface="Arial" pitchFamily="34" charset="0"/>
              </a:rPr>
              <a:t>you</a:t>
            </a:r>
            <a:r>
              <a:rPr lang="en-US" sz="2000" b="1" dirty="0" smtClean="0">
                <a:cs typeface="Arial" pitchFamily="34" charset="0"/>
              </a:rPr>
              <a:t> </a:t>
            </a:r>
            <a:r>
              <a:rPr lang="en-US" b="1" dirty="0" smtClean="0">
                <a:cs typeface="Arial" pitchFamily="34" charset="0"/>
              </a:rPr>
              <a:t>see</a:t>
            </a:r>
            <a:r>
              <a:rPr lang="en-US" sz="2000" b="1" dirty="0" smtClean="0">
                <a:cs typeface="Arial" pitchFamily="34" charset="0"/>
              </a:rPr>
              <a:t> </a:t>
            </a:r>
            <a:r>
              <a:rPr lang="en-US" b="1" dirty="0" smtClean="0">
                <a:cs typeface="Arial" pitchFamily="34" charset="0"/>
              </a:rPr>
              <a:t>a</a:t>
            </a:r>
            <a:r>
              <a:rPr lang="en-US" sz="2000" b="1" dirty="0" smtClean="0">
                <a:cs typeface="Arial" pitchFamily="34" charset="0"/>
              </a:rPr>
              <a:t> </a:t>
            </a:r>
            <a:r>
              <a:rPr lang="en-US" b="1" dirty="0" smtClean="0">
                <a:cs typeface="Arial" pitchFamily="34" charset="0"/>
              </a:rPr>
              <a:t>small</a:t>
            </a:r>
            <a:r>
              <a:rPr lang="en-US" sz="2000" b="1" dirty="0" smtClean="0">
                <a:cs typeface="Arial" pitchFamily="34" charset="0"/>
              </a:rPr>
              <a:t> </a:t>
            </a:r>
            <a:r>
              <a:rPr lang="en-US" b="1" dirty="0" smtClean="0">
                <a:cs typeface="Arial" pitchFamily="34" charset="0"/>
              </a:rPr>
              <a:t>group</a:t>
            </a:r>
            <a:r>
              <a:rPr lang="en-US" sz="2000" b="1" dirty="0" smtClean="0">
                <a:cs typeface="Arial" pitchFamily="34" charset="0"/>
              </a:rPr>
              <a:t> </a:t>
            </a:r>
            <a:r>
              <a:rPr lang="en-US" b="1" dirty="0" smtClean="0">
                <a:cs typeface="Arial" pitchFamily="34" charset="0"/>
              </a:rPr>
              <a:t>with</a:t>
            </a:r>
            <a:r>
              <a:rPr lang="en-US" sz="2000" b="1" dirty="0" smtClean="0">
                <a:cs typeface="Arial" pitchFamily="34" charset="0"/>
              </a:rPr>
              <a:t> </a:t>
            </a:r>
            <a:r>
              <a:rPr lang="en-US" b="1" dirty="0" smtClean="0">
                <a:cs typeface="Arial" pitchFamily="34" charset="0"/>
              </a:rPr>
              <a:t>two</a:t>
            </a:r>
            <a:r>
              <a:rPr lang="en-US" sz="2000" b="1" dirty="0" smtClean="0">
                <a:cs typeface="Arial" pitchFamily="34" charset="0"/>
              </a:rPr>
              <a:t> </a:t>
            </a:r>
            <a:r>
              <a:rPr lang="en-US" b="1" dirty="0" smtClean="0">
                <a:cs typeface="Arial" pitchFamily="34" charset="0"/>
              </a:rPr>
              <a:t>DB</a:t>
            </a:r>
            <a:r>
              <a:rPr lang="en-US" sz="2000" b="1" dirty="0" smtClean="0">
                <a:cs typeface="Arial" pitchFamily="34" charset="0"/>
              </a:rPr>
              <a:t> </a:t>
            </a:r>
            <a:r>
              <a:rPr lang="en-US" b="1" dirty="0" smtClean="0">
                <a:cs typeface="Arial" pitchFamily="34" charset="0"/>
              </a:rPr>
              <a:t>people</a:t>
            </a:r>
            <a:r>
              <a:rPr lang="en-US" sz="2000" b="1" dirty="0" smtClean="0">
                <a:cs typeface="Arial" pitchFamily="34" charset="0"/>
              </a:rPr>
              <a:t> </a:t>
            </a:r>
            <a:r>
              <a:rPr lang="en-US" b="1" dirty="0" smtClean="0">
                <a:cs typeface="Arial" pitchFamily="34" charset="0"/>
              </a:rPr>
              <a:t>communicating</a:t>
            </a:r>
            <a:r>
              <a:rPr lang="en-US" sz="2000" b="1" dirty="0" smtClean="0">
                <a:cs typeface="Arial" pitchFamily="34" charset="0"/>
              </a:rPr>
              <a:t> </a:t>
            </a:r>
            <a:r>
              <a:rPr lang="en-US" b="1" dirty="0" smtClean="0">
                <a:cs typeface="Arial" pitchFamily="34" charset="0"/>
              </a:rPr>
              <a:t>visually.</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backdrops are temporary (sheets).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a:t>
            </a:r>
            <a:r>
              <a:rPr lang="en-US" sz="2000" b="1" dirty="0" smtClean="0">
                <a:cs typeface="Arial" pitchFamily="34" charset="0"/>
              </a:rPr>
              <a:t> </a:t>
            </a:r>
            <a:r>
              <a:rPr lang="en-US" b="1" dirty="0" smtClean="0">
                <a:cs typeface="Arial" pitchFamily="34" charset="0"/>
              </a:rPr>
              <a:t>instructor</a:t>
            </a:r>
            <a:r>
              <a:rPr lang="en-US" sz="2000" b="1" dirty="0" smtClean="0">
                <a:cs typeface="Arial" pitchFamily="34" charset="0"/>
              </a:rPr>
              <a:t> </a:t>
            </a:r>
            <a:r>
              <a:rPr lang="en-US" b="1" dirty="0" smtClean="0">
                <a:cs typeface="Arial" pitchFamily="34" charset="0"/>
              </a:rPr>
              <a:t>is</a:t>
            </a:r>
            <a:r>
              <a:rPr lang="en-US" sz="2000" b="1" dirty="0" smtClean="0">
                <a:cs typeface="Arial" pitchFamily="34" charset="0"/>
              </a:rPr>
              <a:t> </a:t>
            </a:r>
            <a:r>
              <a:rPr lang="en-US" b="1" dirty="0" smtClean="0">
                <a:cs typeface="Arial" pitchFamily="34" charset="0"/>
              </a:rPr>
              <a:t>wearing a</a:t>
            </a:r>
            <a:r>
              <a:rPr lang="en-US" sz="2000" b="1" dirty="0" smtClean="0">
                <a:cs typeface="Arial" pitchFamily="34" charset="0"/>
              </a:rPr>
              <a:t> </a:t>
            </a:r>
            <a:r>
              <a:rPr lang="en-US" b="1" dirty="0" smtClean="0">
                <a:cs typeface="Arial" pitchFamily="34" charset="0"/>
              </a:rPr>
              <a:t>cap</a:t>
            </a:r>
            <a:r>
              <a:rPr lang="en-US" sz="2000" b="1" dirty="0" smtClean="0">
                <a:cs typeface="Arial" pitchFamily="34" charset="0"/>
              </a:rPr>
              <a:t> </a:t>
            </a:r>
            <a:r>
              <a:rPr lang="en-US" b="1" dirty="0" smtClean="0">
                <a:cs typeface="Arial" pitchFamily="34" charset="0"/>
              </a:rPr>
              <a:t>to</a:t>
            </a:r>
            <a:r>
              <a:rPr lang="en-US" sz="2000" b="1" dirty="0" smtClean="0">
                <a:cs typeface="Arial" pitchFamily="34" charset="0"/>
              </a:rPr>
              <a:t> </a:t>
            </a:r>
            <a:r>
              <a:rPr lang="en-US" b="1" dirty="0" smtClean="0">
                <a:cs typeface="Arial" pitchFamily="34" charset="0"/>
              </a:rPr>
              <a:t>prevent</a:t>
            </a:r>
            <a:r>
              <a:rPr lang="en-US" sz="2000" b="1" dirty="0" smtClean="0">
                <a:cs typeface="Arial" pitchFamily="34" charset="0"/>
              </a:rPr>
              <a:t> </a:t>
            </a:r>
            <a:r>
              <a:rPr lang="en-US" b="1" dirty="0" smtClean="0">
                <a:cs typeface="Arial" pitchFamily="34" charset="0"/>
              </a:rPr>
              <a:t>overhead</a:t>
            </a:r>
            <a:r>
              <a:rPr lang="en-US" sz="2000" b="1" dirty="0" smtClean="0">
                <a:cs typeface="Arial" pitchFamily="34" charset="0"/>
              </a:rPr>
              <a:t> </a:t>
            </a:r>
            <a:r>
              <a:rPr lang="en-US" b="1" dirty="0" smtClean="0">
                <a:cs typeface="Arial" pitchFamily="34" charset="0"/>
              </a:rPr>
              <a:t>lighting</a:t>
            </a:r>
            <a:r>
              <a:rPr lang="en-US" sz="2000" b="1" dirty="0" smtClean="0">
                <a:cs typeface="Arial" pitchFamily="34" charset="0"/>
              </a:rPr>
              <a:t> </a:t>
            </a:r>
            <a:r>
              <a:rPr lang="en-US" b="1" dirty="0" smtClean="0">
                <a:cs typeface="Arial" pitchFamily="34" charset="0"/>
              </a:rPr>
              <a:t>causing</a:t>
            </a:r>
            <a:r>
              <a:rPr lang="en-US" sz="2000" b="1" dirty="0" smtClean="0">
                <a:cs typeface="Arial" pitchFamily="34" charset="0"/>
              </a:rPr>
              <a:t> </a:t>
            </a:r>
            <a:r>
              <a:rPr lang="en-US" b="1" dirty="0" smtClean="0">
                <a:cs typeface="Arial" pitchFamily="34" charset="0"/>
              </a:rPr>
              <a:t>eye</a:t>
            </a:r>
            <a:r>
              <a:rPr lang="en-US" sz="2000" b="1" dirty="0" smtClean="0">
                <a:cs typeface="Arial" pitchFamily="34" charset="0"/>
              </a:rPr>
              <a:t> </a:t>
            </a:r>
            <a:r>
              <a:rPr lang="en-US" b="1" dirty="0" smtClean="0">
                <a:cs typeface="Arial" pitchFamily="34" charset="0"/>
              </a:rPr>
              <a:t>strain.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8" descr="IMG_1242.JPG"/>
          <p:cNvPicPr>
            <a:picLocks noChangeAspect="1"/>
          </p:cNvPicPr>
          <p:nvPr/>
        </p:nvPicPr>
        <p:blipFill>
          <a:blip r:embed="rId2">
            <a:lum bright="20000" contrast="30000"/>
            <a:extLst>
              <a:ext uri="{28A0092B-C50C-407E-A947-70E740481C1C}">
                <a14:useLocalDpi xmlns:a14="http://schemas.microsoft.com/office/drawing/2010/main" val="0"/>
              </a:ext>
            </a:extLst>
          </a:blip>
          <a:srcRect l="15094" t="6583" r="6911" b="6538"/>
          <a:stretch>
            <a:fillRect/>
          </a:stretch>
        </p:blipFill>
        <p:spPr bwMode="auto">
          <a:xfrm>
            <a:off x="639763" y="533400"/>
            <a:ext cx="7040562" cy="58801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b="1" smtClean="0"/>
              <a:t>Size &amp; Height</a:t>
            </a:r>
          </a:p>
        </p:txBody>
      </p:sp>
      <p:sp>
        <p:nvSpPr>
          <p:cNvPr id="20483"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The wall covering should be high enough that the DB participants who are sitting down will see it behind the head of the instructor.</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If this is not possible, speakers can be seated.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b="1" smtClean="0">
                <a:cs typeface="Arial" charset="0"/>
              </a:rPr>
              <a:t>Overview</a:t>
            </a:r>
          </a:p>
        </p:txBody>
      </p:sp>
      <p:sp>
        <p:nvSpPr>
          <p:cNvPr id="3075" name="Content Placeholder 2"/>
          <p:cNvSpPr>
            <a:spLocks noGrp="1"/>
          </p:cNvSpPr>
          <p:nvPr>
            <p:ph idx="1"/>
          </p:nvPr>
        </p:nvSpPr>
        <p:spPr>
          <a:xfrm>
            <a:off x="457200" y="1371600"/>
            <a:ext cx="8458200" cy="4525963"/>
          </a:xfrm>
        </p:spPr>
        <p:txBody>
          <a:bodyPr/>
          <a:lstStyle/>
          <a:p>
            <a:pPr>
              <a:defRPr/>
            </a:pPr>
            <a:r>
              <a:rPr lang="en-US" b="1" dirty="0" smtClean="0">
                <a:cs typeface="Arial" pitchFamily="34" charset="0"/>
              </a:rPr>
              <a:t>This presentation includes information to help choose a site and make it ready for training.</a:t>
            </a:r>
          </a:p>
          <a:p>
            <a:pPr marL="0" indent="0">
              <a:buFont typeface="Arial" charset="0"/>
              <a:buNone/>
              <a:defRPr/>
            </a:pPr>
            <a:endParaRPr lang="en-US" sz="800" b="1" dirty="0" smtClean="0">
              <a:cs typeface="Arial" pitchFamily="34" charset="0"/>
            </a:endParaRPr>
          </a:p>
          <a:p>
            <a:pPr>
              <a:defRPr/>
            </a:pPr>
            <a:r>
              <a:rPr lang="en-US" b="1" dirty="0" smtClean="0">
                <a:cs typeface="Arial" pitchFamily="34" charset="0"/>
              </a:rPr>
              <a:t>It includes discussion of the room itself, light and acoustics, as well as </a:t>
            </a:r>
          </a:p>
          <a:p>
            <a:pPr marL="0" indent="0">
              <a:buFont typeface="Arial" charset="0"/>
              <a:buNone/>
              <a:defRPr/>
            </a:pPr>
            <a:endParaRPr lang="en-US" sz="800" b="1" dirty="0" smtClean="0">
              <a:cs typeface="Arial" pitchFamily="34" charset="0"/>
            </a:endParaRPr>
          </a:p>
          <a:p>
            <a:pPr>
              <a:defRPr/>
            </a:pPr>
            <a:r>
              <a:rPr lang="en-US" b="1" dirty="0" smtClean="0">
                <a:cs typeface="Arial" pitchFamily="34" charset="0"/>
              </a:rPr>
              <a:t>Arrangements to be made for amplification and interpreters,</a:t>
            </a:r>
          </a:p>
          <a:p>
            <a:pPr marL="0" indent="0">
              <a:buFont typeface="Arial" charset="0"/>
              <a:buNone/>
              <a:defRPr/>
            </a:pPr>
            <a:endParaRPr lang="en-US" sz="800" b="1" dirty="0" smtClean="0">
              <a:cs typeface="Arial" pitchFamily="34" charset="0"/>
            </a:endParaRPr>
          </a:p>
          <a:p>
            <a:pPr>
              <a:defRPr/>
            </a:pPr>
            <a:r>
              <a:rPr lang="en-US" b="1" dirty="0" smtClean="0">
                <a:cs typeface="Arial" pitchFamily="34" charset="0"/>
              </a:rPr>
              <a:t>All with a focus on good communication.</a:t>
            </a:r>
          </a:p>
          <a:p>
            <a:pP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smtClean="0"/>
              <a:t>Drapes</a:t>
            </a:r>
          </a:p>
        </p:txBody>
      </p:sp>
      <p:sp>
        <p:nvSpPr>
          <p:cNvPr id="21507"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The one shown below is not wide enough.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instructor has very limited tunnel vision &amp; is using a tactile interpreter  but even this narrow backdrop helps reduce glare from the light walls behind.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IMG_1243_1.JPG"/>
          <p:cNvPicPr>
            <a:picLocks noChangeAspect="1"/>
          </p:cNvPicPr>
          <p:nvPr/>
        </p:nvPicPr>
        <p:blipFill>
          <a:blip r:embed="rId2">
            <a:extLst>
              <a:ext uri="{28A0092B-C50C-407E-A947-70E740481C1C}">
                <a14:useLocalDpi xmlns:a14="http://schemas.microsoft.com/office/drawing/2010/main" val="0"/>
              </a:ext>
            </a:extLst>
          </a:blip>
          <a:srcRect l="15094" r="18867" b="13666"/>
          <a:stretch>
            <a:fillRect/>
          </a:stretch>
        </p:blipFill>
        <p:spPr bwMode="auto">
          <a:xfrm>
            <a:off x="639763" y="457200"/>
            <a:ext cx="6061075" cy="59436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b="1" smtClean="0"/>
              <a:t>Drapes on Tables</a:t>
            </a:r>
          </a:p>
        </p:txBody>
      </p:sp>
      <p:sp>
        <p:nvSpPr>
          <p:cNvPr id="23555"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Tables too, may have to be covered with solid, dark-colored cloths.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These gray tables are “non-glare” but are nonetheless tiring to the eyes of people with RP.</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drapes which reduce glare will also help to reduce echoes from hard surfaces for hard-of-hearing people.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descr="IMG_5435.JPG"/>
          <p:cNvPicPr>
            <a:picLocks noChangeAspect="1"/>
          </p:cNvPicPr>
          <p:nvPr/>
        </p:nvPicPr>
        <p:blipFill>
          <a:blip r:embed="rId2">
            <a:extLst>
              <a:ext uri="{28A0092B-C50C-407E-A947-70E740481C1C}">
                <a14:useLocalDpi xmlns:a14="http://schemas.microsoft.com/office/drawing/2010/main" val="0"/>
              </a:ext>
            </a:extLst>
          </a:blip>
          <a:srcRect l="5804" t="25159" b="5717"/>
          <a:stretch>
            <a:fillRect/>
          </a:stretch>
        </p:blipFill>
        <p:spPr bwMode="auto">
          <a:xfrm>
            <a:off x="639763" y="914400"/>
            <a:ext cx="8191500" cy="45085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57200" y="2286000"/>
            <a:ext cx="8229600" cy="1143000"/>
          </a:xfrm>
        </p:spPr>
        <p:txBody>
          <a:bodyPr/>
          <a:lstStyle/>
          <a:p>
            <a:pPr algn="l" eaLnBrk="1" hangingPunct="1"/>
            <a:r>
              <a:rPr lang="en-US" sz="5400" b="1" dirty="0" smtClean="0"/>
              <a:t>AMPLIFICATION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US" b="1" smtClean="0"/>
              <a:t>Amplification</a:t>
            </a:r>
          </a:p>
        </p:txBody>
      </p:sp>
      <p:sp>
        <p:nvSpPr>
          <p:cNvPr id="26627" name="Text Placeholder 2"/>
          <p:cNvSpPr>
            <a:spLocks noGrp="1"/>
          </p:cNvSpPr>
          <p:nvPr>
            <p:ph type="body" idx="1"/>
          </p:nvPr>
        </p:nvSpPr>
        <p:spPr>
          <a:xfrm>
            <a:off x="5029200" y="1371600"/>
            <a:ext cx="4040188" cy="639763"/>
          </a:xfrm>
        </p:spPr>
        <p:txBody>
          <a:bodyPr/>
          <a:lstStyle/>
          <a:p>
            <a:pPr eaLnBrk="1" hangingPunct="1"/>
            <a:r>
              <a:rPr lang="en-US" sz="3200" smtClean="0"/>
              <a:t>Large Groups</a:t>
            </a:r>
          </a:p>
        </p:txBody>
      </p:sp>
      <p:sp>
        <p:nvSpPr>
          <p:cNvPr id="26628" name="Text Placeholder 4"/>
          <p:cNvSpPr>
            <a:spLocks noGrp="1"/>
          </p:cNvSpPr>
          <p:nvPr>
            <p:ph type="body" sz="quarter" idx="3"/>
          </p:nvPr>
        </p:nvSpPr>
        <p:spPr>
          <a:xfrm>
            <a:off x="457200" y="1371600"/>
            <a:ext cx="4648200" cy="639763"/>
          </a:xfrm>
        </p:spPr>
        <p:txBody>
          <a:bodyPr/>
          <a:lstStyle/>
          <a:p>
            <a:pPr eaLnBrk="1" hangingPunct="1"/>
            <a:r>
              <a:rPr lang="en-US" sz="3200" smtClean="0">
                <a:cs typeface="Arial" charset="0"/>
              </a:rPr>
              <a:t>Various Microphones</a:t>
            </a:r>
          </a:p>
        </p:txBody>
      </p:sp>
      <p:pic>
        <p:nvPicPr>
          <p:cNvPr id="26629" name="Content Placeholder 6" descr="20110901163355 Fm System_Capture_1.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l="30244" r="37706"/>
          <a:stretch>
            <a:fillRect/>
          </a:stretch>
        </p:blipFill>
        <p:spPr>
          <a:xfrm>
            <a:off x="639763" y="2286000"/>
            <a:ext cx="2209800" cy="3878263"/>
          </a:xfrm>
          <a:ln w="76200">
            <a:solidFill>
              <a:srgbClr val="FFFF00"/>
            </a:solidFill>
            <a:miter lim="800000"/>
            <a:headEnd/>
            <a:tailEnd/>
          </a:ln>
        </p:spPr>
      </p:pic>
      <p:pic>
        <p:nvPicPr>
          <p:cNvPr id="26630" name="Picture 7" descr="20110901163355 Fm System_Capture_6.jpg"/>
          <p:cNvPicPr>
            <a:picLocks noChangeAspect="1"/>
          </p:cNvPicPr>
          <p:nvPr/>
        </p:nvPicPr>
        <p:blipFill>
          <a:blip r:embed="rId3" cstate="print">
            <a:extLst>
              <a:ext uri="{28A0092B-C50C-407E-A947-70E740481C1C}">
                <a14:useLocalDpi xmlns:a14="http://schemas.microsoft.com/office/drawing/2010/main" val="0"/>
              </a:ext>
            </a:extLst>
          </a:blip>
          <a:srcRect l="57500"/>
          <a:stretch>
            <a:fillRect/>
          </a:stretch>
        </p:blipFill>
        <p:spPr bwMode="auto">
          <a:xfrm>
            <a:off x="5211763" y="2286000"/>
            <a:ext cx="2971800" cy="3932238"/>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a:xfrm>
            <a:off x="457200" y="2286000"/>
            <a:ext cx="8610600" cy="1143000"/>
          </a:xfrm>
        </p:spPr>
        <p:txBody>
          <a:bodyPr/>
          <a:lstStyle/>
          <a:p>
            <a:pPr algn="l" eaLnBrk="1" hangingPunct="1"/>
            <a:r>
              <a:rPr lang="en-US" sz="5400" b="1" dirty="0" smtClean="0"/>
              <a:t>ARRANGING THE ROOM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b="1" smtClean="0"/>
              <a:t>SSPs: Chairs &amp; Sight Lines</a:t>
            </a:r>
          </a:p>
        </p:txBody>
      </p:sp>
      <p:sp>
        <p:nvSpPr>
          <p:cNvPr id="28675" name="Content Placeholder 2"/>
          <p:cNvSpPr>
            <a:spLocks noGrp="1"/>
          </p:cNvSpPr>
          <p:nvPr>
            <p:ph idx="1"/>
          </p:nvPr>
        </p:nvSpPr>
        <p:spPr>
          <a:xfrm>
            <a:off x="457200" y="1371600"/>
            <a:ext cx="8229600" cy="4678363"/>
          </a:xfrm>
        </p:spPr>
        <p:txBody>
          <a:bodyPr/>
          <a:lstStyle/>
          <a:p>
            <a:pPr eaLnBrk="1" hangingPunct="1">
              <a:defRPr/>
            </a:pPr>
            <a:r>
              <a:rPr lang="en-US" b="1" dirty="0" smtClean="0">
                <a:cs typeface="Arial" pitchFamily="34" charset="0"/>
              </a:rPr>
              <a:t>Hopefully you will have deaf participants in your SSP training.   Chairs should be arranged in a semi-circle so all can see clearly.</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typical workshop arrangement (seated in rows) does not work for visual communication.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IMG_1239.JPG"/>
          <p:cNvPicPr>
            <a:picLocks noChangeAspect="1"/>
          </p:cNvPicPr>
          <p:nvPr/>
        </p:nvPicPr>
        <p:blipFill>
          <a:blip r:embed="rId2">
            <a:lum contrast="10000"/>
            <a:extLst>
              <a:ext uri="{28A0092B-C50C-407E-A947-70E740481C1C}">
                <a14:useLocalDpi xmlns:a14="http://schemas.microsoft.com/office/drawing/2010/main" val="0"/>
              </a:ext>
            </a:extLst>
          </a:blip>
          <a:srcRect l="9525" t="10582" b="11111"/>
          <a:stretch>
            <a:fillRect/>
          </a:stretch>
        </p:blipFill>
        <p:spPr bwMode="auto">
          <a:xfrm>
            <a:off x="639763" y="825500"/>
            <a:ext cx="8020050" cy="52070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9" descr="IMG_1248.JPG"/>
          <p:cNvPicPr>
            <a:picLocks noChangeAspect="1"/>
          </p:cNvPicPr>
          <p:nvPr/>
        </p:nvPicPr>
        <p:blipFill>
          <a:blip r:embed="rId2">
            <a:lum contrast="10000"/>
            <a:extLst>
              <a:ext uri="{28A0092B-C50C-407E-A947-70E740481C1C}">
                <a14:useLocalDpi xmlns:a14="http://schemas.microsoft.com/office/drawing/2010/main" val="0"/>
              </a:ext>
            </a:extLst>
          </a:blip>
          <a:srcRect t="4819" r="35849" b="27708"/>
          <a:stretch>
            <a:fillRect/>
          </a:stretch>
        </p:blipFill>
        <p:spPr bwMode="auto">
          <a:xfrm>
            <a:off x="640080" y="533400"/>
            <a:ext cx="7407275" cy="5842000"/>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457200" y="2286000"/>
            <a:ext cx="8229600" cy="1143000"/>
          </a:xfrm>
        </p:spPr>
        <p:txBody>
          <a:bodyPr/>
          <a:lstStyle/>
          <a:p>
            <a:pPr algn="l" eaLnBrk="1" hangingPunct="1"/>
            <a:r>
              <a:rPr lang="en-US" sz="5400" b="1" dirty="0" smtClean="0">
                <a:cs typeface="Arial" charset="0"/>
              </a:rPr>
              <a:t>CHOOSING A SITE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eaLnBrk="1" hangingPunct="1"/>
            <a:r>
              <a:rPr lang="en-US" b="1" smtClean="0"/>
              <a:t>SSPs: Tables &amp; Chairs</a:t>
            </a:r>
          </a:p>
        </p:txBody>
      </p:sp>
      <p:sp>
        <p:nvSpPr>
          <p:cNvPr id="31747" name="Content Placeholder 2"/>
          <p:cNvSpPr>
            <a:spLocks noGrp="1"/>
          </p:cNvSpPr>
          <p:nvPr>
            <p:ph idx="1"/>
          </p:nvPr>
        </p:nvSpPr>
        <p:spPr>
          <a:xfrm>
            <a:off x="457200" y="1371600"/>
            <a:ext cx="8229600" cy="4525963"/>
          </a:xfrm>
        </p:spPr>
        <p:txBody>
          <a:bodyPr/>
          <a:lstStyle/>
          <a:p>
            <a:pPr marL="0" indent="0" eaLnBrk="1" hangingPunct="1">
              <a:buFont typeface="Arial" charset="0"/>
              <a:buNone/>
            </a:pPr>
            <a:r>
              <a:rPr lang="en-US" b="1" smtClean="0">
                <a:cs typeface="Arial" charset="0"/>
              </a:rPr>
              <a:t>It’s good to have tables and chairs rather than classroom tablet-chairs.  This way SSP trainees can write notes using the tables, eat a lunch under blindfold (for the experience and empathy) and all can be moved aside and stacked to make space for various exercises (e.g. communication &amp; guiding).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457200" y="2286000"/>
            <a:ext cx="8229600" cy="1143000"/>
          </a:xfrm>
        </p:spPr>
        <p:txBody>
          <a:bodyPr/>
          <a:lstStyle/>
          <a:p>
            <a:pPr algn="l" eaLnBrk="1" hangingPunct="1"/>
            <a:r>
              <a:rPr lang="en-US" sz="5400" b="1" dirty="0" smtClean="0"/>
              <a:t>COMMUNICATION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algn="l" eaLnBrk="1" hangingPunct="1"/>
            <a:r>
              <a:rPr lang="en-US" b="1" smtClean="0"/>
              <a:t>DB Instructors</a:t>
            </a:r>
          </a:p>
        </p:txBody>
      </p:sp>
      <p:sp>
        <p:nvSpPr>
          <p:cNvPr id="33795" name="Content Placeholder 4"/>
          <p:cNvSpPr>
            <a:spLocks noGrp="1"/>
          </p:cNvSpPr>
          <p:nvPr>
            <p:ph idx="1"/>
          </p:nvPr>
        </p:nvSpPr>
        <p:spPr>
          <a:xfrm>
            <a:off x="457200" y="1371600"/>
            <a:ext cx="8305800" cy="4525963"/>
          </a:xfrm>
        </p:spPr>
        <p:txBody>
          <a:bodyPr/>
          <a:lstStyle/>
          <a:p>
            <a:pPr eaLnBrk="1" hangingPunct="1">
              <a:defRPr/>
            </a:pPr>
            <a:r>
              <a:rPr lang="en-US" b="1" dirty="0" smtClean="0">
                <a:cs typeface="Arial" pitchFamily="34" charset="0"/>
              </a:rPr>
              <a:t>Deaf-Blind Instructors will need their own interpreters.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If the instructors use tactile signing, the interpreter will copy the participants’ questions and comments.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In the next two slides the DB instructors lecture to trainees. The interpreters on their left are ready to copy/interpret comments of the trainees.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IMG_12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 y="552450"/>
            <a:ext cx="7670800" cy="5753100"/>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11" descr="Teacher.JPG"/>
          <p:cNvPicPr>
            <a:picLocks noChangeAspect="1"/>
          </p:cNvPicPr>
          <p:nvPr/>
        </p:nvPicPr>
        <p:blipFill>
          <a:blip r:embed="rId2">
            <a:lum contrast="20000"/>
            <a:extLst>
              <a:ext uri="{28A0092B-C50C-407E-A947-70E740481C1C}">
                <a14:useLocalDpi xmlns:a14="http://schemas.microsoft.com/office/drawing/2010/main" val="0"/>
              </a:ext>
            </a:extLst>
          </a:blip>
          <a:srcRect l="17023" t="7794" r="9438" b="27742"/>
          <a:stretch>
            <a:fillRect/>
          </a:stretch>
        </p:blipFill>
        <p:spPr bwMode="auto">
          <a:xfrm>
            <a:off x="640080" y="228600"/>
            <a:ext cx="4876800" cy="6178550"/>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algn="l" eaLnBrk="1" hangingPunct="1"/>
            <a:r>
              <a:rPr lang="en-US" b="1" smtClean="0"/>
              <a:t>Communication and DB Participants</a:t>
            </a:r>
          </a:p>
        </p:txBody>
      </p:sp>
      <p:sp>
        <p:nvSpPr>
          <p:cNvPr id="36867" name="Content Placeholder 5"/>
          <p:cNvSpPr>
            <a:spLocks noGrp="1"/>
          </p:cNvSpPr>
          <p:nvPr>
            <p:ph idx="1"/>
          </p:nvPr>
        </p:nvSpPr>
        <p:spPr>
          <a:xfrm>
            <a:off x="457200" y="1600200"/>
            <a:ext cx="8534400" cy="4724400"/>
          </a:xfrm>
        </p:spPr>
        <p:txBody>
          <a:bodyPr/>
          <a:lstStyle/>
          <a:p>
            <a:pPr eaLnBrk="1" hangingPunct="1"/>
            <a:r>
              <a:rPr lang="en-US" b="1" smtClean="0">
                <a:cs typeface="Arial" charset="0"/>
              </a:rPr>
              <a:t>Some deaf-blind participants will read signs tactually.</a:t>
            </a:r>
          </a:p>
          <a:p>
            <a:pPr eaLnBrk="1" hangingPunct="1"/>
            <a:r>
              <a:rPr lang="en-US" b="1" smtClean="0">
                <a:cs typeface="Arial" charset="0"/>
              </a:rPr>
              <a:t>Some deaf-blind participants will read signs visually using tunnel vision or close vision.</a:t>
            </a:r>
          </a:p>
          <a:p>
            <a:pPr eaLnBrk="1" hangingPunct="1"/>
            <a:r>
              <a:rPr lang="en-US" b="1" smtClean="0">
                <a:cs typeface="Arial" charset="0"/>
              </a:rPr>
              <a:t>Some will listen auditorily with amplification.</a:t>
            </a:r>
          </a:p>
          <a:p>
            <a:pPr eaLnBrk="1" hangingPunct="1"/>
            <a:r>
              <a:rPr lang="en-US" b="1" smtClean="0">
                <a:cs typeface="Arial" charset="0"/>
              </a:rPr>
              <a:t>Some are in transition and may use a combination of communication modes.</a:t>
            </a:r>
          </a:p>
          <a:p>
            <a:pPr eaLnBrk="1" hangingPunct="1"/>
            <a:endParaRPr lang="en-US" b="1"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eaLnBrk="1" hangingPunct="1"/>
            <a:r>
              <a:rPr lang="en-US" b="1" smtClean="0"/>
              <a:t>Platform - “Copy Interpreter”</a:t>
            </a:r>
          </a:p>
        </p:txBody>
      </p:sp>
      <p:sp>
        <p:nvSpPr>
          <p:cNvPr id="37891" name="Content Placeholder 2"/>
          <p:cNvSpPr>
            <a:spLocks noGrp="1"/>
          </p:cNvSpPr>
          <p:nvPr>
            <p:ph idx="1"/>
          </p:nvPr>
        </p:nvSpPr>
        <p:spPr>
          <a:xfrm>
            <a:off x="457200" y="1371600"/>
            <a:ext cx="8458200" cy="4297363"/>
          </a:xfrm>
        </p:spPr>
        <p:txBody>
          <a:bodyPr/>
          <a:lstStyle/>
          <a:p>
            <a:pPr eaLnBrk="1" hangingPunct="1">
              <a:defRPr/>
            </a:pPr>
            <a:r>
              <a:rPr lang="en-US" b="1" dirty="0" smtClean="0">
                <a:cs typeface="Arial" pitchFamily="34" charset="0"/>
              </a:rPr>
              <a:t>It is more difficult for people with tunnel vision to look back and forth between instructor and other participants.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This is also true for deaf interpreters who are working with tactile DB people.</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solution is a ‘copy interpreter’ who stands next to the instructor.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eaLnBrk="1" hangingPunct="1"/>
            <a:r>
              <a:rPr lang="en-US" b="1" smtClean="0"/>
              <a:t>‘Copy Interpreter’</a:t>
            </a:r>
          </a:p>
        </p:txBody>
      </p:sp>
      <p:sp>
        <p:nvSpPr>
          <p:cNvPr id="38915" name="Content Placeholder 2"/>
          <p:cNvSpPr>
            <a:spLocks noGrp="1"/>
          </p:cNvSpPr>
          <p:nvPr>
            <p:ph idx="1"/>
          </p:nvPr>
        </p:nvSpPr>
        <p:spPr>
          <a:xfrm>
            <a:off x="457200" y="1371600"/>
            <a:ext cx="8534400" cy="4525963"/>
          </a:xfrm>
        </p:spPr>
        <p:txBody>
          <a:bodyPr/>
          <a:lstStyle/>
          <a:p>
            <a:pPr eaLnBrk="1" hangingPunct="1">
              <a:defRPr/>
            </a:pPr>
            <a:r>
              <a:rPr lang="en-US" b="1" dirty="0" smtClean="0">
                <a:cs typeface="Arial" pitchFamily="34" charset="0"/>
              </a:rPr>
              <a:t>The next slide shows a copy interpreter for a large group.  The speaker (next to the podium) and interpreter are on a raised platform.</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copy interpreter is copying comments and questions from participants.  You will notice that both are focused downward on the participant asking a question.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8" descr="IMG_5412.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640080" y="457200"/>
            <a:ext cx="7851775" cy="5888038"/>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US" b="1" smtClean="0"/>
              <a:t>‘Copy Interpreter’</a:t>
            </a:r>
          </a:p>
        </p:txBody>
      </p:sp>
      <p:sp>
        <p:nvSpPr>
          <p:cNvPr id="40963" name="Content Placeholder 2"/>
          <p:cNvSpPr>
            <a:spLocks noGrp="1"/>
          </p:cNvSpPr>
          <p:nvPr>
            <p:ph idx="1"/>
          </p:nvPr>
        </p:nvSpPr>
        <p:spPr>
          <a:xfrm>
            <a:off x="457200" y="1371600"/>
            <a:ext cx="8534400" cy="4525963"/>
          </a:xfrm>
        </p:spPr>
        <p:txBody>
          <a:bodyPr/>
          <a:lstStyle/>
          <a:p>
            <a:pPr eaLnBrk="1" hangingPunct="1">
              <a:defRPr/>
            </a:pPr>
            <a:r>
              <a:rPr lang="en-US" b="1" dirty="0" smtClean="0">
                <a:cs typeface="Arial" pitchFamily="34" charset="0"/>
              </a:rPr>
              <a:t>There should be a dark backdrop behind the copy interpreter and good front lighting.</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In the next slide, the copy interpreter indicates yielding the turn back to the speaker (pointing).  The copy interpreters’ hands are raised to stay within a small circle for people with very limited tunnel vision.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b="1" smtClean="0">
                <a:cs typeface="Arial" charset="0"/>
              </a:rPr>
              <a:t>Location</a:t>
            </a:r>
          </a:p>
        </p:txBody>
      </p:sp>
      <p:sp>
        <p:nvSpPr>
          <p:cNvPr id="5123" name="Content Placeholder 2"/>
          <p:cNvSpPr>
            <a:spLocks noGrp="1"/>
          </p:cNvSpPr>
          <p:nvPr>
            <p:ph sz="half" idx="1"/>
          </p:nvPr>
        </p:nvSpPr>
        <p:spPr>
          <a:xfrm>
            <a:off x="457200" y="1371600"/>
            <a:ext cx="8534400" cy="3124200"/>
          </a:xfrm>
        </p:spPr>
        <p:txBody>
          <a:bodyPr/>
          <a:lstStyle/>
          <a:p>
            <a:pPr eaLnBrk="1" hangingPunct="1"/>
            <a:r>
              <a:rPr lang="en-US" sz="3200" b="1" dirty="0" smtClean="0">
                <a:cs typeface="Arial" charset="0"/>
              </a:rPr>
              <a:t>Choose</a:t>
            </a:r>
            <a:r>
              <a:rPr lang="en-US" sz="1400" b="1" dirty="0" smtClean="0">
                <a:cs typeface="Arial" charset="0"/>
              </a:rPr>
              <a:t> </a:t>
            </a:r>
            <a:r>
              <a:rPr lang="en-US" sz="3200" b="1" dirty="0" smtClean="0">
                <a:cs typeface="Arial" charset="0"/>
              </a:rPr>
              <a:t>a</a:t>
            </a:r>
            <a:r>
              <a:rPr lang="en-US" sz="1400" b="1" dirty="0" smtClean="0">
                <a:cs typeface="Arial" charset="0"/>
              </a:rPr>
              <a:t> </a:t>
            </a:r>
            <a:r>
              <a:rPr lang="en-US" sz="3200" b="1" dirty="0" smtClean="0">
                <a:cs typeface="Arial" charset="0"/>
              </a:rPr>
              <a:t>site</a:t>
            </a:r>
            <a:r>
              <a:rPr lang="en-US" sz="1400" b="1" dirty="0" smtClean="0">
                <a:cs typeface="Arial" charset="0"/>
              </a:rPr>
              <a:t> </a:t>
            </a:r>
            <a:r>
              <a:rPr lang="en-US" sz="3200" b="1" dirty="0" smtClean="0">
                <a:cs typeface="Arial" charset="0"/>
              </a:rPr>
              <a:t>that</a:t>
            </a:r>
            <a:r>
              <a:rPr lang="en-US" sz="1400" b="1" dirty="0" smtClean="0">
                <a:cs typeface="Arial" charset="0"/>
              </a:rPr>
              <a:t> </a:t>
            </a:r>
            <a:r>
              <a:rPr lang="en-US" sz="3200" b="1" dirty="0" smtClean="0">
                <a:cs typeface="Arial" charset="0"/>
              </a:rPr>
              <a:t>is</a:t>
            </a:r>
            <a:r>
              <a:rPr lang="en-US" sz="1400" b="1" dirty="0" smtClean="0">
                <a:cs typeface="Arial" charset="0"/>
              </a:rPr>
              <a:t> </a:t>
            </a:r>
            <a:r>
              <a:rPr lang="en-US" sz="3200" b="1" dirty="0" smtClean="0">
                <a:cs typeface="Arial" charset="0"/>
              </a:rPr>
              <a:t>easily</a:t>
            </a:r>
            <a:r>
              <a:rPr lang="en-US" sz="1400" b="1" dirty="0" smtClean="0">
                <a:cs typeface="Arial" charset="0"/>
              </a:rPr>
              <a:t> </a:t>
            </a:r>
            <a:r>
              <a:rPr lang="en-US" sz="3200" b="1" dirty="0" smtClean="0">
                <a:cs typeface="Arial" charset="0"/>
              </a:rPr>
              <a:t>and</a:t>
            </a:r>
            <a:r>
              <a:rPr lang="en-US" sz="1400" b="1" dirty="0" smtClean="0">
                <a:cs typeface="Arial" charset="0"/>
              </a:rPr>
              <a:t> </a:t>
            </a:r>
            <a:r>
              <a:rPr lang="en-US" sz="3200" b="1" dirty="0" smtClean="0">
                <a:cs typeface="Arial" charset="0"/>
              </a:rPr>
              <a:t>comfortably</a:t>
            </a:r>
            <a:r>
              <a:rPr lang="en-US" sz="1400" b="1" dirty="0" smtClean="0">
                <a:cs typeface="Arial" charset="0"/>
              </a:rPr>
              <a:t> </a:t>
            </a:r>
            <a:r>
              <a:rPr lang="en-US" sz="3200" b="1" dirty="0" smtClean="0">
                <a:cs typeface="Arial" charset="0"/>
              </a:rPr>
              <a:t>accessible</a:t>
            </a:r>
            <a:r>
              <a:rPr lang="en-US" sz="1400" b="1" dirty="0" smtClean="0">
                <a:cs typeface="Arial" charset="0"/>
              </a:rPr>
              <a:t> </a:t>
            </a:r>
            <a:r>
              <a:rPr lang="en-US" sz="3200" b="1" dirty="0" smtClean="0">
                <a:cs typeface="Arial" charset="0"/>
              </a:rPr>
              <a:t>to</a:t>
            </a:r>
            <a:r>
              <a:rPr lang="en-US" sz="1400" b="1" dirty="0" smtClean="0">
                <a:cs typeface="Arial" charset="0"/>
              </a:rPr>
              <a:t> </a:t>
            </a:r>
            <a:r>
              <a:rPr lang="en-US" sz="3200" b="1" dirty="0" smtClean="0">
                <a:cs typeface="Arial" charset="0"/>
              </a:rPr>
              <a:t>instructors</a:t>
            </a:r>
            <a:r>
              <a:rPr lang="en-US" sz="1400" b="1" dirty="0" smtClean="0">
                <a:cs typeface="Arial" charset="0"/>
              </a:rPr>
              <a:t> </a:t>
            </a:r>
            <a:r>
              <a:rPr lang="en-US" sz="3200" b="1" dirty="0" smtClean="0">
                <a:cs typeface="Arial" charset="0"/>
              </a:rPr>
              <a:t>and</a:t>
            </a:r>
            <a:r>
              <a:rPr lang="en-US" sz="1400" b="1" dirty="0" smtClean="0">
                <a:cs typeface="Arial" charset="0"/>
              </a:rPr>
              <a:t> </a:t>
            </a:r>
            <a:r>
              <a:rPr lang="en-US" sz="3200" b="1" dirty="0" smtClean="0">
                <a:cs typeface="Arial" charset="0"/>
              </a:rPr>
              <a:t>participants</a:t>
            </a:r>
            <a:r>
              <a:rPr lang="en-US" sz="1400" b="1" dirty="0" smtClean="0">
                <a:cs typeface="Arial" charset="0"/>
              </a:rPr>
              <a:t>.  </a:t>
            </a:r>
            <a:r>
              <a:rPr lang="en-US" sz="3200" b="1" dirty="0" smtClean="0">
                <a:cs typeface="Arial" charset="0"/>
              </a:rPr>
              <a:t>This</a:t>
            </a:r>
            <a:r>
              <a:rPr lang="en-US" sz="1400" b="1" dirty="0" smtClean="0">
                <a:cs typeface="Arial" charset="0"/>
              </a:rPr>
              <a:t> </a:t>
            </a:r>
            <a:r>
              <a:rPr lang="en-US" sz="3200" b="1" dirty="0" smtClean="0">
                <a:cs typeface="Arial" charset="0"/>
              </a:rPr>
              <a:t>may</a:t>
            </a:r>
            <a:r>
              <a:rPr lang="en-US" sz="1400" b="1" dirty="0" smtClean="0">
                <a:cs typeface="Arial" charset="0"/>
              </a:rPr>
              <a:t> </a:t>
            </a:r>
            <a:r>
              <a:rPr lang="en-US" sz="3200" b="1" dirty="0" smtClean="0">
                <a:cs typeface="Arial" charset="0"/>
              </a:rPr>
              <a:t>mean</a:t>
            </a:r>
            <a:r>
              <a:rPr lang="en-US" sz="1400" b="1" dirty="0" smtClean="0">
                <a:cs typeface="Arial" charset="0"/>
              </a:rPr>
              <a:t> </a:t>
            </a:r>
            <a:r>
              <a:rPr lang="en-US" sz="3200" b="1" dirty="0" smtClean="0">
                <a:cs typeface="Arial" charset="0"/>
              </a:rPr>
              <a:t>near</a:t>
            </a:r>
            <a:r>
              <a:rPr lang="en-US" sz="1400" b="1" dirty="0" smtClean="0">
                <a:cs typeface="Arial" charset="0"/>
              </a:rPr>
              <a:t> </a:t>
            </a:r>
            <a:r>
              <a:rPr lang="en-US" sz="3200" b="1" dirty="0" smtClean="0">
                <a:cs typeface="Arial" charset="0"/>
              </a:rPr>
              <a:t>a</a:t>
            </a:r>
            <a:r>
              <a:rPr lang="en-US" sz="1400" b="1" dirty="0" smtClean="0">
                <a:cs typeface="Arial" charset="0"/>
              </a:rPr>
              <a:t> </a:t>
            </a:r>
            <a:r>
              <a:rPr lang="en-US" sz="3200" b="1" dirty="0" smtClean="0">
                <a:cs typeface="Arial" charset="0"/>
              </a:rPr>
              <a:t>bus</a:t>
            </a:r>
            <a:r>
              <a:rPr lang="en-US" sz="1400" b="1" dirty="0" smtClean="0">
                <a:cs typeface="Arial" charset="0"/>
              </a:rPr>
              <a:t> </a:t>
            </a:r>
            <a:r>
              <a:rPr lang="en-US" sz="3200" b="1" dirty="0" smtClean="0">
                <a:cs typeface="Arial" charset="0"/>
              </a:rPr>
              <a:t>line. </a:t>
            </a:r>
          </a:p>
          <a:p>
            <a:pPr eaLnBrk="1" hangingPunct="1"/>
            <a:r>
              <a:rPr lang="en-US" sz="3200" b="1" dirty="0" smtClean="0">
                <a:cs typeface="Arial" charset="0"/>
              </a:rPr>
              <a:t>There should be good sidewalks, and preferably ample parking.</a:t>
            </a:r>
          </a:p>
          <a:p>
            <a:pPr eaLnBrk="1" hangingPunct="1"/>
            <a:endParaRPr lang="en-US" dirty="0" smtClean="0"/>
          </a:p>
        </p:txBody>
      </p:sp>
      <p:pic>
        <p:nvPicPr>
          <p:cNvPr id="5124" name="Content Placeholder 4" descr="Seattle_bus01.jpg"/>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9065"/>
          <a:stretch>
            <a:fillRect/>
          </a:stretch>
        </p:blipFill>
        <p:spPr>
          <a:xfrm>
            <a:off x="640080" y="4236720"/>
            <a:ext cx="3105150" cy="2286000"/>
          </a:xfr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6" descr="20110830100752_Capture_12.jpg"/>
          <p:cNvPicPr>
            <a:picLocks noChangeAspect="1"/>
          </p:cNvPicPr>
          <p:nvPr/>
        </p:nvPicPr>
        <p:blipFill>
          <a:blip r:embed="rId2">
            <a:extLst>
              <a:ext uri="{28A0092B-C50C-407E-A947-70E740481C1C}">
                <a14:useLocalDpi xmlns:a14="http://schemas.microsoft.com/office/drawing/2010/main" val="0"/>
              </a:ext>
            </a:extLst>
          </a:blip>
          <a:srcRect l="64151" t="6389" r="9254" b="56555"/>
          <a:stretch>
            <a:fillRect/>
          </a:stretch>
        </p:blipFill>
        <p:spPr bwMode="auto">
          <a:xfrm>
            <a:off x="640080" y="533400"/>
            <a:ext cx="7494588" cy="5873750"/>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eaLnBrk="1" hangingPunct="1"/>
            <a:r>
              <a:rPr lang="en-US" b="1" smtClean="0"/>
              <a:t>Close Vision Interpreters</a:t>
            </a:r>
          </a:p>
        </p:txBody>
      </p:sp>
      <p:sp>
        <p:nvSpPr>
          <p:cNvPr id="43011" name="Content Placeholder 2"/>
          <p:cNvSpPr>
            <a:spLocks noGrp="1"/>
          </p:cNvSpPr>
          <p:nvPr>
            <p:ph idx="1"/>
          </p:nvPr>
        </p:nvSpPr>
        <p:spPr>
          <a:xfrm>
            <a:off x="457200" y="1371600"/>
            <a:ext cx="8229600" cy="4221163"/>
          </a:xfrm>
        </p:spPr>
        <p:txBody>
          <a:bodyPr/>
          <a:lstStyle/>
          <a:p>
            <a:pPr eaLnBrk="1" hangingPunct="1">
              <a:defRPr/>
            </a:pPr>
            <a:r>
              <a:rPr lang="en-US" b="1" dirty="0" smtClean="0">
                <a:cs typeface="Arial" pitchFamily="34" charset="0"/>
              </a:rPr>
              <a:t>Next is a picture of a small meeting with about 10 participants.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Below right, a deaf-blind woman uses a ‘close vision’ interpreter.</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Notice the glare from the window light and the undraped tables – not good.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descr="Meeting in Columbus.JPG"/>
          <p:cNvPicPr>
            <a:picLocks noChangeAspect="1"/>
          </p:cNvPicPr>
          <p:nvPr/>
        </p:nvPicPr>
        <p:blipFill>
          <a:blip r:embed="rId2">
            <a:lum contrast="10000"/>
            <a:extLst>
              <a:ext uri="{28A0092B-C50C-407E-A947-70E740481C1C}">
                <a14:useLocalDpi xmlns:a14="http://schemas.microsoft.com/office/drawing/2010/main" val="0"/>
              </a:ext>
            </a:extLst>
          </a:blip>
          <a:srcRect r="11320"/>
          <a:stretch>
            <a:fillRect/>
          </a:stretch>
        </p:blipFill>
        <p:spPr bwMode="auto">
          <a:xfrm>
            <a:off x="640080" y="457200"/>
            <a:ext cx="6919934" cy="5852160"/>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eaLnBrk="1" hangingPunct="1"/>
            <a:r>
              <a:rPr lang="en-US" b="1" smtClean="0"/>
              <a:t>Voice Interpreter</a:t>
            </a:r>
          </a:p>
        </p:txBody>
      </p:sp>
      <p:sp>
        <p:nvSpPr>
          <p:cNvPr id="45059" name="Content Placeholder 2"/>
          <p:cNvSpPr>
            <a:spLocks noGrp="1"/>
          </p:cNvSpPr>
          <p:nvPr>
            <p:ph sz="half" idx="1"/>
          </p:nvPr>
        </p:nvSpPr>
        <p:spPr>
          <a:xfrm>
            <a:off x="457200" y="1371600"/>
            <a:ext cx="7924800" cy="1524000"/>
          </a:xfrm>
        </p:spPr>
        <p:txBody>
          <a:bodyPr/>
          <a:lstStyle/>
          <a:p>
            <a:pPr marL="0" indent="0" eaLnBrk="1" hangingPunct="1">
              <a:buFont typeface="Arial" charset="0"/>
              <a:buNone/>
              <a:defRPr/>
            </a:pPr>
            <a:r>
              <a:rPr lang="en-US" sz="3200" b="1" dirty="0" smtClean="0">
                <a:latin typeface="+mj-lt"/>
                <a:cs typeface="Times New Roman" pitchFamily="18" charset="0"/>
              </a:rPr>
              <a:t>The voice interpreter speaks into and FM microphone</a:t>
            </a:r>
            <a:r>
              <a:rPr lang="en-US" sz="1600" b="1" dirty="0" smtClean="0">
                <a:latin typeface="+mj-lt"/>
                <a:cs typeface="Times New Roman" pitchFamily="18" charset="0"/>
              </a:rPr>
              <a:t> </a:t>
            </a:r>
            <a:r>
              <a:rPr lang="en-US" sz="3200" b="1" dirty="0" smtClean="0">
                <a:latin typeface="+mj-lt"/>
                <a:cs typeface="Times New Roman" pitchFamily="18" charset="0"/>
              </a:rPr>
              <a:t>for</a:t>
            </a:r>
            <a:r>
              <a:rPr lang="en-US" sz="1600" b="1" dirty="0" smtClean="0">
                <a:latin typeface="+mj-lt"/>
                <a:cs typeface="Times New Roman" pitchFamily="18" charset="0"/>
              </a:rPr>
              <a:t> </a:t>
            </a:r>
            <a:r>
              <a:rPr lang="en-US" sz="3200" b="1" dirty="0" smtClean="0">
                <a:latin typeface="+mj-lt"/>
                <a:cs typeface="Times New Roman" pitchFamily="18" charset="0"/>
              </a:rPr>
              <a:t>hard-of-hearing</a:t>
            </a:r>
            <a:r>
              <a:rPr lang="en-US" sz="1600" b="1" dirty="0" smtClean="0">
                <a:latin typeface="+mj-lt"/>
                <a:cs typeface="Times New Roman" pitchFamily="18" charset="0"/>
              </a:rPr>
              <a:t> </a:t>
            </a:r>
            <a:r>
              <a:rPr lang="en-US" sz="3200" b="1" dirty="0" smtClean="0">
                <a:latin typeface="+mj-lt"/>
                <a:cs typeface="Times New Roman" pitchFamily="18" charset="0"/>
              </a:rPr>
              <a:t>DB</a:t>
            </a:r>
            <a:r>
              <a:rPr lang="en-US" sz="1600" b="1" dirty="0" smtClean="0">
                <a:latin typeface="+mj-lt"/>
                <a:cs typeface="Times New Roman" pitchFamily="18" charset="0"/>
              </a:rPr>
              <a:t> </a:t>
            </a:r>
            <a:r>
              <a:rPr lang="en-US" sz="3200" b="1" dirty="0" smtClean="0">
                <a:latin typeface="+mj-lt"/>
                <a:cs typeface="Times New Roman" pitchFamily="18" charset="0"/>
              </a:rPr>
              <a:t>participants.</a:t>
            </a:r>
          </a:p>
        </p:txBody>
      </p:sp>
      <p:pic>
        <p:nvPicPr>
          <p:cNvPr id="45060" name="Picture 5" descr="IMG_2743.JPG"/>
          <p:cNvPicPr>
            <a:picLocks noGrp="1" noChangeAspect="1"/>
          </p:cNvPicPr>
          <p:nvPr>
            <p:ph sz="half" idx="2"/>
          </p:nvPr>
        </p:nvPicPr>
        <p:blipFill>
          <a:blip r:embed="rId2">
            <a:lum contrast="10000"/>
            <a:extLst>
              <a:ext uri="{28A0092B-C50C-407E-A947-70E740481C1C}">
                <a14:useLocalDpi xmlns:a14="http://schemas.microsoft.com/office/drawing/2010/main" val="0"/>
              </a:ext>
            </a:extLst>
          </a:blip>
          <a:srcRect l="39166" r="9167" b="15556"/>
          <a:stretch>
            <a:fillRect/>
          </a:stretch>
        </p:blipFill>
        <p:spPr>
          <a:xfrm>
            <a:off x="640080" y="3148723"/>
            <a:ext cx="2667000" cy="3269885"/>
          </a:xfrm>
          <a:solidFill>
            <a:srgbClr val="FFFFFF">
              <a:shade val="85000"/>
            </a:srgbClr>
          </a:solidFill>
          <a:ln w="762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pPr algn="l" eaLnBrk="1" hangingPunct="1"/>
            <a:r>
              <a:rPr lang="en-US" b="1" smtClean="0"/>
              <a:t>Using an FM System</a:t>
            </a:r>
          </a:p>
        </p:txBody>
      </p:sp>
      <p:sp>
        <p:nvSpPr>
          <p:cNvPr id="46083" name="Content Placeholder 5"/>
          <p:cNvSpPr>
            <a:spLocks noGrp="1"/>
          </p:cNvSpPr>
          <p:nvPr>
            <p:ph idx="1"/>
          </p:nvPr>
        </p:nvSpPr>
        <p:spPr>
          <a:xfrm>
            <a:off x="457200" y="1371600"/>
            <a:ext cx="8534400" cy="4525963"/>
          </a:xfrm>
        </p:spPr>
        <p:txBody>
          <a:bodyPr/>
          <a:lstStyle/>
          <a:p>
            <a:pPr marL="0" indent="0" eaLnBrk="1" hangingPunct="1">
              <a:buNone/>
              <a:defRPr/>
            </a:pPr>
            <a:r>
              <a:rPr lang="en-US" b="1" dirty="0" smtClean="0">
                <a:cs typeface="Arial" pitchFamily="34" charset="0"/>
              </a:rPr>
              <a:t>The FM microphone has an off/on switch in</a:t>
            </a:r>
            <a:r>
              <a:rPr lang="en-US" sz="2800" b="1" dirty="0" smtClean="0">
                <a:cs typeface="Arial" pitchFamily="34" charset="0"/>
              </a:rPr>
              <a:t> </a:t>
            </a:r>
            <a:r>
              <a:rPr lang="en-US" b="1" dirty="0" smtClean="0">
                <a:cs typeface="Arial" pitchFamily="34" charset="0"/>
              </a:rPr>
              <a:t>the</a:t>
            </a:r>
            <a:r>
              <a:rPr lang="en-US" sz="2800" b="1" dirty="0" smtClean="0">
                <a:cs typeface="Arial" pitchFamily="34" charset="0"/>
              </a:rPr>
              <a:t> </a:t>
            </a:r>
            <a:r>
              <a:rPr lang="en-US" b="1" dirty="0" smtClean="0">
                <a:cs typeface="Arial" pitchFamily="34" charset="0"/>
              </a:rPr>
              <a:t>device</a:t>
            </a:r>
            <a:r>
              <a:rPr lang="en-US" sz="2800" b="1" dirty="0" smtClean="0">
                <a:cs typeface="Arial" pitchFamily="34" charset="0"/>
              </a:rPr>
              <a:t> </a:t>
            </a:r>
            <a:r>
              <a:rPr lang="en-US" b="1" dirty="0" smtClean="0">
                <a:cs typeface="Arial" pitchFamily="34" charset="0"/>
              </a:rPr>
              <a:t>held</a:t>
            </a:r>
            <a:r>
              <a:rPr lang="en-US" sz="2800" b="1" dirty="0" smtClean="0">
                <a:cs typeface="Arial" pitchFamily="34" charset="0"/>
              </a:rPr>
              <a:t> </a:t>
            </a:r>
            <a:r>
              <a:rPr lang="en-US" b="1" dirty="0" smtClean="0">
                <a:cs typeface="Arial" pitchFamily="34" charset="0"/>
              </a:rPr>
              <a:t>by</a:t>
            </a:r>
            <a:r>
              <a:rPr lang="en-US" sz="2800" b="1" dirty="0" smtClean="0">
                <a:cs typeface="Arial" pitchFamily="34" charset="0"/>
              </a:rPr>
              <a:t> </a:t>
            </a:r>
            <a:r>
              <a:rPr lang="en-US" b="1" dirty="0" smtClean="0">
                <a:cs typeface="Arial" pitchFamily="34" charset="0"/>
              </a:rPr>
              <a:t>the</a:t>
            </a:r>
            <a:r>
              <a:rPr lang="en-US" sz="2800" b="1" dirty="0" smtClean="0">
                <a:cs typeface="Arial" pitchFamily="34" charset="0"/>
              </a:rPr>
              <a:t> </a:t>
            </a:r>
            <a:r>
              <a:rPr lang="en-US" b="1" dirty="0" smtClean="0">
                <a:cs typeface="Arial" pitchFamily="34" charset="0"/>
              </a:rPr>
              <a:t>voice</a:t>
            </a:r>
            <a:r>
              <a:rPr lang="en-US" sz="2800" b="1" dirty="0" smtClean="0">
                <a:cs typeface="Arial" pitchFamily="34" charset="0"/>
              </a:rPr>
              <a:t> </a:t>
            </a:r>
            <a:r>
              <a:rPr lang="en-US" b="1" dirty="0" smtClean="0">
                <a:cs typeface="Arial" pitchFamily="34" charset="0"/>
              </a:rPr>
              <a:t>interpreter.</a:t>
            </a:r>
          </a:p>
          <a:p>
            <a:pPr marL="0" indent="0" eaLnBrk="1" hangingPunct="1">
              <a:buNone/>
              <a:defRPr/>
            </a:pPr>
            <a:r>
              <a:rPr lang="en-US" b="1" dirty="0" smtClean="0">
                <a:cs typeface="Arial" pitchFamily="34" charset="0"/>
              </a:rPr>
              <a:t>The interpreter should be careful to </a:t>
            </a:r>
            <a:endParaRPr lang="en-US" b="1" dirty="0">
              <a:cs typeface="Arial" pitchFamily="34" charset="0"/>
            </a:endParaRPr>
          </a:p>
          <a:p>
            <a:pPr marL="0" indent="0" eaLnBrk="1" hangingPunct="1">
              <a:buNone/>
              <a:defRPr/>
            </a:pPr>
            <a:endParaRPr lang="en-US" sz="800" b="1" dirty="0" smtClean="0">
              <a:cs typeface="Arial" pitchFamily="34" charset="0"/>
            </a:endParaRPr>
          </a:p>
          <a:p>
            <a:pPr eaLnBrk="1" hangingPunct="1">
              <a:buFont typeface="Arial" pitchFamily="34" charset="0"/>
              <a:buChar char="•"/>
              <a:defRPr/>
            </a:pPr>
            <a:r>
              <a:rPr lang="en-US" sz="3200" b="1" dirty="0" smtClean="0">
                <a:cs typeface="Arial" pitchFamily="34" charset="0"/>
              </a:rPr>
              <a:t>Make</a:t>
            </a:r>
            <a:r>
              <a:rPr lang="en-US" sz="2000" b="1" dirty="0" smtClean="0">
                <a:cs typeface="Arial" pitchFamily="34" charset="0"/>
              </a:rPr>
              <a:t> </a:t>
            </a:r>
            <a:r>
              <a:rPr lang="en-US" sz="3200" b="1" dirty="0" smtClean="0">
                <a:cs typeface="Arial" pitchFamily="34" charset="0"/>
              </a:rPr>
              <a:t>sure</a:t>
            </a:r>
            <a:r>
              <a:rPr lang="en-US" sz="2000" b="1" dirty="0" smtClean="0">
                <a:cs typeface="Arial" pitchFamily="34" charset="0"/>
              </a:rPr>
              <a:t> </a:t>
            </a:r>
            <a:r>
              <a:rPr lang="en-US" sz="3200" b="1" dirty="0" smtClean="0">
                <a:cs typeface="Arial" pitchFamily="34" charset="0"/>
              </a:rPr>
              <a:t>the</a:t>
            </a:r>
            <a:r>
              <a:rPr lang="en-US" sz="2000" b="1" dirty="0" smtClean="0">
                <a:cs typeface="Arial" pitchFamily="34" charset="0"/>
              </a:rPr>
              <a:t> </a:t>
            </a:r>
            <a:r>
              <a:rPr lang="en-US" sz="3200" b="1" dirty="0" smtClean="0">
                <a:cs typeface="Arial" pitchFamily="34" charset="0"/>
              </a:rPr>
              <a:t>antenna</a:t>
            </a:r>
            <a:r>
              <a:rPr lang="en-US" sz="2000" b="1" dirty="0" smtClean="0">
                <a:cs typeface="Arial" pitchFamily="34" charset="0"/>
              </a:rPr>
              <a:t> </a:t>
            </a:r>
            <a:r>
              <a:rPr lang="en-US" sz="3200" b="1" dirty="0" smtClean="0">
                <a:cs typeface="Arial" pitchFamily="34" charset="0"/>
              </a:rPr>
              <a:t>(wire)</a:t>
            </a:r>
            <a:r>
              <a:rPr lang="en-US" sz="2000" b="1" dirty="0" smtClean="0">
                <a:cs typeface="Arial" pitchFamily="34" charset="0"/>
              </a:rPr>
              <a:t> </a:t>
            </a:r>
            <a:r>
              <a:rPr lang="en-US" sz="3200" b="1" dirty="0" smtClean="0">
                <a:cs typeface="Arial" pitchFamily="34" charset="0"/>
              </a:rPr>
              <a:t>is</a:t>
            </a:r>
            <a:r>
              <a:rPr lang="en-US" sz="2000" b="1" dirty="0" smtClean="0">
                <a:cs typeface="Arial" pitchFamily="34" charset="0"/>
              </a:rPr>
              <a:t> </a:t>
            </a:r>
            <a:r>
              <a:rPr lang="en-US" sz="3200" b="1" dirty="0" smtClean="0">
                <a:cs typeface="Arial" pitchFamily="34" charset="0"/>
              </a:rPr>
              <a:t>unfolded</a:t>
            </a:r>
          </a:p>
          <a:p>
            <a:pPr marL="0" indent="0" eaLnBrk="1" hangingPunct="1">
              <a:buNone/>
              <a:defRPr/>
            </a:pPr>
            <a:endParaRPr lang="en-US" sz="800" b="1" dirty="0" smtClean="0">
              <a:cs typeface="Arial" pitchFamily="34" charset="0"/>
            </a:endParaRPr>
          </a:p>
          <a:p>
            <a:pPr eaLnBrk="1" hangingPunct="1">
              <a:buFont typeface="Arial" pitchFamily="34" charset="0"/>
              <a:buChar char="•"/>
              <a:defRPr/>
            </a:pPr>
            <a:r>
              <a:rPr lang="en-US" sz="3200" b="1" dirty="0" smtClean="0">
                <a:cs typeface="Arial" pitchFamily="34" charset="0"/>
              </a:rPr>
              <a:t>Hold the microphone at the best distance</a:t>
            </a:r>
          </a:p>
          <a:p>
            <a:pPr marL="0" indent="0" eaLnBrk="1" hangingPunct="1">
              <a:buNone/>
              <a:defRPr/>
            </a:pPr>
            <a:endParaRPr lang="en-US" sz="800" b="1" dirty="0" smtClean="0">
              <a:cs typeface="Arial" pitchFamily="34" charset="0"/>
            </a:endParaRPr>
          </a:p>
          <a:p>
            <a:pPr eaLnBrk="1" hangingPunct="1">
              <a:buFont typeface="Arial" pitchFamily="34" charset="0"/>
              <a:buChar char="•"/>
              <a:defRPr/>
            </a:pPr>
            <a:r>
              <a:rPr lang="en-US" sz="3200" b="1" dirty="0" smtClean="0">
                <a:cs typeface="Arial" pitchFamily="34" charset="0"/>
              </a:rPr>
              <a:t>Keep the microphone clear of clothing that will create additional rustling background sounds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eaLnBrk="1" hangingPunct="1"/>
            <a:r>
              <a:rPr lang="en-US" b="1" smtClean="0"/>
              <a:t>Communication Checklist</a:t>
            </a:r>
          </a:p>
        </p:txBody>
      </p:sp>
      <p:sp>
        <p:nvSpPr>
          <p:cNvPr id="47107" name="Content Placeholder 2"/>
          <p:cNvSpPr>
            <a:spLocks noGrp="1"/>
          </p:cNvSpPr>
          <p:nvPr>
            <p:ph idx="1"/>
          </p:nvPr>
        </p:nvSpPr>
        <p:spPr>
          <a:xfrm>
            <a:off x="457200" y="1371600"/>
            <a:ext cx="8534400" cy="4724400"/>
          </a:xfrm>
        </p:spPr>
        <p:txBody>
          <a:bodyPr/>
          <a:lstStyle/>
          <a:p>
            <a:pPr eaLnBrk="1" hangingPunct="1">
              <a:defRPr/>
            </a:pPr>
            <a:r>
              <a:rPr lang="en-US" sz="3053" b="1" dirty="0" smtClean="0">
                <a:cs typeface="Arial" pitchFamily="34" charset="0"/>
              </a:rPr>
              <a:t>Interpreters for the instructor (tactile, close vision or tunnel vision)</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Platform or ‘Copy’ interpreters</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Platform “voice” interpreters</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Tactile interpreters</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Close vision or “small group”</a:t>
            </a:r>
            <a:r>
              <a:rPr lang="en-US" sz="3050" b="1" dirty="0">
                <a:cs typeface="Arial" pitchFamily="34" charset="0"/>
              </a:rPr>
              <a:t> </a:t>
            </a:r>
            <a:r>
              <a:rPr lang="en-US" sz="3050" b="1" dirty="0" smtClean="0">
                <a:cs typeface="Arial" pitchFamily="34" charset="0"/>
              </a:rPr>
              <a:t>interpreters</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Amplification</a:t>
            </a:r>
          </a:p>
          <a:p>
            <a:pPr marL="0" indent="0" eaLnBrk="1" hangingPunct="1">
              <a:buFont typeface="Arial" charset="0"/>
              <a:buNone/>
              <a:defRPr/>
            </a:pPr>
            <a:endParaRPr lang="en-US" sz="800" b="1" dirty="0" smtClean="0">
              <a:cs typeface="Arial" pitchFamily="34" charset="0"/>
            </a:endParaRPr>
          </a:p>
          <a:p>
            <a:pPr eaLnBrk="1" hangingPunct="1">
              <a:defRPr/>
            </a:pPr>
            <a:r>
              <a:rPr lang="en-US" sz="3050" b="1" dirty="0" smtClean="0">
                <a:cs typeface="Arial" pitchFamily="34" charset="0"/>
              </a:rPr>
              <a:t>Captioning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6"/>
          <p:cNvSpPr>
            <a:spLocks noGrp="1"/>
          </p:cNvSpPr>
          <p:nvPr>
            <p:ph type="title"/>
          </p:nvPr>
        </p:nvSpPr>
        <p:spPr/>
        <p:txBody>
          <a:bodyPr/>
          <a:lstStyle/>
          <a:p>
            <a:pPr algn="l" eaLnBrk="1" hangingPunct="1"/>
            <a:r>
              <a:rPr lang="en-US" b="1" smtClean="0"/>
              <a:t>Interpreting and Time Lag</a:t>
            </a:r>
          </a:p>
        </p:txBody>
      </p:sp>
      <p:sp>
        <p:nvSpPr>
          <p:cNvPr id="48131" name="Content Placeholder 7"/>
          <p:cNvSpPr>
            <a:spLocks noGrp="1"/>
          </p:cNvSpPr>
          <p:nvPr>
            <p:ph idx="1"/>
          </p:nvPr>
        </p:nvSpPr>
        <p:spPr>
          <a:xfrm>
            <a:off x="457200" y="1371600"/>
            <a:ext cx="8534400" cy="4525963"/>
          </a:xfrm>
        </p:spPr>
        <p:txBody>
          <a:bodyPr/>
          <a:lstStyle/>
          <a:p>
            <a:pPr eaLnBrk="1" hangingPunct="1">
              <a:defRPr/>
            </a:pPr>
            <a:r>
              <a:rPr lang="en-US" b="1" dirty="0" smtClean="0">
                <a:cs typeface="Arial" pitchFamily="34" charset="0"/>
              </a:rPr>
              <a:t>All interpreters need to be considered in turn taking.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teacher will monitor the interpreters to be sure all are caught up and everyone has time to then look back to the speaker/teacher.</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When</a:t>
            </a:r>
            <a:r>
              <a:rPr lang="en-US" sz="2000" b="1" dirty="0" smtClean="0">
                <a:cs typeface="Arial" pitchFamily="34" charset="0"/>
              </a:rPr>
              <a:t> </a:t>
            </a:r>
            <a:r>
              <a:rPr lang="en-US" b="1" dirty="0" smtClean="0">
                <a:cs typeface="Arial" pitchFamily="34" charset="0"/>
              </a:rPr>
              <a:t>there</a:t>
            </a:r>
            <a:r>
              <a:rPr lang="en-US" sz="2000" b="1" dirty="0" smtClean="0">
                <a:cs typeface="Arial" pitchFamily="34" charset="0"/>
              </a:rPr>
              <a:t> </a:t>
            </a:r>
            <a:r>
              <a:rPr lang="en-US" b="1" dirty="0" smtClean="0">
                <a:cs typeface="Arial" pitchFamily="34" charset="0"/>
              </a:rPr>
              <a:t>are</a:t>
            </a:r>
            <a:r>
              <a:rPr lang="en-US" sz="2000" b="1" dirty="0" smtClean="0">
                <a:cs typeface="Arial" pitchFamily="34" charset="0"/>
              </a:rPr>
              <a:t> </a:t>
            </a:r>
            <a:r>
              <a:rPr lang="en-US" b="1" dirty="0" smtClean="0">
                <a:cs typeface="Arial" pitchFamily="34" charset="0"/>
              </a:rPr>
              <a:t>layers</a:t>
            </a:r>
            <a:r>
              <a:rPr lang="en-US" sz="2000" b="1" dirty="0" smtClean="0">
                <a:cs typeface="Arial" pitchFamily="34" charset="0"/>
              </a:rPr>
              <a:t> </a:t>
            </a:r>
            <a:r>
              <a:rPr lang="en-US" b="1" dirty="0" smtClean="0">
                <a:cs typeface="Arial" pitchFamily="34" charset="0"/>
              </a:rPr>
              <a:t>of</a:t>
            </a:r>
            <a:r>
              <a:rPr lang="en-US" sz="2000" b="1" dirty="0" smtClean="0">
                <a:cs typeface="Arial" pitchFamily="34" charset="0"/>
              </a:rPr>
              <a:t> </a:t>
            </a:r>
            <a:r>
              <a:rPr lang="en-US" b="1" dirty="0" smtClean="0">
                <a:cs typeface="Arial" pitchFamily="34" charset="0"/>
              </a:rPr>
              <a:t>interpreters</a:t>
            </a:r>
            <a:r>
              <a:rPr lang="en-US" sz="2000" b="1" dirty="0" smtClean="0">
                <a:cs typeface="Arial" pitchFamily="34" charset="0"/>
              </a:rPr>
              <a:t> </a:t>
            </a:r>
            <a:r>
              <a:rPr lang="en-US" b="1" dirty="0" smtClean="0">
                <a:cs typeface="Arial" pitchFamily="34" charset="0"/>
              </a:rPr>
              <a:t>(e.g.</a:t>
            </a:r>
            <a:r>
              <a:rPr lang="en-US" sz="2000" b="1" dirty="0" smtClean="0">
                <a:cs typeface="Arial" pitchFamily="34" charset="0"/>
              </a:rPr>
              <a:t> </a:t>
            </a:r>
            <a:r>
              <a:rPr lang="en-US" b="1" dirty="0" smtClean="0">
                <a:cs typeface="Arial" pitchFamily="34" charset="0"/>
              </a:rPr>
              <a:t>DB</a:t>
            </a:r>
            <a:r>
              <a:rPr lang="en-US" sz="2000" b="1" dirty="0" smtClean="0">
                <a:cs typeface="Arial" pitchFamily="34" charset="0"/>
              </a:rPr>
              <a:t> </a:t>
            </a:r>
            <a:r>
              <a:rPr lang="en-US" b="1" dirty="0" smtClean="0">
                <a:cs typeface="Arial" pitchFamily="34" charset="0"/>
              </a:rPr>
              <a:t>participant</a:t>
            </a:r>
            <a:r>
              <a:rPr lang="en-US" sz="2000" b="1" dirty="0" smtClean="0">
                <a:cs typeface="Arial" pitchFamily="34" charset="0"/>
              </a:rPr>
              <a:t> </a:t>
            </a:r>
            <a:r>
              <a:rPr lang="en-US" b="1" dirty="0" smtClean="0">
                <a:cs typeface="Arial" pitchFamily="34" charset="0"/>
              </a:rPr>
              <a:t>to</a:t>
            </a:r>
            <a:r>
              <a:rPr lang="en-US" sz="2000" b="1" dirty="0" smtClean="0">
                <a:cs typeface="Arial" pitchFamily="34" charset="0"/>
              </a:rPr>
              <a:t> </a:t>
            </a:r>
            <a:r>
              <a:rPr lang="en-US" b="1" dirty="0" smtClean="0">
                <a:cs typeface="Arial" pitchFamily="34" charset="0"/>
              </a:rPr>
              <a:t>copy</a:t>
            </a:r>
            <a:r>
              <a:rPr lang="en-US" sz="2000" b="1" dirty="0" smtClean="0">
                <a:cs typeface="Arial" pitchFamily="34" charset="0"/>
              </a:rPr>
              <a:t> </a:t>
            </a:r>
            <a:r>
              <a:rPr lang="en-US" b="1" dirty="0" smtClean="0">
                <a:cs typeface="Arial" pitchFamily="34" charset="0"/>
              </a:rPr>
              <a:t>interpreter</a:t>
            </a:r>
            <a:r>
              <a:rPr lang="en-US" sz="2000" b="1" dirty="0" smtClean="0">
                <a:cs typeface="Arial" pitchFamily="34" charset="0"/>
              </a:rPr>
              <a:t> </a:t>
            </a:r>
            <a:r>
              <a:rPr lang="en-US" b="1" dirty="0" smtClean="0">
                <a:cs typeface="Arial" pitchFamily="34" charset="0"/>
              </a:rPr>
              <a:t>to</a:t>
            </a:r>
            <a:r>
              <a:rPr lang="en-US" sz="2000" b="1" dirty="0" smtClean="0">
                <a:cs typeface="Arial" pitchFamily="34" charset="0"/>
              </a:rPr>
              <a:t> </a:t>
            </a:r>
            <a:r>
              <a:rPr lang="en-US" b="1" dirty="0" smtClean="0">
                <a:cs typeface="Arial" pitchFamily="34" charset="0"/>
              </a:rPr>
              <a:t>tactile</a:t>
            </a:r>
            <a:r>
              <a:rPr lang="en-US" sz="2000" b="1" dirty="0" smtClean="0">
                <a:cs typeface="Arial" pitchFamily="34" charset="0"/>
              </a:rPr>
              <a:t> </a:t>
            </a:r>
            <a:r>
              <a:rPr lang="en-US" b="1" dirty="0" smtClean="0">
                <a:cs typeface="Arial" pitchFamily="34" charset="0"/>
              </a:rPr>
              <a:t>interpreter)</a:t>
            </a:r>
            <a:r>
              <a:rPr lang="en-US" sz="2000" b="1" dirty="0" smtClean="0">
                <a:cs typeface="Arial" pitchFamily="34" charset="0"/>
              </a:rPr>
              <a:t> </a:t>
            </a:r>
            <a:r>
              <a:rPr lang="en-US" b="1" dirty="0" smtClean="0">
                <a:cs typeface="Arial" pitchFamily="34" charset="0"/>
              </a:rPr>
              <a:t>this</a:t>
            </a:r>
            <a:r>
              <a:rPr lang="en-US" sz="2000" b="1" dirty="0" smtClean="0">
                <a:cs typeface="Arial" pitchFamily="34" charset="0"/>
              </a:rPr>
              <a:t> </a:t>
            </a:r>
            <a:r>
              <a:rPr lang="en-US" b="1" dirty="0" smtClean="0">
                <a:cs typeface="Arial" pitchFamily="34" charset="0"/>
              </a:rPr>
              <a:t>is</a:t>
            </a:r>
            <a:r>
              <a:rPr lang="en-US" sz="2000" b="1" dirty="0" smtClean="0">
                <a:cs typeface="Arial" pitchFamily="34" charset="0"/>
              </a:rPr>
              <a:t> </a:t>
            </a:r>
            <a:r>
              <a:rPr lang="en-US" b="1" dirty="0" smtClean="0">
                <a:cs typeface="Arial" pitchFamily="34" charset="0"/>
              </a:rPr>
              <a:t>especially</a:t>
            </a:r>
            <a:r>
              <a:rPr lang="en-US" sz="2000" b="1" dirty="0" smtClean="0">
                <a:cs typeface="Arial" pitchFamily="34" charset="0"/>
              </a:rPr>
              <a:t> </a:t>
            </a:r>
            <a:r>
              <a:rPr lang="en-US" b="1" dirty="0" smtClean="0">
                <a:cs typeface="Arial" pitchFamily="34" charset="0"/>
              </a:rPr>
              <a:t>important.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eaLnBrk="1" hangingPunct="1"/>
            <a:r>
              <a:rPr lang="en-US" b="1" smtClean="0"/>
              <a:t>Breaks</a:t>
            </a:r>
          </a:p>
        </p:txBody>
      </p:sp>
      <p:sp>
        <p:nvSpPr>
          <p:cNvPr id="49155" name="Content Placeholder 2"/>
          <p:cNvSpPr>
            <a:spLocks noGrp="1"/>
          </p:cNvSpPr>
          <p:nvPr>
            <p:ph idx="1"/>
          </p:nvPr>
        </p:nvSpPr>
        <p:spPr>
          <a:xfrm>
            <a:off x="457200" y="1371600"/>
            <a:ext cx="8229600" cy="4525963"/>
          </a:xfrm>
        </p:spPr>
        <p:txBody>
          <a:bodyPr/>
          <a:lstStyle/>
          <a:p>
            <a:pPr marL="0" indent="0" eaLnBrk="1" hangingPunct="1">
              <a:buFont typeface="Arial" charset="0"/>
              <a:buNone/>
            </a:pPr>
            <a:r>
              <a:rPr lang="en-US" b="1" smtClean="0">
                <a:cs typeface="Arial" charset="0"/>
              </a:rPr>
              <a:t>Most people do not sit in meetings or classrooms all day. Breaks are both an opportunity to rest arms for interpreters and DB people, and for students a chance to both digest what they have been learning and to connect with one another.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457200" y="2286000"/>
            <a:ext cx="8229600" cy="1143000"/>
          </a:xfrm>
        </p:spPr>
        <p:txBody>
          <a:bodyPr/>
          <a:lstStyle/>
          <a:p>
            <a:pPr algn="l" eaLnBrk="1" hangingPunct="1"/>
            <a:r>
              <a:rPr lang="en-US" sz="5400" b="1" dirty="0" smtClean="0"/>
              <a:t>LABS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eaLnBrk="1" hangingPunct="1"/>
            <a:r>
              <a:rPr lang="en-US" b="1" smtClean="0"/>
              <a:t>Lab</a:t>
            </a:r>
          </a:p>
        </p:txBody>
      </p:sp>
      <p:sp>
        <p:nvSpPr>
          <p:cNvPr id="51203" name="Content Placeholder 6"/>
          <p:cNvSpPr>
            <a:spLocks noGrp="1"/>
          </p:cNvSpPr>
          <p:nvPr>
            <p:ph idx="1"/>
          </p:nvPr>
        </p:nvSpPr>
        <p:spPr>
          <a:xfrm>
            <a:off x="457200" y="1371600"/>
            <a:ext cx="8534400" cy="4525963"/>
          </a:xfrm>
        </p:spPr>
        <p:txBody>
          <a:bodyPr/>
          <a:lstStyle/>
          <a:p>
            <a:pPr eaLnBrk="1" hangingPunct="1">
              <a:defRPr/>
            </a:pPr>
            <a:r>
              <a:rPr lang="en-US" b="1" dirty="0" smtClean="0">
                <a:cs typeface="Arial" pitchFamily="34" charset="0"/>
              </a:rPr>
              <a:t>Choose a site in which SSPs might typically work such as a store.  Chain stores have many layers of management and it is difficult to get permission.  Independent stores are often the most accommodating.</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These “real” settings will not have the same accommodations for light and glare but the participants can practice their new </a:t>
            </a:r>
            <a:r>
              <a:rPr lang="en-US" b="1" dirty="0" smtClean="0">
                <a:cs typeface="Arial" pitchFamily="34" charset="0"/>
              </a:rPr>
              <a:t>skills.</a:t>
            </a:r>
            <a:endParaRPr lang="en-US" b="1" dirty="0" smtClean="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b="1" dirty="0" smtClean="0">
                <a:cs typeface="Arial" charset="0"/>
              </a:rPr>
              <a:t>Location, cont.</a:t>
            </a:r>
            <a:endParaRPr lang="en-US" b="1" dirty="0" smtClean="0">
              <a:cs typeface="Arial" charset="0"/>
            </a:endParaRPr>
          </a:p>
        </p:txBody>
      </p:sp>
      <p:sp>
        <p:nvSpPr>
          <p:cNvPr id="6147" name="Content Placeholder 2"/>
          <p:cNvSpPr>
            <a:spLocks noGrp="1"/>
          </p:cNvSpPr>
          <p:nvPr>
            <p:ph idx="1"/>
          </p:nvPr>
        </p:nvSpPr>
        <p:spPr>
          <a:xfrm>
            <a:off x="457200" y="1371600"/>
            <a:ext cx="8534400" cy="4525963"/>
          </a:xfrm>
        </p:spPr>
        <p:txBody>
          <a:bodyPr/>
          <a:lstStyle/>
          <a:p>
            <a:pPr eaLnBrk="1" hangingPunct="1">
              <a:defRPr/>
            </a:pPr>
            <a:r>
              <a:rPr lang="en-US" b="1" dirty="0" smtClean="0">
                <a:cs typeface="Arial" pitchFamily="34" charset="0"/>
              </a:rPr>
              <a:t>You will also want nearby choices for the lab exercises (e.g. restaurants and shops that are willing to let you use their space for practice).</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Some people prefer a familiar location (less stress finding it) while others prefer a site that will provide maximum exposure to the DB Community (training as public relations).</a:t>
            </a: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7" descr="IMG_1229_1.JPG"/>
          <p:cNvPicPr>
            <a:picLocks noChangeAspect="1"/>
          </p:cNvPicPr>
          <p:nvPr/>
        </p:nvPicPr>
        <p:blipFill>
          <a:blip r:embed="rId2">
            <a:extLst>
              <a:ext uri="{28A0092B-C50C-407E-A947-70E740481C1C}">
                <a14:useLocalDpi xmlns:a14="http://schemas.microsoft.com/office/drawing/2010/main" val="0"/>
              </a:ext>
            </a:extLst>
          </a:blip>
          <a:srcRect t="10526"/>
          <a:stretch>
            <a:fillRect/>
          </a:stretch>
        </p:blipFill>
        <p:spPr bwMode="auto">
          <a:xfrm>
            <a:off x="640080" y="381000"/>
            <a:ext cx="5126038" cy="6113463"/>
          </a:xfrm>
          <a:prstGeom prst="rect">
            <a:avLst/>
          </a:prstGeom>
          <a:solidFill>
            <a:srgbClr val="FFFFFF">
              <a:shade val="85000"/>
            </a:srgbClr>
          </a:solidFill>
          <a:ln w="76200">
            <a:solidFill>
              <a:srgbClr val="FFFF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eaLnBrk="1" hangingPunct="1"/>
            <a:r>
              <a:rPr lang="en-US" b="1" smtClean="0"/>
              <a:t>Outdoors</a:t>
            </a:r>
          </a:p>
        </p:txBody>
      </p:sp>
      <p:sp>
        <p:nvSpPr>
          <p:cNvPr id="53251" name="Content Placeholder 6"/>
          <p:cNvSpPr>
            <a:spLocks noGrp="1"/>
          </p:cNvSpPr>
          <p:nvPr>
            <p:ph idx="1"/>
          </p:nvPr>
        </p:nvSpPr>
        <p:spPr>
          <a:xfrm>
            <a:off x="457200" y="1371600"/>
            <a:ext cx="8686800" cy="4525963"/>
          </a:xfrm>
        </p:spPr>
        <p:txBody>
          <a:bodyPr/>
          <a:lstStyle/>
          <a:p>
            <a:pPr marL="0" indent="0" eaLnBrk="1" hangingPunct="1">
              <a:buFont typeface="Arial" charset="0"/>
              <a:buNone/>
            </a:pPr>
            <a:r>
              <a:rPr lang="en-US" b="1" dirty="0" smtClean="0">
                <a:cs typeface="Arial" charset="0"/>
              </a:rPr>
              <a:t>Conducting discussions outdoors is sometimes necessary due to space, but: </a:t>
            </a:r>
          </a:p>
          <a:p>
            <a:pPr lvl="1" eaLnBrk="1" hangingPunct="1">
              <a:buFont typeface="Arial" charset="0"/>
              <a:buChar char="•"/>
            </a:pPr>
            <a:r>
              <a:rPr lang="en-US" sz="3200" b="1" dirty="0" smtClean="0">
                <a:cs typeface="Arial" charset="0"/>
              </a:rPr>
              <a:t>There might be glare (notice the windows here)</a:t>
            </a:r>
          </a:p>
          <a:p>
            <a:pPr lvl="1" eaLnBrk="1" hangingPunct="1">
              <a:buFont typeface="Arial" charset="0"/>
              <a:buChar char="•"/>
            </a:pPr>
            <a:r>
              <a:rPr lang="en-US" sz="3200" b="1" dirty="0" smtClean="0">
                <a:cs typeface="Arial" charset="0"/>
              </a:rPr>
              <a:t>It will take time to arrange yourselves so that everyone can see/hear the discussion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a:r>
              <a:rPr lang="en-US" b="1" dirty="0" smtClean="0"/>
              <a:t>Outdoors, cont.</a:t>
            </a:r>
            <a:endParaRPr lang="en-US" dirty="0" smtClean="0"/>
          </a:p>
        </p:txBody>
      </p:sp>
      <p:sp>
        <p:nvSpPr>
          <p:cNvPr id="3" name="Content Placeholder 2"/>
          <p:cNvSpPr>
            <a:spLocks noGrp="1"/>
          </p:cNvSpPr>
          <p:nvPr>
            <p:ph idx="1"/>
          </p:nvPr>
        </p:nvSpPr>
        <p:spPr>
          <a:xfrm>
            <a:off x="457200" y="1371600"/>
            <a:ext cx="8229600" cy="4525963"/>
          </a:xfrm>
        </p:spPr>
        <p:txBody>
          <a:bodyPr/>
          <a:lstStyle/>
          <a:p>
            <a:pPr marL="0" indent="0">
              <a:buFont typeface="Arial" charset="0"/>
              <a:buNone/>
              <a:defRPr/>
            </a:pPr>
            <a:r>
              <a:rPr lang="en-US" b="1" dirty="0" smtClean="0">
                <a:cs typeface="Arial" pitchFamily="34" charset="0"/>
              </a:rPr>
              <a:t>In</a:t>
            </a:r>
            <a:r>
              <a:rPr lang="en-US" sz="1800" b="1" dirty="0" smtClean="0">
                <a:cs typeface="Arial" pitchFamily="34" charset="0"/>
              </a:rPr>
              <a:t> </a:t>
            </a:r>
            <a:r>
              <a:rPr lang="en-US" b="1" dirty="0" smtClean="0">
                <a:cs typeface="Arial" pitchFamily="34" charset="0"/>
              </a:rPr>
              <a:t>the</a:t>
            </a:r>
            <a:r>
              <a:rPr lang="en-US" sz="1800" b="1" dirty="0" smtClean="0">
                <a:cs typeface="Arial" pitchFamily="34" charset="0"/>
              </a:rPr>
              <a:t> </a:t>
            </a:r>
            <a:r>
              <a:rPr lang="en-US" b="1" dirty="0" smtClean="0">
                <a:cs typeface="Arial" pitchFamily="34" charset="0"/>
              </a:rPr>
              <a:t>next</a:t>
            </a:r>
            <a:r>
              <a:rPr lang="en-US" sz="1800" b="1" dirty="0" smtClean="0">
                <a:cs typeface="Arial" pitchFamily="34" charset="0"/>
              </a:rPr>
              <a:t> </a:t>
            </a:r>
            <a:r>
              <a:rPr lang="en-US" b="1" dirty="0" smtClean="0">
                <a:cs typeface="Arial" pitchFamily="34" charset="0"/>
              </a:rPr>
              <a:t>slide</a:t>
            </a:r>
            <a:r>
              <a:rPr lang="en-US" sz="1800" b="1" dirty="0" smtClean="0">
                <a:cs typeface="Arial" pitchFamily="34" charset="0"/>
              </a:rPr>
              <a:t> </a:t>
            </a:r>
            <a:r>
              <a:rPr lang="en-US" b="1" dirty="0" smtClean="0">
                <a:cs typeface="Arial" pitchFamily="34" charset="0"/>
              </a:rPr>
              <a:t>the</a:t>
            </a:r>
            <a:r>
              <a:rPr lang="en-US" sz="1800" b="1" dirty="0" smtClean="0">
                <a:cs typeface="Arial" pitchFamily="34" charset="0"/>
              </a:rPr>
              <a:t> </a:t>
            </a:r>
            <a:r>
              <a:rPr lang="en-US" b="1" dirty="0" smtClean="0">
                <a:cs typeface="Arial" pitchFamily="34" charset="0"/>
              </a:rPr>
              <a:t>DB</a:t>
            </a:r>
            <a:r>
              <a:rPr lang="en-US" sz="1800" b="1" dirty="0" smtClean="0">
                <a:cs typeface="Arial" pitchFamily="34" charset="0"/>
              </a:rPr>
              <a:t> </a:t>
            </a:r>
            <a:r>
              <a:rPr lang="en-US" b="1" dirty="0" smtClean="0">
                <a:cs typeface="Arial" pitchFamily="34" charset="0"/>
              </a:rPr>
              <a:t>woman</a:t>
            </a:r>
            <a:r>
              <a:rPr lang="en-US" sz="1800" b="1" dirty="0" smtClean="0">
                <a:cs typeface="Arial" pitchFamily="34" charset="0"/>
              </a:rPr>
              <a:t> </a:t>
            </a:r>
            <a:r>
              <a:rPr lang="en-US" b="1" dirty="0" smtClean="0">
                <a:cs typeface="Arial" pitchFamily="34" charset="0"/>
              </a:rPr>
              <a:t>with</a:t>
            </a:r>
            <a:r>
              <a:rPr lang="en-US" sz="1800" b="1" dirty="0" smtClean="0">
                <a:cs typeface="Arial" pitchFamily="34" charset="0"/>
              </a:rPr>
              <a:t> </a:t>
            </a:r>
            <a:r>
              <a:rPr lang="en-US" b="1" dirty="0" smtClean="0">
                <a:cs typeface="Arial" pitchFamily="34" charset="0"/>
              </a:rPr>
              <a:t>tunnel</a:t>
            </a:r>
            <a:r>
              <a:rPr lang="en-US" sz="1800" b="1" dirty="0" smtClean="0">
                <a:cs typeface="Arial" pitchFamily="34" charset="0"/>
              </a:rPr>
              <a:t> </a:t>
            </a:r>
            <a:r>
              <a:rPr lang="en-US" b="1" dirty="0" smtClean="0">
                <a:cs typeface="Arial" pitchFamily="34" charset="0"/>
              </a:rPr>
              <a:t>vision</a:t>
            </a:r>
            <a:r>
              <a:rPr lang="en-US" sz="1800" b="1" dirty="0" smtClean="0">
                <a:cs typeface="Arial" pitchFamily="34" charset="0"/>
              </a:rPr>
              <a:t> </a:t>
            </a:r>
            <a:r>
              <a:rPr lang="en-US" b="1" dirty="0" smtClean="0">
                <a:cs typeface="Arial" pitchFamily="34" charset="0"/>
              </a:rPr>
              <a:t>on</a:t>
            </a:r>
            <a:r>
              <a:rPr lang="en-US" sz="1800" b="1" dirty="0" smtClean="0">
                <a:cs typeface="Arial" pitchFamily="34" charset="0"/>
              </a:rPr>
              <a:t> </a:t>
            </a:r>
            <a:r>
              <a:rPr lang="en-US" b="1" dirty="0" smtClean="0">
                <a:cs typeface="Arial" pitchFamily="34" charset="0"/>
              </a:rPr>
              <a:t>the</a:t>
            </a:r>
            <a:r>
              <a:rPr lang="en-US" sz="1800" b="1" dirty="0" smtClean="0">
                <a:cs typeface="Arial" pitchFamily="34" charset="0"/>
              </a:rPr>
              <a:t> </a:t>
            </a:r>
            <a:r>
              <a:rPr lang="en-US" b="1" dirty="0" smtClean="0">
                <a:cs typeface="Arial" pitchFamily="34" charset="0"/>
              </a:rPr>
              <a:t>left</a:t>
            </a:r>
            <a:r>
              <a:rPr lang="en-US" sz="1800" b="1" dirty="0" smtClean="0">
                <a:cs typeface="Arial" pitchFamily="34" charset="0"/>
              </a:rPr>
              <a:t> </a:t>
            </a:r>
            <a:r>
              <a:rPr lang="en-US" b="1" dirty="0" smtClean="0">
                <a:cs typeface="Arial" pitchFamily="34" charset="0"/>
              </a:rPr>
              <a:t>is</a:t>
            </a:r>
            <a:r>
              <a:rPr lang="en-US" sz="1800" b="1" dirty="0" smtClean="0">
                <a:cs typeface="Arial" pitchFamily="34" charset="0"/>
              </a:rPr>
              <a:t> </a:t>
            </a:r>
            <a:r>
              <a:rPr lang="en-US" b="1" dirty="0" smtClean="0">
                <a:cs typeface="Arial" pitchFamily="34" charset="0"/>
              </a:rPr>
              <a:t>watching</a:t>
            </a:r>
            <a:r>
              <a:rPr lang="en-US" sz="1800" b="1" dirty="0" smtClean="0">
                <a:cs typeface="Arial" pitchFamily="34" charset="0"/>
              </a:rPr>
              <a:t> </a:t>
            </a:r>
            <a:r>
              <a:rPr lang="en-US" b="1" dirty="0" smtClean="0">
                <a:cs typeface="Arial" pitchFamily="34" charset="0"/>
              </a:rPr>
              <a:t>the</a:t>
            </a:r>
            <a:r>
              <a:rPr lang="en-US" sz="1800" b="1" dirty="0" smtClean="0">
                <a:cs typeface="Arial" pitchFamily="34" charset="0"/>
              </a:rPr>
              <a:t> </a:t>
            </a:r>
            <a:r>
              <a:rPr lang="en-US" b="1" dirty="0" smtClean="0">
                <a:cs typeface="Arial" pitchFamily="34" charset="0"/>
              </a:rPr>
              <a:t>close</a:t>
            </a:r>
            <a:r>
              <a:rPr lang="en-US" sz="1800" b="1" dirty="0" smtClean="0">
                <a:cs typeface="Arial" pitchFamily="34" charset="0"/>
              </a:rPr>
              <a:t> </a:t>
            </a:r>
            <a:r>
              <a:rPr lang="en-US" b="1" dirty="0" smtClean="0">
                <a:cs typeface="Arial" pitchFamily="34" charset="0"/>
              </a:rPr>
              <a:t>vision</a:t>
            </a:r>
            <a:r>
              <a:rPr lang="en-US" sz="1800" b="1" dirty="0" smtClean="0">
                <a:cs typeface="Arial" pitchFamily="34" charset="0"/>
              </a:rPr>
              <a:t> </a:t>
            </a:r>
            <a:r>
              <a:rPr lang="en-US" b="1" dirty="0" smtClean="0">
                <a:cs typeface="Arial" pitchFamily="34" charset="0"/>
              </a:rPr>
              <a:t>interpreter</a:t>
            </a:r>
            <a:r>
              <a:rPr lang="en-US" sz="1800" b="1" dirty="0" smtClean="0">
                <a:cs typeface="Arial" pitchFamily="34" charset="0"/>
              </a:rPr>
              <a:t> </a:t>
            </a:r>
            <a:r>
              <a:rPr lang="en-US" b="1" dirty="0" smtClean="0">
                <a:cs typeface="Arial" pitchFamily="34" charset="0"/>
              </a:rPr>
              <a:t>angled</a:t>
            </a:r>
            <a:r>
              <a:rPr lang="en-US" sz="1800" b="1" dirty="0" smtClean="0">
                <a:cs typeface="Arial" pitchFamily="34" charset="0"/>
              </a:rPr>
              <a:t> </a:t>
            </a:r>
            <a:r>
              <a:rPr lang="en-US" b="1" dirty="0" smtClean="0">
                <a:cs typeface="Arial" pitchFamily="34" charset="0"/>
              </a:rPr>
              <a:t>to</a:t>
            </a:r>
            <a:r>
              <a:rPr lang="en-US" sz="1800" b="1" dirty="0" smtClean="0">
                <a:cs typeface="Arial" pitchFamily="34" charset="0"/>
              </a:rPr>
              <a:t> </a:t>
            </a:r>
            <a:r>
              <a:rPr lang="en-US" b="1" dirty="0" smtClean="0">
                <a:cs typeface="Arial" pitchFamily="34" charset="0"/>
              </a:rPr>
              <a:t>take</a:t>
            </a:r>
            <a:r>
              <a:rPr lang="en-US" sz="1800" b="1" dirty="0" smtClean="0">
                <a:cs typeface="Arial" pitchFamily="34" charset="0"/>
              </a:rPr>
              <a:t> </a:t>
            </a:r>
            <a:r>
              <a:rPr lang="en-US" b="1" dirty="0" smtClean="0">
                <a:cs typeface="Arial" pitchFamily="34" charset="0"/>
              </a:rPr>
              <a:t>advantage</a:t>
            </a:r>
            <a:r>
              <a:rPr lang="en-US" sz="1800" b="1" dirty="0" smtClean="0">
                <a:cs typeface="Arial" pitchFamily="34" charset="0"/>
              </a:rPr>
              <a:t> </a:t>
            </a:r>
            <a:r>
              <a:rPr lang="en-US" b="1" dirty="0" smtClean="0">
                <a:cs typeface="Arial" pitchFamily="34" charset="0"/>
              </a:rPr>
              <a:t>of</a:t>
            </a:r>
            <a:r>
              <a:rPr lang="en-US" sz="1800" b="1" dirty="0" smtClean="0">
                <a:cs typeface="Arial" pitchFamily="34" charset="0"/>
              </a:rPr>
              <a:t> </a:t>
            </a:r>
            <a:r>
              <a:rPr lang="en-US" b="1" dirty="0" smtClean="0">
                <a:cs typeface="Arial" pitchFamily="34" charset="0"/>
              </a:rPr>
              <a:t>the</a:t>
            </a:r>
            <a:r>
              <a:rPr lang="en-US" sz="1800" b="1" dirty="0" smtClean="0">
                <a:cs typeface="Arial" pitchFamily="34" charset="0"/>
              </a:rPr>
              <a:t> </a:t>
            </a:r>
            <a:r>
              <a:rPr lang="en-US" b="1" dirty="0" smtClean="0">
                <a:cs typeface="Arial" pitchFamily="34" charset="0"/>
              </a:rPr>
              <a:t>blue</a:t>
            </a:r>
            <a:r>
              <a:rPr lang="en-US" sz="1800" b="1" dirty="0" smtClean="0">
                <a:cs typeface="Arial" pitchFamily="34" charset="0"/>
              </a:rPr>
              <a:t> </a:t>
            </a:r>
            <a:r>
              <a:rPr lang="en-US" b="1" dirty="0" smtClean="0">
                <a:cs typeface="Arial" pitchFamily="34" charset="0"/>
              </a:rPr>
              <a:t>pillar</a:t>
            </a:r>
            <a:r>
              <a:rPr lang="en-US" sz="1800" b="1" dirty="0" smtClean="0">
                <a:cs typeface="Arial" pitchFamily="34" charset="0"/>
              </a:rPr>
              <a:t> </a:t>
            </a:r>
            <a:r>
              <a:rPr lang="en-US" b="1" dirty="0" smtClean="0">
                <a:cs typeface="Arial" pitchFamily="34" charset="0"/>
              </a:rPr>
              <a:t>as</a:t>
            </a:r>
            <a:r>
              <a:rPr lang="en-US" sz="1800" b="1" dirty="0" smtClean="0">
                <a:cs typeface="Arial" pitchFamily="34" charset="0"/>
              </a:rPr>
              <a:t> </a:t>
            </a:r>
            <a:r>
              <a:rPr lang="en-US" b="1" dirty="0" smtClean="0">
                <a:cs typeface="Arial" pitchFamily="34" charset="0"/>
              </a:rPr>
              <a:t>background.</a:t>
            </a:r>
          </a:p>
          <a:p>
            <a:pP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4" descr="HKNC 2010-3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820025" cy="58674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eaLnBrk="1" hangingPunct="1"/>
            <a:r>
              <a:rPr lang="en-US" b="1" smtClean="0">
                <a:cs typeface="Arial" charset="0"/>
              </a:rPr>
              <a:t>Acoustics</a:t>
            </a:r>
          </a:p>
        </p:txBody>
      </p:sp>
      <p:sp>
        <p:nvSpPr>
          <p:cNvPr id="55299"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Acoustics will also likely be a problem outdoors (ambient noise such as traffic, and bare walls that bounce sound).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Deaf-blind participants who need to be near to listen may also need their own interpreter.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eaLnBrk="1" hangingPunct="1"/>
            <a:r>
              <a:rPr lang="en-US" b="1" dirty="0" smtClean="0"/>
              <a:t>Acoustics, cont.</a:t>
            </a:r>
            <a:endParaRPr lang="en-US" b="1" dirty="0" smtClean="0"/>
          </a:p>
        </p:txBody>
      </p:sp>
      <p:sp>
        <p:nvSpPr>
          <p:cNvPr id="56323" name="Content Placeholder 2"/>
          <p:cNvSpPr>
            <a:spLocks noGrp="1"/>
          </p:cNvSpPr>
          <p:nvPr>
            <p:ph idx="1"/>
          </p:nvPr>
        </p:nvSpPr>
        <p:spPr>
          <a:xfrm>
            <a:off x="457200" y="1371600"/>
            <a:ext cx="8458200" cy="4525963"/>
          </a:xfrm>
        </p:spPr>
        <p:txBody>
          <a:bodyPr/>
          <a:lstStyle/>
          <a:p>
            <a:pPr eaLnBrk="1" hangingPunct="1">
              <a:defRPr/>
            </a:pPr>
            <a:r>
              <a:rPr lang="en-US" b="1" dirty="0" smtClean="0">
                <a:cs typeface="Arial" pitchFamily="34" charset="0"/>
              </a:rPr>
              <a:t>Wind both disperses the sound of speech, and creates noise, sometimes even blowing over the microphone itself.</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DB people who do not need a microphone in a quiet environment may need one outdoors.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04800"/>
            <a:ext cx="8229600" cy="1524000"/>
          </a:xfrm>
        </p:spPr>
        <p:txBody>
          <a:bodyPr/>
          <a:lstStyle/>
          <a:p>
            <a:pPr algn="l" eaLnBrk="1" hangingPunct="1"/>
            <a:r>
              <a:rPr lang="en-US" b="1" smtClean="0"/>
              <a:t>Additional Interpreters </a:t>
            </a:r>
            <a:br>
              <a:rPr lang="en-US" b="1" smtClean="0"/>
            </a:br>
            <a:r>
              <a:rPr lang="en-US" b="1" smtClean="0"/>
              <a:t>for Outdoors</a:t>
            </a:r>
          </a:p>
        </p:txBody>
      </p:sp>
      <p:sp>
        <p:nvSpPr>
          <p:cNvPr id="57347" name="Content Placeholder 2"/>
          <p:cNvSpPr>
            <a:spLocks noGrp="1"/>
          </p:cNvSpPr>
          <p:nvPr>
            <p:ph idx="1"/>
          </p:nvPr>
        </p:nvSpPr>
        <p:spPr>
          <a:xfrm>
            <a:off x="457200" y="1828800"/>
            <a:ext cx="8229600" cy="3992563"/>
          </a:xfrm>
        </p:spPr>
        <p:txBody>
          <a:bodyPr/>
          <a:lstStyle/>
          <a:p>
            <a:pPr eaLnBrk="1" hangingPunct="1">
              <a:defRPr/>
            </a:pPr>
            <a:r>
              <a:rPr lang="en-US" b="1" dirty="0" smtClean="0">
                <a:cs typeface="Arial" pitchFamily="34" charset="0"/>
              </a:rPr>
              <a:t>If there is a lack of good backdrops or sight lines, additional interpreters may be needed for participants who would otherwise watch the speaker/platform interpreter directly.</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In the next slide, each DB person had their own interpreter.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4" descr="IMG_4780-2.jpg"/>
          <p:cNvPicPr>
            <a:picLocks noChangeAspect="1"/>
          </p:cNvPicPr>
          <p:nvPr/>
        </p:nvPicPr>
        <p:blipFill>
          <a:blip r:embed="rId2">
            <a:extLst>
              <a:ext uri="{28A0092B-C50C-407E-A947-70E740481C1C}">
                <a14:useLocalDpi xmlns:a14="http://schemas.microsoft.com/office/drawing/2010/main" val="0"/>
              </a:ext>
            </a:extLst>
          </a:blip>
          <a:srcRect b="10193"/>
          <a:stretch>
            <a:fillRect/>
          </a:stretch>
        </p:blipFill>
        <p:spPr bwMode="auto">
          <a:xfrm>
            <a:off x="685800" y="762000"/>
            <a:ext cx="7923213" cy="53340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457200" y="2286000"/>
            <a:ext cx="8534400" cy="1143000"/>
          </a:xfrm>
        </p:spPr>
        <p:txBody>
          <a:bodyPr/>
          <a:lstStyle/>
          <a:p>
            <a:pPr algn="l" eaLnBrk="1" hangingPunct="1"/>
            <a:r>
              <a:rPr lang="en-US" sz="5400" b="1" dirty="0" smtClean="0"/>
              <a:t>OTHER CONSIDERATIONS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eaLnBrk="1" hangingPunct="1"/>
            <a:r>
              <a:rPr lang="en-US" b="1" dirty="0" smtClean="0">
                <a:cs typeface="Arial" charset="0"/>
              </a:rPr>
              <a:t>Communication &amp; Schema</a:t>
            </a:r>
          </a:p>
        </p:txBody>
      </p:sp>
      <p:sp>
        <p:nvSpPr>
          <p:cNvPr id="61443" name="Content Placeholder 2"/>
          <p:cNvSpPr>
            <a:spLocks noGrp="1"/>
          </p:cNvSpPr>
          <p:nvPr>
            <p:ph idx="1"/>
          </p:nvPr>
        </p:nvSpPr>
        <p:spPr>
          <a:xfrm>
            <a:off x="457200" y="1371600"/>
            <a:ext cx="8534400" cy="4525963"/>
          </a:xfrm>
        </p:spPr>
        <p:txBody>
          <a:bodyPr/>
          <a:lstStyle/>
          <a:p>
            <a:pPr marL="0" indent="0" eaLnBrk="1" hangingPunct="1">
              <a:buNone/>
            </a:pPr>
            <a:r>
              <a:rPr lang="en-US" b="1" dirty="0" smtClean="0">
                <a:cs typeface="Arial" charset="0"/>
              </a:rPr>
              <a:t>Most DB people will have had some prior experience using SSPs, but most will not have had any formal training on the role or skills in using an SSP</a:t>
            </a:r>
            <a:r>
              <a:rPr lang="en-US" b="1" dirty="0" smtClean="0">
                <a:cs typeface="Arial" charset="0"/>
              </a:rPr>
              <a:t>.</a:t>
            </a:r>
          </a:p>
          <a:p>
            <a:pPr marL="0" indent="0" eaLnBrk="1" hangingPunct="1">
              <a:buNone/>
            </a:pPr>
            <a:endParaRPr lang="en-US" sz="800" b="1" dirty="0" smtClean="0">
              <a:cs typeface="Arial" charset="0"/>
            </a:endParaRPr>
          </a:p>
          <a:p>
            <a:pPr marL="0" indent="0" eaLnBrk="1" hangingPunct="1">
              <a:buNone/>
            </a:pPr>
            <a:r>
              <a:rPr lang="en-US" b="1" dirty="0" smtClean="0">
                <a:cs typeface="Arial" charset="0"/>
              </a:rPr>
              <a:t>The concept of SSP as distinct </a:t>
            </a:r>
            <a:r>
              <a:rPr lang="en-US" b="1" dirty="0" smtClean="0">
                <a:cs typeface="Arial" charset="0"/>
              </a:rPr>
              <a:t>from:</a:t>
            </a:r>
          </a:p>
          <a:p>
            <a:pPr eaLnBrk="1" hangingPunct="1"/>
            <a:r>
              <a:rPr lang="en-US" sz="3200" b="1" dirty="0" smtClean="0">
                <a:cs typeface="Arial" charset="0"/>
              </a:rPr>
              <a:t>Helper</a:t>
            </a:r>
            <a:r>
              <a:rPr lang="en-US" sz="3200" b="1" dirty="0" smtClean="0">
                <a:cs typeface="Arial" charset="0"/>
              </a:rPr>
              <a:t>, </a:t>
            </a:r>
            <a:endParaRPr lang="en-US" sz="3200" b="1" dirty="0" smtClean="0">
              <a:cs typeface="Arial" charset="0"/>
            </a:endParaRPr>
          </a:p>
          <a:p>
            <a:pPr eaLnBrk="1" hangingPunct="1"/>
            <a:r>
              <a:rPr lang="en-US" sz="3200" b="1" dirty="0" smtClean="0">
                <a:cs typeface="Arial" charset="0"/>
              </a:rPr>
              <a:t>Buddy,</a:t>
            </a:r>
          </a:p>
          <a:p>
            <a:pPr eaLnBrk="1" hangingPunct="1"/>
            <a:r>
              <a:rPr lang="en-US" sz="3200" b="1" dirty="0" smtClean="0">
                <a:cs typeface="Arial" charset="0"/>
              </a:rPr>
              <a:t>Driver </a:t>
            </a:r>
            <a:r>
              <a:rPr lang="en-US" sz="3200" b="1" dirty="0" smtClean="0">
                <a:cs typeface="Arial" charset="0"/>
              </a:rPr>
              <a:t>.. and so on, may have to be clarified.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dirty="0" smtClean="0">
                <a:cs typeface="Arial" charset="0"/>
              </a:rPr>
              <a:t>Location, cont.</a:t>
            </a:r>
            <a:endParaRPr lang="en-US" b="1" dirty="0" smtClean="0">
              <a:cs typeface="Arial" charset="0"/>
            </a:endParaRPr>
          </a:p>
        </p:txBody>
      </p:sp>
      <p:sp>
        <p:nvSpPr>
          <p:cNvPr id="7171"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Money is often a consideration and while space in outlying areas may cost less, it may not suit the criteria for transportation or proximity to lab sites.</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coordinator has a big job choosing the site and arranging the labs.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l" eaLnBrk="1" hangingPunct="1"/>
            <a:r>
              <a:rPr lang="en-US" b="1" smtClean="0"/>
              <a:t>Assertiveness</a:t>
            </a:r>
          </a:p>
        </p:txBody>
      </p:sp>
      <p:sp>
        <p:nvSpPr>
          <p:cNvPr id="61443" name="Content Placeholder 2"/>
          <p:cNvSpPr>
            <a:spLocks noGrp="1"/>
          </p:cNvSpPr>
          <p:nvPr>
            <p:ph idx="1"/>
          </p:nvPr>
        </p:nvSpPr>
        <p:spPr>
          <a:xfrm>
            <a:off x="457200" y="1371600"/>
            <a:ext cx="8458200" cy="4525963"/>
          </a:xfrm>
        </p:spPr>
        <p:txBody>
          <a:bodyPr/>
          <a:lstStyle/>
          <a:p>
            <a:pPr eaLnBrk="1" hangingPunct="1">
              <a:defRPr/>
            </a:pPr>
            <a:r>
              <a:rPr lang="en-US" b="1" dirty="0" smtClean="0">
                <a:cs typeface="Arial" pitchFamily="34" charset="0"/>
              </a:rPr>
              <a:t>Many DB people are grateful for any assistance and may not have practice thinking about what they themselves would like or how an SSP can be most useful.</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They may not think about requesting drapes on the tables or shades on the windows.  They may feel afraid to ask.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8229600" cy="1371600"/>
          </a:xfrm>
        </p:spPr>
        <p:txBody>
          <a:bodyPr/>
          <a:lstStyle/>
          <a:p>
            <a:pPr algn="l" eaLnBrk="1" hangingPunct="1"/>
            <a:r>
              <a:rPr lang="en-US" b="1" smtClean="0"/>
              <a:t>Assertiveness &amp; Accommodations</a:t>
            </a:r>
          </a:p>
        </p:txBody>
      </p:sp>
      <p:sp>
        <p:nvSpPr>
          <p:cNvPr id="63491" name="Content Placeholder 2"/>
          <p:cNvSpPr>
            <a:spLocks noGrp="1"/>
          </p:cNvSpPr>
          <p:nvPr>
            <p:ph idx="1"/>
          </p:nvPr>
        </p:nvSpPr>
        <p:spPr>
          <a:xfrm>
            <a:off x="457200" y="1905000"/>
            <a:ext cx="8229600" cy="4221163"/>
          </a:xfrm>
        </p:spPr>
        <p:txBody>
          <a:bodyPr/>
          <a:lstStyle/>
          <a:p>
            <a:pPr marL="0" indent="0" eaLnBrk="1" hangingPunct="1">
              <a:buFont typeface="Arial" charset="0"/>
              <a:buNone/>
            </a:pPr>
            <a:r>
              <a:rPr lang="en-US" b="1" smtClean="0">
                <a:cs typeface="Arial" charset="0"/>
              </a:rPr>
              <a:t>The power difference between people with good vision and hearing and people who are deaf-blind is significant.  It is important that the system bolster the power of the DB person so they feel comfortable being assertive about their communication needs.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eaLnBrk="1" hangingPunct="1"/>
            <a:r>
              <a:rPr lang="en-US" b="1" dirty="0"/>
              <a:t>Privacy - Time </a:t>
            </a:r>
            <a:r>
              <a:rPr lang="en-US" b="1" dirty="0" smtClean="0"/>
              <a:t>- Safety</a:t>
            </a:r>
            <a:endParaRPr lang="en-US" b="1" dirty="0" smtClean="0"/>
          </a:p>
        </p:txBody>
      </p:sp>
      <p:sp>
        <p:nvSpPr>
          <p:cNvPr id="64515" name="Content Placeholder 2"/>
          <p:cNvSpPr>
            <a:spLocks noGrp="1"/>
          </p:cNvSpPr>
          <p:nvPr>
            <p:ph idx="1"/>
          </p:nvPr>
        </p:nvSpPr>
        <p:spPr>
          <a:xfrm>
            <a:off x="457200" y="1371600"/>
            <a:ext cx="8610600" cy="4525963"/>
          </a:xfrm>
        </p:spPr>
        <p:txBody>
          <a:bodyPr/>
          <a:lstStyle/>
          <a:p>
            <a:pPr eaLnBrk="1" hangingPunct="1"/>
            <a:r>
              <a:rPr lang="en-US" b="1" dirty="0" smtClean="0">
                <a:cs typeface="Arial" charset="0"/>
              </a:rPr>
              <a:t>Private time and space for DB trainees to discuss issues with DB teachers, who understand the power dynamics, supports this assertiveness</a:t>
            </a:r>
            <a:r>
              <a:rPr lang="en-US" b="1" dirty="0" smtClean="0">
                <a:cs typeface="Arial" charset="0"/>
              </a:rPr>
              <a:t>.</a:t>
            </a:r>
          </a:p>
          <a:p>
            <a:pPr marL="0" indent="0" eaLnBrk="1" hangingPunct="1">
              <a:buNone/>
            </a:pPr>
            <a:endParaRPr lang="en-US" sz="800" b="1" dirty="0" smtClean="0">
              <a:cs typeface="Arial" charset="0"/>
            </a:endParaRPr>
          </a:p>
          <a:p>
            <a:pPr eaLnBrk="1" hangingPunct="1"/>
            <a:r>
              <a:rPr lang="en-US" b="1" dirty="0" smtClean="0">
                <a:cs typeface="Arial" charset="0"/>
              </a:rPr>
              <a:t>This means two separate spaces: one for DB trainees and one for SSP trainees</a:t>
            </a:r>
            <a:r>
              <a:rPr lang="en-US" b="1" dirty="0" smtClean="0">
                <a:cs typeface="Arial" charset="0"/>
              </a:rPr>
              <a:t>.</a:t>
            </a:r>
          </a:p>
          <a:p>
            <a:pPr marL="0" indent="0" eaLnBrk="1" hangingPunct="1">
              <a:buNone/>
            </a:pPr>
            <a:endParaRPr lang="en-US" sz="800" b="1" dirty="0" smtClean="0">
              <a:cs typeface="Arial" charset="0"/>
            </a:endParaRPr>
          </a:p>
          <a:p>
            <a:pPr eaLnBrk="1" hangingPunct="1"/>
            <a:r>
              <a:rPr lang="en-US" b="1" dirty="0" smtClean="0">
                <a:cs typeface="Arial" charset="0"/>
              </a:rPr>
              <a:t>The curriculum is divided into modules which instructors can stretch to suit the participants.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b="1" smtClean="0"/>
              <a:t>Grouping</a:t>
            </a:r>
          </a:p>
        </p:txBody>
      </p:sp>
      <p:sp>
        <p:nvSpPr>
          <p:cNvPr id="64515" name="Content Placeholder 2"/>
          <p:cNvSpPr>
            <a:spLocks noGrp="1"/>
          </p:cNvSpPr>
          <p:nvPr>
            <p:ph idx="1"/>
          </p:nvPr>
        </p:nvSpPr>
        <p:spPr>
          <a:xfrm>
            <a:off x="457200" y="1371600"/>
            <a:ext cx="8610600" cy="4525963"/>
          </a:xfrm>
        </p:spPr>
        <p:txBody>
          <a:bodyPr/>
          <a:lstStyle/>
          <a:p>
            <a:pPr eaLnBrk="1" hangingPunct="1">
              <a:defRPr/>
            </a:pPr>
            <a:r>
              <a:rPr lang="en-US" b="1" dirty="0" smtClean="0">
                <a:cs typeface="Arial" pitchFamily="34" charset="0"/>
              </a:rPr>
              <a:t>Most experienced deaf-blind teachers we interviewed preferred one-on-one instruction even when the communication mode of several DB participants was similar because background information or schema may be significantly different.</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Small groups can be more strain on the instructor.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l" eaLnBrk="1" hangingPunct="1"/>
            <a:r>
              <a:rPr lang="en-US" b="1" smtClean="0"/>
              <a:t>BUT…</a:t>
            </a:r>
          </a:p>
        </p:txBody>
      </p:sp>
      <p:sp>
        <p:nvSpPr>
          <p:cNvPr id="66563" name="Content Placeholder 2"/>
          <p:cNvSpPr>
            <a:spLocks noGrp="1"/>
          </p:cNvSpPr>
          <p:nvPr>
            <p:ph idx="1"/>
          </p:nvPr>
        </p:nvSpPr>
        <p:spPr>
          <a:xfrm>
            <a:off x="457200" y="1371600"/>
            <a:ext cx="8229600" cy="4525963"/>
          </a:xfrm>
        </p:spPr>
        <p:txBody>
          <a:bodyPr/>
          <a:lstStyle/>
          <a:p>
            <a:pPr marL="0" indent="0" eaLnBrk="1" hangingPunct="1">
              <a:buFont typeface="Arial" charset="0"/>
              <a:buNone/>
            </a:pPr>
            <a:r>
              <a:rPr lang="en-US" b="1" smtClean="0">
                <a:cs typeface="Arial" charset="0"/>
              </a:rPr>
              <a:t>A few instructors prefer teaching in teams and doing additional planning so that DB participants can have the benefit of both a group experience, learning from one another, and one-on-one time with the instructors.  (See interview with instructor aj granda.)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l" eaLnBrk="1" hangingPunct="1"/>
            <a:r>
              <a:rPr lang="en-US" b="1" smtClean="0"/>
              <a:t>Conclusion</a:t>
            </a:r>
          </a:p>
        </p:txBody>
      </p:sp>
      <p:sp>
        <p:nvSpPr>
          <p:cNvPr id="66563"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Arranging training for paired groups of SSP trainees and DB trainees takes  a great deal of coordination.</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Preparation includes gathering non-reflective solid-color drapes, identifying resources for FM systems, scouting the area for a good training site, lab sites and qualified interpreters.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l" eaLnBrk="1" hangingPunct="1"/>
            <a:r>
              <a:rPr lang="en-US" b="1" dirty="0" smtClean="0"/>
              <a:t>Conclusion, cont.</a:t>
            </a:r>
            <a:endParaRPr lang="en-US" b="1" dirty="0" smtClean="0"/>
          </a:p>
        </p:txBody>
      </p:sp>
      <p:sp>
        <p:nvSpPr>
          <p:cNvPr id="67587" name="Content Placeholder 2"/>
          <p:cNvSpPr>
            <a:spLocks noGrp="1"/>
          </p:cNvSpPr>
          <p:nvPr>
            <p:ph idx="1"/>
          </p:nvPr>
        </p:nvSpPr>
        <p:spPr>
          <a:xfrm>
            <a:off x="457200" y="1371600"/>
            <a:ext cx="8229600" cy="4525963"/>
          </a:xfrm>
        </p:spPr>
        <p:txBody>
          <a:bodyPr/>
          <a:lstStyle/>
          <a:p>
            <a:pPr eaLnBrk="1" hangingPunct="1">
              <a:defRPr/>
            </a:pPr>
            <a:r>
              <a:rPr lang="en-US" b="1" dirty="0" smtClean="0">
                <a:cs typeface="Arial" pitchFamily="34" charset="0"/>
              </a:rPr>
              <a:t>It also includes getting permission to use these sites.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important point is that all this preparation is essential to a successful session.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l" eaLnBrk="1" hangingPunct="1"/>
            <a:r>
              <a:rPr lang="en-US" b="1" dirty="0" smtClean="0"/>
              <a:t>Conclusion, cont</a:t>
            </a:r>
            <a:r>
              <a:rPr lang="en-US" b="1" dirty="0" smtClean="0"/>
              <a:t>.</a:t>
            </a:r>
          </a:p>
        </p:txBody>
      </p:sp>
      <p:sp>
        <p:nvSpPr>
          <p:cNvPr id="68611" name="Content Placeholder 2"/>
          <p:cNvSpPr>
            <a:spLocks noGrp="1"/>
          </p:cNvSpPr>
          <p:nvPr>
            <p:ph idx="1"/>
          </p:nvPr>
        </p:nvSpPr>
        <p:spPr>
          <a:xfrm>
            <a:off x="457200" y="1371600"/>
            <a:ext cx="8458200" cy="4602163"/>
          </a:xfrm>
        </p:spPr>
        <p:txBody>
          <a:bodyPr/>
          <a:lstStyle/>
          <a:p>
            <a:pPr eaLnBrk="1" hangingPunct="1">
              <a:defRPr/>
            </a:pPr>
            <a:r>
              <a:rPr lang="en-US" b="1" dirty="0" smtClean="0">
                <a:cs typeface="Arial" pitchFamily="34" charset="0"/>
              </a:rPr>
              <a:t>It is often good to work in a team so no one person has to do it all.  </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The first time you arrange such a training it may feel overwhelming, but once you have organized your kit of materials and regular resources it will be no more trouble than any other training.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smtClean="0">
                <a:cs typeface="Arial" charset="0"/>
              </a:rPr>
              <a:t>Building &amp; Site</a:t>
            </a:r>
          </a:p>
        </p:txBody>
      </p:sp>
      <p:sp>
        <p:nvSpPr>
          <p:cNvPr id="8195" name="Content Placeholder 2"/>
          <p:cNvSpPr>
            <a:spLocks noGrp="1"/>
          </p:cNvSpPr>
          <p:nvPr>
            <p:ph sz="half" idx="1"/>
          </p:nvPr>
        </p:nvSpPr>
        <p:spPr>
          <a:xfrm>
            <a:off x="457200" y="1371600"/>
            <a:ext cx="8534400" cy="2514600"/>
          </a:xfrm>
        </p:spPr>
        <p:txBody>
          <a:bodyPr/>
          <a:lstStyle/>
          <a:p>
            <a:pPr eaLnBrk="1" hangingPunct="1">
              <a:defRPr/>
            </a:pPr>
            <a:r>
              <a:rPr lang="en-US" sz="3200" b="1" dirty="0" smtClean="0">
                <a:cs typeface="Arial" pitchFamily="34" charset="0"/>
              </a:rPr>
              <a:t>The building should have opportunities to practice </a:t>
            </a:r>
            <a:r>
              <a:rPr lang="en-US" sz="3200" b="1" dirty="0" smtClean="0">
                <a:cs typeface="Arial" pitchFamily="34" charset="0"/>
              </a:rPr>
              <a:t>guiding stairs</a:t>
            </a:r>
            <a:r>
              <a:rPr lang="en-US" sz="3200" b="1" dirty="0" smtClean="0">
                <a:cs typeface="Arial" pitchFamily="34" charset="0"/>
              </a:rPr>
              <a:t>,</a:t>
            </a:r>
            <a:r>
              <a:rPr lang="en-US" sz="1600" b="1" dirty="0" smtClean="0">
                <a:cs typeface="Arial" pitchFamily="34" charset="0"/>
              </a:rPr>
              <a:t> </a:t>
            </a:r>
            <a:r>
              <a:rPr lang="en-US" sz="3200" b="1" dirty="0" smtClean="0">
                <a:cs typeface="Arial" pitchFamily="34" charset="0"/>
              </a:rPr>
              <a:t>doors</a:t>
            </a:r>
            <a:r>
              <a:rPr lang="en-US" sz="1600" b="1" dirty="0" smtClean="0">
                <a:cs typeface="Arial" pitchFamily="34" charset="0"/>
              </a:rPr>
              <a:t> </a:t>
            </a:r>
            <a:r>
              <a:rPr lang="en-US" sz="3200" b="1" dirty="0" smtClean="0">
                <a:cs typeface="Arial" pitchFamily="34" charset="0"/>
              </a:rPr>
              <a:t>and</a:t>
            </a:r>
            <a:r>
              <a:rPr lang="en-US" sz="1600" b="1" dirty="0" smtClean="0">
                <a:cs typeface="Arial" pitchFamily="34" charset="0"/>
              </a:rPr>
              <a:t> </a:t>
            </a:r>
            <a:r>
              <a:rPr lang="en-US" sz="3200" b="1" dirty="0" smtClean="0">
                <a:cs typeface="Arial" pitchFamily="34" charset="0"/>
              </a:rPr>
              <a:t>access</a:t>
            </a:r>
            <a:r>
              <a:rPr lang="en-US" sz="1600" b="1" dirty="0" smtClean="0">
                <a:cs typeface="Arial" pitchFamily="34" charset="0"/>
              </a:rPr>
              <a:t> </a:t>
            </a:r>
            <a:r>
              <a:rPr lang="en-US" sz="3200" b="1" dirty="0" smtClean="0">
                <a:cs typeface="Arial" pitchFamily="34" charset="0"/>
              </a:rPr>
              <a:t>to</a:t>
            </a:r>
            <a:r>
              <a:rPr lang="en-US" sz="1600" b="1" dirty="0" smtClean="0">
                <a:cs typeface="Arial" pitchFamily="34" charset="0"/>
              </a:rPr>
              <a:t> </a:t>
            </a:r>
            <a:r>
              <a:rPr lang="en-US" sz="3200" b="1" dirty="0" smtClean="0">
                <a:cs typeface="Arial" pitchFamily="34" charset="0"/>
              </a:rPr>
              <a:t>the</a:t>
            </a:r>
            <a:r>
              <a:rPr lang="en-US" sz="1600" b="1" dirty="0" smtClean="0">
                <a:cs typeface="Arial" pitchFamily="34" charset="0"/>
              </a:rPr>
              <a:t> </a:t>
            </a:r>
            <a:r>
              <a:rPr lang="en-US" sz="3200" b="1" dirty="0" smtClean="0">
                <a:cs typeface="Arial" pitchFamily="34" charset="0"/>
              </a:rPr>
              <a:t>outdoors.</a:t>
            </a:r>
          </a:p>
          <a:p>
            <a:pPr marL="457200" lvl="1" indent="0" eaLnBrk="1" hangingPunct="1">
              <a:buFont typeface="Arial" charset="0"/>
              <a:buNone/>
              <a:defRPr/>
            </a:pPr>
            <a:endParaRPr lang="en-US" sz="800" b="1" dirty="0" smtClean="0">
              <a:cs typeface="Arial" pitchFamily="34" charset="0"/>
            </a:endParaRPr>
          </a:p>
          <a:p>
            <a:pPr eaLnBrk="1" hangingPunct="1">
              <a:defRPr/>
            </a:pPr>
            <a:r>
              <a:rPr lang="en-US" sz="3200" b="1" dirty="0" smtClean="0">
                <a:cs typeface="Arial" pitchFamily="34" charset="0"/>
              </a:rPr>
              <a:t>It</a:t>
            </a:r>
            <a:r>
              <a:rPr lang="en-US" sz="1800" b="1" dirty="0" smtClean="0">
                <a:cs typeface="Arial" pitchFamily="34" charset="0"/>
              </a:rPr>
              <a:t> </a:t>
            </a:r>
            <a:r>
              <a:rPr lang="en-US" sz="3200" b="1" dirty="0" smtClean="0">
                <a:cs typeface="Arial" pitchFamily="34" charset="0"/>
              </a:rPr>
              <a:t>should</a:t>
            </a:r>
            <a:r>
              <a:rPr lang="en-US" sz="1800" b="1" dirty="0" smtClean="0">
                <a:cs typeface="Arial" pitchFamily="34" charset="0"/>
              </a:rPr>
              <a:t> </a:t>
            </a:r>
            <a:r>
              <a:rPr lang="en-US" sz="3200" b="1" dirty="0" smtClean="0">
                <a:cs typeface="Arial" pitchFamily="34" charset="0"/>
              </a:rPr>
              <a:t>be</a:t>
            </a:r>
            <a:r>
              <a:rPr lang="en-US" sz="1800" b="1" dirty="0" smtClean="0">
                <a:cs typeface="Arial" pitchFamily="34" charset="0"/>
              </a:rPr>
              <a:t> </a:t>
            </a:r>
            <a:r>
              <a:rPr lang="en-US" sz="3200" b="1" dirty="0" smtClean="0">
                <a:cs typeface="Arial" pitchFamily="34" charset="0"/>
              </a:rPr>
              <a:t>close</a:t>
            </a:r>
            <a:r>
              <a:rPr lang="en-US" sz="1800" b="1" dirty="0" smtClean="0">
                <a:cs typeface="Arial" pitchFamily="34" charset="0"/>
              </a:rPr>
              <a:t> </a:t>
            </a:r>
            <a:r>
              <a:rPr lang="en-US" sz="3200" b="1" dirty="0" smtClean="0">
                <a:cs typeface="Arial" pitchFamily="34" charset="0"/>
              </a:rPr>
              <a:t>to</a:t>
            </a:r>
            <a:r>
              <a:rPr lang="en-US" sz="1800" b="1" dirty="0" smtClean="0">
                <a:cs typeface="Arial" pitchFamily="34" charset="0"/>
              </a:rPr>
              <a:t> </a:t>
            </a:r>
            <a:r>
              <a:rPr lang="en-US" sz="3200" b="1" dirty="0" smtClean="0">
                <a:cs typeface="Arial" pitchFamily="34" charset="0"/>
              </a:rPr>
              <a:t>sites</a:t>
            </a:r>
            <a:r>
              <a:rPr lang="en-US" sz="1800" b="1" dirty="0" smtClean="0">
                <a:cs typeface="Arial" pitchFamily="34" charset="0"/>
              </a:rPr>
              <a:t> </a:t>
            </a:r>
            <a:r>
              <a:rPr lang="en-US" sz="3200" b="1" dirty="0" smtClean="0">
                <a:cs typeface="Arial" pitchFamily="34" charset="0"/>
              </a:rPr>
              <a:t>for</a:t>
            </a:r>
            <a:r>
              <a:rPr lang="en-US" sz="1800" b="1" dirty="0" smtClean="0">
                <a:cs typeface="Arial" pitchFamily="34" charset="0"/>
              </a:rPr>
              <a:t> </a:t>
            </a:r>
            <a:r>
              <a:rPr lang="en-US" sz="3200" b="1" dirty="0" smtClean="0">
                <a:cs typeface="Arial" pitchFamily="34" charset="0"/>
              </a:rPr>
              <a:t>lab</a:t>
            </a:r>
            <a:r>
              <a:rPr lang="en-US" sz="1800" b="1" dirty="0" smtClean="0">
                <a:cs typeface="Arial" pitchFamily="34" charset="0"/>
              </a:rPr>
              <a:t> </a:t>
            </a:r>
            <a:r>
              <a:rPr lang="en-US" sz="3200" b="1" dirty="0" smtClean="0">
                <a:cs typeface="Arial" pitchFamily="34" charset="0"/>
              </a:rPr>
              <a:t>exercises.</a:t>
            </a:r>
          </a:p>
        </p:txBody>
      </p:sp>
      <p:pic>
        <p:nvPicPr>
          <p:cNvPr id="8196" name="Picture 5" descr="mall doors.jpg"/>
          <p:cNvPicPr>
            <a:picLocks noChangeAspect="1"/>
          </p:cNvPicPr>
          <p:nvPr/>
        </p:nvPicPr>
        <p:blipFill>
          <a:blip r:embed="rId3">
            <a:extLst>
              <a:ext uri="{28A0092B-C50C-407E-A947-70E740481C1C}">
                <a14:useLocalDpi xmlns:a14="http://schemas.microsoft.com/office/drawing/2010/main" val="0"/>
              </a:ext>
            </a:extLst>
          </a:blip>
          <a:srcRect l="21875" t="12500" r="20000" b="17500"/>
          <a:stretch>
            <a:fillRect/>
          </a:stretch>
        </p:blipFill>
        <p:spPr bwMode="auto">
          <a:xfrm>
            <a:off x="639763" y="3886200"/>
            <a:ext cx="2885092" cy="26066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457200" y="2286000"/>
            <a:ext cx="8229600" cy="1143000"/>
          </a:xfrm>
        </p:spPr>
        <p:txBody>
          <a:bodyPr/>
          <a:lstStyle/>
          <a:p>
            <a:pPr algn="l" eaLnBrk="1" hangingPunct="1"/>
            <a:r>
              <a:rPr lang="en-US" sz="5400" b="1" dirty="0" smtClean="0"/>
              <a:t>THE ROOM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274638"/>
            <a:ext cx="8534400" cy="1143000"/>
          </a:xfrm>
        </p:spPr>
        <p:txBody>
          <a:bodyPr/>
          <a:lstStyle/>
          <a:p>
            <a:pPr algn="l" eaLnBrk="1" hangingPunct="1"/>
            <a:r>
              <a:rPr lang="en-US" b="1" smtClean="0">
                <a:cs typeface="Arial" charset="0"/>
              </a:rPr>
              <a:t>DB Trainees and SSP Trainees</a:t>
            </a:r>
          </a:p>
        </p:txBody>
      </p:sp>
      <p:sp>
        <p:nvSpPr>
          <p:cNvPr id="10243" name="Content Placeholder 3"/>
          <p:cNvSpPr>
            <a:spLocks noGrp="1"/>
          </p:cNvSpPr>
          <p:nvPr>
            <p:ph idx="1"/>
          </p:nvPr>
        </p:nvSpPr>
        <p:spPr>
          <a:xfrm>
            <a:off x="457200" y="1371600"/>
            <a:ext cx="8458200" cy="4525963"/>
          </a:xfrm>
        </p:spPr>
        <p:txBody>
          <a:bodyPr/>
          <a:lstStyle/>
          <a:p>
            <a:pPr eaLnBrk="1" hangingPunct="1">
              <a:defRPr/>
            </a:pPr>
            <a:r>
              <a:rPr lang="en-US" b="1" dirty="0" smtClean="0">
                <a:cs typeface="Arial" pitchFamily="34" charset="0"/>
              </a:rPr>
              <a:t>Some DB people will communicate tactually, some visually and some </a:t>
            </a:r>
            <a:r>
              <a:rPr lang="en-US" b="1" dirty="0" err="1" smtClean="0">
                <a:cs typeface="Arial" pitchFamily="34" charset="0"/>
              </a:rPr>
              <a:t>auditorily</a:t>
            </a:r>
            <a:r>
              <a:rPr lang="en-US" b="1" dirty="0" smtClean="0">
                <a:cs typeface="Arial" pitchFamily="34" charset="0"/>
              </a:rPr>
              <a:t>.</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Training and the space should be modified to suit the communication.</a:t>
            </a:r>
          </a:p>
          <a:p>
            <a:pPr marL="0" indent="0" eaLnBrk="1" hangingPunct="1">
              <a:buFont typeface="Arial" charset="0"/>
              <a:buNone/>
              <a:defRPr/>
            </a:pPr>
            <a:endParaRPr lang="en-US" sz="800" b="1" dirty="0" smtClean="0">
              <a:cs typeface="Arial" pitchFamily="34" charset="0"/>
            </a:endParaRPr>
          </a:p>
          <a:p>
            <a:pPr eaLnBrk="1" hangingPunct="1">
              <a:defRPr/>
            </a:pPr>
            <a:r>
              <a:rPr lang="en-US" b="1" dirty="0" smtClean="0">
                <a:cs typeface="Arial" pitchFamily="34" charset="0"/>
              </a:rPr>
              <a:t>SSPs will communicate visually (using Sign Language).</a:t>
            </a:r>
          </a:p>
          <a:p>
            <a:pPr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6224</TotalTime>
  <Words>2194</Words>
  <Application>Microsoft Office PowerPoint</Application>
  <PresentationFormat>On-screen Show (4:3)</PresentationFormat>
  <Paragraphs>241</Paragraphs>
  <Slides>67</Slides>
  <Notes>10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Theme1</vt:lpstr>
      <vt:lpstr>Selecting the Site and Accommodations for your Workshop / Training</vt:lpstr>
      <vt:lpstr>Overview</vt:lpstr>
      <vt:lpstr>CHOOSING A SITE</vt:lpstr>
      <vt:lpstr>Location</vt:lpstr>
      <vt:lpstr>Location, cont.</vt:lpstr>
      <vt:lpstr>Location, cont.</vt:lpstr>
      <vt:lpstr>Building &amp; Site</vt:lpstr>
      <vt:lpstr>THE ROOM</vt:lpstr>
      <vt:lpstr>DB Trainees and SSP Trainees</vt:lpstr>
      <vt:lpstr>SSPs for HH-DB People </vt:lpstr>
      <vt:lpstr>Space &amp; Visuals</vt:lpstr>
      <vt:lpstr>Light &amp; Wallpaper</vt:lpstr>
      <vt:lpstr>Lighting</vt:lpstr>
      <vt:lpstr>Acoustics</vt:lpstr>
      <vt:lpstr>Windows</vt:lpstr>
      <vt:lpstr>Avoiding Glare</vt:lpstr>
      <vt:lpstr>Draping or Tacking</vt:lpstr>
      <vt:lpstr>PowerPoint Presentation</vt:lpstr>
      <vt:lpstr>Size &amp; Height</vt:lpstr>
      <vt:lpstr>Drapes</vt:lpstr>
      <vt:lpstr>PowerPoint Presentation</vt:lpstr>
      <vt:lpstr>Drapes on Tables</vt:lpstr>
      <vt:lpstr>PowerPoint Presentation</vt:lpstr>
      <vt:lpstr>AMPLIFICATION </vt:lpstr>
      <vt:lpstr>Amplification</vt:lpstr>
      <vt:lpstr>ARRANGING THE ROOM</vt:lpstr>
      <vt:lpstr>SSPs: Chairs &amp; Sight Lines</vt:lpstr>
      <vt:lpstr>PowerPoint Presentation</vt:lpstr>
      <vt:lpstr>PowerPoint Presentation</vt:lpstr>
      <vt:lpstr>SSPs: Tables &amp; Chairs</vt:lpstr>
      <vt:lpstr>COMMUNICATION</vt:lpstr>
      <vt:lpstr>DB Instructors</vt:lpstr>
      <vt:lpstr>PowerPoint Presentation</vt:lpstr>
      <vt:lpstr>PowerPoint Presentation</vt:lpstr>
      <vt:lpstr>Communication and DB Participants</vt:lpstr>
      <vt:lpstr>Platform - “Copy Interpreter”</vt:lpstr>
      <vt:lpstr>‘Copy Interpreter’</vt:lpstr>
      <vt:lpstr>PowerPoint Presentation</vt:lpstr>
      <vt:lpstr>‘Copy Interpreter’</vt:lpstr>
      <vt:lpstr>PowerPoint Presentation</vt:lpstr>
      <vt:lpstr>Close Vision Interpreters</vt:lpstr>
      <vt:lpstr>PowerPoint Presentation</vt:lpstr>
      <vt:lpstr>Voice Interpreter</vt:lpstr>
      <vt:lpstr>Using an FM System</vt:lpstr>
      <vt:lpstr>Communication Checklist</vt:lpstr>
      <vt:lpstr>Interpreting and Time Lag</vt:lpstr>
      <vt:lpstr>Breaks</vt:lpstr>
      <vt:lpstr>LABS</vt:lpstr>
      <vt:lpstr>Lab</vt:lpstr>
      <vt:lpstr>PowerPoint Presentation</vt:lpstr>
      <vt:lpstr>Outdoors</vt:lpstr>
      <vt:lpstr>Outdoors, cont.</vt:lpstr>
      <vt:lpstr>PowerPoint Presentation</vt:lpstr>
      <vt:lpstr>Acoustics</vt:lpstr>
      <vt:lpstr>Acoustics, cont.</vt:lpstr>
      <vt:lpstr>Additional Interpreters  for Outdoors</vt:lpstr>
      <vt:lpstr>PowerPoint Presentation</vt:lpstr>
      <vt:lpstr>OTHER CONSIDERATIONS</vt:lpstr>
      <vt:lpstr>Communication &amp; Schema</vt:lpstr>
      <vt:lpstr>Assertiveness</vt:lpstr>
      <vt:lpstr>Assertiveness &amp; Accommodations</vt:lpstr>
      <vt:lpstr>Privacy - Time - Safety</vt:lpstr>
      <vt:lpstr>Grouping</vt:lpstr>
      <vt:lpstr>BUT…</vt:lpstr>
      <vt:lpstr>Conclusion</vt:lpstr>
      <vt:lpstr>Conclusion, cont.</vt:lpstr>
      <vt:lpstr>Conclusion,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Glossary</dc:title>
  <dc:creator>theresa</dc:creator>
  <cp:lastModifiedBy>Vince</cp:lastModifiedBy>
  <cp:revision>128</cp:revision>
  <dcterms:created xsi:type="dcterms:W3CDTF">2006-08-16T00:00:00Z</dcterms:created>
  <dcterms:modified xsi:type="dcterms:W3CDTF">2011-11-28T04:12:48Z</dcterms:modified>
</cp:coreProperties>
</file>